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12"/>
  </p:handoutMasterIdLst>
  <p:sldIdLst>
    <p:sldId id="256" r:id="rId2"/>
    <p:sldId id="274" r:id="rId3"/>
    <p:sldId id="259" r:id="rId4"/>
    <p:sldId id="277" r:id="rId5"/>
    <p:sldId id="278" r:id="rId6"/>
    <p:sldId id="279" r:id="rId7"/>
    <p:sldId id="281" r:id="rId8"/>
    <p:sldId id="275" r:id="rId9"/>
    <p:sldId id="276" r:id="rId10"/>
    <p:sldId id="280" r:id="rId11"/>
  </p:sldIdLst>
  <p:sldSz cx="9144000" cy="6858000" type="screen4x3"/>
  <p:notesSz cx="9710738" cy="6858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hmet Gumustas" initials="MG" lastIdx="2" clrIdx="0">
    <p:extLst>
      <p:ext uri="{19B8F6BF-5375-455C-9EA6-DF929625EA0E}">
        <p15:presenceInfo xmlns:p15="http://schemas.microsoft.com/office/powerpoint/2012/main" userId="272f878493ae7ad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36" autoAdjust="0"/>
    <p:restoredTop sz="94660"/>
  </p:normalViewPr>
  <p:slideViewPr>
    <p:cSldViewPr>
      <p:cViewPr varScale="1">
        <p:scale>
          <a:sx n="104" d="100"/>
          <a:sy n="104" d="100"/>
        </p:scale>
        <p:origin x="26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8-24T01:37:17.056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  <p:cm authorId="1" dt="2017-08-24T01:38:44.920" idx="2">
    <p:pos x="10" y="146"/>
    <p:text>Föydeki kabul edilen düzeltmeler sunuma da eklenebilir</p:text>
    <p:extLst>
      <p:ext uri="{C676402C-5697-4E1C-873F-D02D1690AC5C}">
        <p15:threadingInfo xmlns:p15="http://schemas.microsoft.com/office/powerpoint/2012/main" timeZoneBias="-180">
          <p15:parentCm authorId="1" idx="1"/>
        </p15:threadingInfo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08463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tr-TR" altLang="tr-T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00688" y="0"/>
            <a:ext cx="4208462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54CFC52-D684-459F-9674-0779A7C91697}" type="datetimeFigureOut">
              <a:rPr lang="tr-TR" altLang="tr-TR"/>
              <a:pPr/>
              <a:t>22.09.2017</a:t>
            </a:fld>
            <a:endParaRPr lang="tr-TR" altLang="tr-TR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4208463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tr-TR" altLang="tr-TR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00688" y="6513513"/>
            <a:ext cx="4208462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B42C995-96F5-4614-B520-55CE0C2A73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67140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65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9"/>
            <a:ext cx="6858000" cy="1655762"/>
          </a:xfrm>
        </p:spPr>
        <p:txBody>
          <a:bodyPr/>
          <a:lstStyle>
            <a:lvl1pPr marL="0" indent="0" algn="ctr">
              <a:buNone/>
              <a:defRPr sz="2263"/>
            </a:lvl1pPr>
            <a:lvl2pPr marL="430997" indent="0" algn="ctr">
              <a:buNone/>
              <a:defRPr sz="1886"/>
            </a:lvl2pPr>
            <a:lvl3pPr marL="861993" indent="0" algn="ctr">
              <a:buNone/>
              <a:defRPr sz="1697"/>
            </a:lvl3pPr>
            <a:lvl4pPr marL="1292990" indent="0" algn="ctr">
              <a:buNone/>
              <a:defRPr sz="1509"/>
            </a:lvl4pPr>
            <a:lvl5pPr marL="1723986" indent="0" algn="ctr">
              <a:buNone/>
              <a:defRPr sz="1509"/>
            </a:lvl5pPr>
            <a:lvl6pPr marL="2154983" indent="0" algn="ctr">
              <a:buNone/>
              <a:defRPr sz="1509"/>
            </a:lvl6pPr>
            <a:lvl7pPr marL="2585979" indent="0" algn="ctr">
              <a:buNone/>
              <a:defRPr sz="1509"/>
            </a:lvl7pPr>
            <a:lvl8pPr marL="3016975" indent="0" algn="ctr">
              <a:buNone/>
              <a:defRPr sz="1509"/>
            </a:lvl8pPr>
            <a:lvl9pPr marL="3447971" indent="0" algn="ctr">
              <a:buNone/>
              <a:defRPr sz="15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0E5A-E3A6-49EC-A1FE-561A566A91A8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21465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7735-D912-4626-8D73-52FCD5B87DB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8094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6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5D36-6900-4E43-B989-1339A5D55EF0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189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7D34-0509-45D0-8963-E653A37FBC1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2315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565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263">
                <a:solidFill>
                  <a:schemeClr val="tx1"/>
                </a:solidFill>
              </a:defRPr>
            </a:lvl1pPr>
            <a:lvl2pPr marL="430997" indent="0">
              <a:buNone/>
              <a:defRPr sz="1886">
                <a:solidFill>
                  <a:schemeClr val="tx1">
                    <a:tint val="75000"/>
                  </a:schemeClr>
                </a:solidFill>
              </a:defRPr>
            </a:lvl2pPr>
            <a:lvl3pPr marL="861993" indent="0">
              <a:buNone/>
              <a:defRPr sz="1697">
                <a:solidFill>
                  <a:schemeClr val="tx1">
                    <a:tint val="75000"/>
                  </a:schemeClr>
                </a:solidFill>
              </a:defRPr>
            </a:lvl3pPr>
            <a:lvl4pPr marL="1292990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4pPr>
            <a:lvl5pPr marL="1723986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5pPr>
            <a:lvl6pPr marL="2154983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6pPr>
            <a:lvl7pPr marL="2585979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7pPr>
            <a:lvl8pPr marL="3016975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8pPr>
            <a:lvl9pPr marL="3447971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84E6-A7BA-454B-871F-629C7A9B0E0C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65730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A9CB-0885-4A8E-AD2C-4FAFEB9B6C3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2436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0997" indent="0">
              <a:buNone/>
              <a:defRPr sz="1886" b="1"/>
            </a:lvl2pPr>
            <a:lvl3pPr marL="861993" indent="0">
              <a:buNone/>
              <a:defRPr sz="1697" b="1"/>
            </a:lvl3pPr>
            <a:lvl4pPr marL="1292990" indent="0">
              <a:buNone/>
              <a:defRPr sz="1509" b="1"/>
            </a:lvl4pPr>
            <a:lvl5pPr marL="1723986" indent="0">
              <a:buNone/>
              <a:defRPr sz="1509" b="1"/>
            </a:lvl5pPr>
            <a:lvl6pPr marL="2154983" indent="0">
              <a:buNone/>
              <a:defRPr sz="1509" b="1"/>
            </a:lvl6pPr>
            <a:lvl7pPr marL="2585979" indent="0">
              <a:buNone/>
              <a:defRPr sz="1509" b="1"/>
            </a:lvl7pPr>
            <a:lvl8pPr marL="3016975" indent="0">
              <a:buNone/>
              <a:defRPr sz="1509" b="1"/>
            </a:lvl8pPr>
            <a:lvl9pPr marL="3447971" indent="0">
              <a:buNone/>
              <a:defRPr sz="1509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0997" indent="0">
              <a:buNone/>
              <a:defRPr sz="1886" b="1"/>
            </a:lvl2pPr>
            <a:lvl3pPr marL="861993" indent="0">
              <a:buNone/>
              <a:defRPr sz="1697" b="1"/>
            </a:lvl3pPr>
            <a:lvl4pPr marL="1292990" indent="0">
              <a:buNone/>
              <a:defRPr sz="1509" b="1"/>
            </a:lvl4pPr>
            <a:lvl5pPr marL="1723986" indent="0">
              <a:buNone/>
              <a:defRPr sz="1509" b="1"/>
            </a:lvl5pPr>
            <a:lvl6pPr marL="2154983" indent="0">
              <a:buNone/>
              <a:defRPr sz="1509" b="1"/>
            </a:lvl6pPr>
            <a:lvl7pPr marL="2585979" indent="0">
              <a:buNone/>
              <a:defRPr sz="1509" b="1"/>
            </a:lvl7pPr>
            <a:lvl8pPr marL="3016975" indent="0">
              <a:buNone/>
              <a:defRPr sz="1509" b="1"/>
            </a:lvl8pPr>
            <a:lvl9pPr marL="3447971" indent="0">
              <a:buNone/>
              <a:defRPr sz="1509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2F21-9FA0-4AC1-A5E4-7ECA38E0F4CD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2026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ADC8-F4AF-4B75-A862-991789A6311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5993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B305A-41BD-464F-B012-37838E5C67CE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0470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01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016"/>
            </a:lvl1pPr>
            <a:lvl2pPr>
              <a:defRPr sz="2639"/>
            </a:lvl2pPr>
            <a:lvl3pPr>
              <a:defRPr sz="2263"/>
            </a:lvl3pPr>
            <a:lvl4pPr>
              <a:defRPr sz="1886"/>
            </a:lvl4pPr>
            <a:lvl5pPr>
              <a:defRPr sz="1886"/>
            </a:lvl5pPr>
            <a:lvl6pPr>
              <a:defRPr sz="1886"/>
            </a:lvl6pPr>
            <a:lvl7pPr>
              <a:defRPr sz="1886"/>
            </a:lvl7pPr>
            <a:lvl8pPr>
              <a:defRPr sz="1886"/>
            </a:lvl8pPr>
            <a:lvl9pPr>
              <a:defRPr sz="1886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9"/>
            </a:lvl1pPr>
            <a:lvl2pPr marL="430997" indent="0">
              <a:buNone/>
              <a:defRPr sz="1320"/>
            </a:lvl2pPr>
            <a:lvl3pPr marL="861993" indent="0">
              <a:buNone/>
              <a:defRPr sz="1131"/>
            </a:lvl3pPr>
            <a:lvl4pPr marL="1292990" indent="0">
              <a:buNone/>
              <a:defRPr sz="942"/>
            </a:lvl4pPr>
            <a:lvl5pPr marL="1723986" indent="0">
              <a:buNone/>
              <a:defRPr sz="942"/>
            </a:lvl5pPr>
            <a:lvl6pPr marL="2154983" indent="0">
              <a:buNone/>
              <a:defRPr sz="942"/>
            </a:lvl6pPr>
            <a:lvl7pPr marL="2585979" indent="0">
              <a:buNone/>
              <a:defRPr sz="942"/>
            </a:lvl7pPr>
            <a:lvl8pPr marL="3016975" indent="0">
              <a:buNone/>
              <a:defRPr sz="942"/>
            </a:lvl8pPr>
            <a:lvl9pPr marL="3447971" indent="0">
              <a:buNone/>
              <a:defRPr sz="942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9C8EC-36D6-4B6E-8DD7-5E8463F72669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7417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01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3016"/>
            </a:lvl1pPr>
            <a:lvl2pPr marL="430997" indent="0">
              <a:buNone/>
              <a:defRPr sz="2639"/>
            </a:lvl2pPr>
            <a:lvl3pPr marL="861993" indent="0">
              <a:buNone/>
              <a:defRPr sz="2263"/>
            </a:lvl3pPr>
            <a:lvl4pPr marL="1292990" indent="0">
              <a:buNone/>
              <a:defRPr sz="1886"/>
            </a:lvl4pPr>
            <a:lvl5pPr marL="1723986" indent="0">
              <a:buNone/>
              <a:defRPr sz="1886"/>
            </a:lvl5pPr>
            <a:lvl6pPr marL="2154983" indent="0">
              <a:buNone/>
              <a:defRPr sz="1886"/>
            </a:lvl6pPr>
            <a:lvl7pPr marL="2585979" indent="0">
              <a:buNone/>
              <a:defRPr sz="1886"/>
            </a:lvl7pPr>
            <a:lvl8pPr marL="3016975" indent="0">
              <a:buNone/>
              <a:defRPr sz="1886"/>
            </a:lvl8pPr>
            <a:lvl9pPr marL="3447971" indent="0">
              <a:buNone/>
              <a:defRPr sz="1886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9"/>
            </a:lvl1pPr>
            <a:lvl2pPr marL="430997" indent="0">
              <a:buNone/>
              <a:defRPr sz="1320"/>
            </a:lvl2pPr>
            <a:lvl3pPr marL="861993" indent="0">
              <a:buNone/>
              <a:defRPr sz="1131"/>
            </a:lvl3pPr>
            <a:lvl4pPr marL="1292990" indent="0">
              <a:buNone/>
              <a:defRPr sz="942"/>
            </a:lvl4pPr>
            <a:lvl5pPr marL="1723986" indent="0">
              <a:buNone/>
              <a:defRPr sz="942"/>
            </a:lvl5pPr>
            <a:lvl6pPr marL="2154983" indent="0">
              <a:buNone/>
              <a:defRPr sz="942"/>
            </a:lvl6pPr>
            <a:lvl7pPr marL="2585979" indent="0">
              <a:buNone/>
              <a:defRPr sz="942"/>
            </a:lvl7pPr>
            <a:lvl8pPr marL="3016975" indent="0">
              <a:buNone/>
              <a:defRPr sz="942"/>
            </a:lvl8pPr>
            <a:lvl9pPr marL="3447971" indent="0">
              <a:buNone/>
              <a:defRPr sz="942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D9B1-726B-49EF-B8F1-F6D19921BF06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147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B7735-D912-4626-8D73-52FCD5B87DB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0223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861993" rtl="0" eaLnBrk="1" latinLnBrk="0" hangingPunct="1">
        <a:lnSpc>
          <a:spcPct val="90000"/>
        </a:lnSpc>
        <a:spcBef>
          <a:spcPct val="0"/>
        </a:spcBef>
        <a:buNone/>
        <a:defRPr sz="41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498" indent="-215498" algn="l" defTabSz="861993" rtl="0" eaLnBrk="1" latinLnBrk="0" hangingPunct="1">
        <a:lnSpc>
          <a:spcPct val="90000"/>
        </a:lnSpc>
        <a:spcBef>
          <a:spcPts val="942"/>
        </a:spcBef>
        <a:buFont typeface="Arial" panose="020B0604020202020204" pitchFamily="34" charset="0"/>
        <a:buChar char="•"/>
        <a:defRPr sz="2639" kern="1200">
          <a:solidFill>
            <a:schemeClr val="tx1"/>
          </a:solidFill>
          <a:latin typeface="+mn-lt"/>
          <a:ea typeface="+mn-ea"/>
          <a:cs typeface="+mn-cs"/>
        </a:defRPr>
      </a:lvl1pPr>
      <a:lvl2pPr marL="646494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2263" kern="1200">
          <a:solidFill>
            <a:schemeClr val="tx1"/>
          </a:solidFill>
          <a:latin typeface="+mn-lt"/>
          <a:ea typeface="+mn-ea"/>
          <a:cs typeface="+mn-cs"/>
        </a:defRPr>
      </a:lvl2pPr>
      <a:lvl3pPr marL="1077491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508487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939484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370481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801477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232474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663470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1pPr>
      <a:lvl2pPr marL="430997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2pPr>
      <a:lvl3pPr marL="861993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3pPr>
      <a:lvl4pPr marL="1292990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723986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154983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585979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016975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447971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827584" y="1747486"/>
            <a:ext cx="6840537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600" b="1" dirty="0" smtClean="0"/>
              <a:t>3. </a:t>
            </a:r>
            <a:r>
              <a:rPr lang="tr-TR" altLang="tr-TR" sz="3600" b="1" dirty="0" smtClean="0"/>
              <a:t>GROUP CATIONS</a:t>
            </a:r>
            <a:endParaRPr lang="tr-TR" altLang="tr-TR" sz="3600" b="1" dirty="0"/>
          </a:p>
          <a:p>
            <a:pPr algn="ctr" eaLnBrk="1" hangingPunct="1"/>
            <a:endParaRPr lang="tr-TR" altLang="tr-TR" sz="3600" b="1" dirty="0"/>
          </a:p>
          <a:p>
            <a:pPr algn="ctr" eaLnBrk="1" hangingPunct="1"/>
            <a:endParaRPr lang="tr-TR" altLang="tr-TR" sz="3600" dirty="0"/>
          </a:p>
          <a:p>
            <a:pPr algn="ctr"/>
            <a:r>
              <a:rPr lang="tr-TR" sz="3600" b="1" dirty="0" smtClean="0"/>
              <a:t>Fe</a:t>
            </a:r>
            <a:r>
              <a:rPr lang="tr-TR" sz="3600" b="1" baseline="30000" dirty="0" smtClean="0"/>
              <a:t>3</a:t>
            </a:r>
            <a:r>
              <a:rPr lang="tr-TR" sz="3600" b="1" baseline="30000" dirty="0"/>
              <a:t>+</a:t>
            </a:r>
            <a:r>
              <a:rPr lang="tr-TR" sz="3600" b="1" dirty="0"/>
              <a:t>, Al</a:t>
            </a:r>
            <a:r>
              <a:rPr lang="tr-TR" sz="3600" b="1" baseline="30000" dirty="0"/>
              <a:t>3+</a:t>
            </a:r>
            <a:r>
              <a:rPr lang="tr-TR" sz="3600" b="1" dirty="0"/>
              <a:t>, Cr</a:t>
            </a:r>
            <a:r>
              <a:rPr lang="tr-TR" sz="3600" b="1" baseline="30000" dirty="0"/>
              <a:t>3+</a:t>
            </a:r>
            <a:r>
              <a:rPr lang="tr-TR" sz="3600" b="1" dirty="0"/>
              <a:t>, Ni</a:t>
            </a:r>
            <a:r>
              <a:rPr lang="tr-TR" sz="3600" b="1" baseline="30000" dirty="0"/>
              <a:t>2+</a:t>
            </a:r>
            <a:r>
              <a:rPr lang="tr-TR" sz="3600" b="1" dirty="0"/>
              <a:t>, Co</a:t>
            </a:r>
            <a:r>
              <a:rPr lang="tr-TR" sz="3600" b="1" baseline="30000" dirty="0"/>
              <a:t>2+</a:t>
            </a:r>
            <a:r>
              <a:rPr lang="tr-TR" sz="3600" b="1" dirty="0"/>
              <a:t>, Mn</a:t>
            </a:r>
            <a:r>
              <a:rPr lang="tr-TR" sz="3600" b="1" baseline="30000" dirty="0"/>
              <a:t>2+</a:t>
            </a:r>
            <a:r>
              <a:rPr lang="tr-TR" sz="3600" b="1" dirty="0"/>
              <a:t>, Zn</a:t>
            </a:r>
            <a:r>
              <a:rPr lang="tr-TR" sz="3600" b="1" baseline="30000" dirty="0"/>
              <a:t>2+</a:t>
            </a:r>
            <a:r>
              <a:rPr lang="tr-TR" sz="3600" baseline="30000" dirty="0"/>
              <a:t> </a:t>
            </a:r>
            <a:r>
              <a:rPr lang="tr-TR" sz="3600" dirty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9512" y="2310713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excess</a:t>
            </a:r>
            <a:r>
              <a:rPr lang="tr-TR" dirty="0"/>
              <a:t> NH</a:t>
            </a:r>
            <a:r>
              <a:rPr lang="tr-TR" baseline="-25000" dirty="0"/>
              <a:t>3</a:t>
            </a:r>
            <a:r>
              <a:rPr lang="tr-TR" dirty="0"/>
              <a:t> is </a:t>
            </a:r>
            <a:r>
              <a:rPr lang="tr-TR" dirty="0" err="1"/>
              <a:t>added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starting</a:t>
            </a:r>
            <a:r>
              <a:rPr lang="tr-TR" dirty="0"/>
              <a:t> </a:t>
            </a:r>
            <a:r>
              <a:rPr lang="tr-TR" dirty="0" err="1"/>
              <a:t>solution</a:t>
            </a:r>
            <a:r>
              <a:rPr lang="tr-TR" dirty="0"/>
              <a:t>, </a:t>
            </a:r>
            <a:r>
              <a:rPr lang="tr-TR" dirty="0" err="1"/>
              <a:t>red</a:t>
            </a:r>
            <a:r>
              <a:rPr lang="tr-TR" dirty="0"/>
              <a:t> </a:t>
            </a:r>
            <a:r>
              <a:rPr lang="tr-TR" dirty="0" err="1"/>
              <a:t>brown</a:t>
            </a:r>
            <a:r>
              <a:rPr lang="tr-TR" dirty="0"/>
              <a:t> </a:t>
            </a:r>
            <a:r>
              <a:rPr lang="tr-TR" dirty="0" err="1"/>
              <a:t>color</a:t>
            </a:r>
            <a:r>
              <a:rPr lang="tr-TR" dirty="0"/>
              <a:t> </a:t>
            </a:r>
            <a:r>
              <a:rPr lang="tr-TR" dirty="0" err="1"/>
              <a:t>indicates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presence of </a:t>
            </a:r>
            <a:r>
              <a:rPr lang="tr-TR" dirty="0" err="1"/>
              <a:t>the</a:t>
            </a:r>
            <a:r>
              <a:rPr lang="tr-TR" dirty="0"/>
              <a:t> Fe</a:t>
            </a:r>
            <a:r>
              <a:rPr lang="tr-TR" baseline="30000" dirty="0"/>
              <a:t>3+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/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colorless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gelatinous</a:t>
            </a:r>
            <a:r>
              <a:rPr lang="tr-TR" dirty="0"/>
              <a:t> </a:t>
            </a:r>
            <a:r>
              <a:rPr lang="tr-TR" dirty="0" err="1"/>
              <a:t>precipitate</a:t>
            </a:r>
            <a:r>
              <a:rPr lang="tr-TR" dirty="0"/>
              <a:t> </a:t>
            </a:r>
            <a:r>
              <a:rPr lang="tr-TR" dirty="0" err="1"/>
              <a:t>indicates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presence of Al</a:t>
            </a:r>
            <a:r>
              <a:rPr lang="tr-TR" baseline="30000" dirty="0"/>
              <a:t>3+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06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25760" y="2348880"/>
            <a:ext cx="889248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sulfides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hydroxides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reacted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hydrogen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sulfide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(H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thioacetamide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basic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medium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buffered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 – NH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Cl.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not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reagents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II.cations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III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divided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3A): Fe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Al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Cr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form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hydroxides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Zinc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3B): Ni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Mn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Zn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form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sulfides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7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9512" y="1052736"/>
            <a:ext cx="8784976" cy="7125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Systematic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analysis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III 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cations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containing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Fe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Al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Cr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Ni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Mn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Zn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tube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4 M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ammonium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chloride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(NH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2 M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ammonium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hydroxide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(NH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OH, %33)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dropwise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check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basicity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litmus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NH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Fe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Al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hydroxides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Heat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bath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thioacetamide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(11%, w/v)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observe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sulfides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Ni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Zn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Mn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 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(COMMON </a:t>
            </a:r>
            <a:r>
              <a:rPr lang="tr-TR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PRECIPITATE)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precipitate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contains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Al(OH)</a:t>
            </a:r>
            <a:r>
              <a:rPr lang="tr-TR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Cr(OH)</a:t>
            </a:r>
            <a:r>
              <a:rPr lang="tr-TR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Fe(OH)</a:t>
            </a:r>
            <a:r>
              <a:rPr lang="tr-TR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MnS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ZnS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washed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times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0.1 M NH</a:t>
            </a:r>
            <a:r>
              <a:rPr lang="tr-TR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Cl.</a:t>
            </a:r>
          </a:p>
          <a:p>
            <a:pPr lvl="0">
              <a:lnSpc>
                <a:spcPct val="150000"/>
              </a:lnSpc>
            </a:pPr>
            <a:r>
              <a:rPr lang="tr-TR" sz="1600" dirty="0" err="1"/>
              <a:t>Add</a:t>
            </a:r>
            <a:r>
              <a:rPr lang="tr-TR" sz="1600" dirty="0"/>
              <a:t> 20 </a:t>
            </a:r>
            <a:r>
              <a:rPr lang="tr-TR" sz="1600" dirty="0" err="1"/>
              <a:t>drops</a:t>
            </a:r>
            <a:r>
              <a:rPr lang="tr-TR" sz="1600" dirty="0"/>
              <a:t> of 6 M </a:t>
            </a:r>
            <a:r>
              <a:rPr lang="tr-TR" sz="1600" dirty="0" err="1"/>
              <a:t>HCl</a:t>
            </a:r>
            <a:r>
              <a:rPr lang="tr-TR" sz="1600" dirty="0"/>
              <a:t> </a:t>
            </a:r>
            <a:r>
              <a:rPr lang="tr-TR" sz="1600" dirty="0" err="1"/>
              <a:t>onto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washed</a:t>
            </a:r>
            <a:r>
              <a:rPr lang="tr-TR" sz="1600" dirty="0"/>
              <a:t> </a:t>
            </a:r>
            <a:r>
              <a:rPr lang="tr-TR" sz="1600" dirty="0" err="1"/>
              <a:t>precipitate</a:t>
            </a:r>
            <a:r>
              <a:rPr lang="tr-TR" sz="1600" dirty="0"/>
              <a:t>. </a:t>
            </a:r>
          </a:p>
          <a:p>
            <a:pPr lvl="0">
              <a:lnSpc>
                <a:spcPct val="150000"/>
              </a:lnSpc>
            </a:pPr>
            <a:r>
              <a:rPr lang="tr-TR" sz="1600" dirty="0" err="1"/>
              <a:t>Centrifuge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separate</a:t>
            </a:r>
            <a:r>
              <a:rPr lang="tr-TR" sz="1600" dirty="0"/>
              <a:t> </a:t>
            </a:r>
            <a:r>
              <a:rPr lang="tr-TR" sz="1600" b="1" dirty="0" err="1"/>
              <a:t>the</a:t>
            </a:r>
            <a:r>
              <a:rPr lang="tr-TR" sz="1600" b="1" dirty="0"/>
              <a:t> </a:t>
            </a:r>
            <a:r>
              <a:rPr lang="tr-TR" sz="1600" b="1" dirty="0" err="1"/>
              <a:t>supernatant</a:t>
            </a:r>
            <a:r>
              <a:rPr lang="tr-TR" sz="1600" b="1" dirty="0"/>
              <a:t> A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b="1" dirty="0" err="1"/>
              <a:t>precipitate</a:t>
            </a:r>
            <a:r>
              <a:rPr lang="tr-TR" sz="1600" b="1" dirty="0"/>
              <a:t> A</a:t>
            </a:r>
            <a:r>
              <a:rPr lang="tr-TR" sz="1600" dirty="0"/>
              <a:t>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23528" y="1124744"/>
            <a:ext cx="8352928" cy="5073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50000"/>
              </a:lnSpc>
              <a:spcAft>
                <a:spcPts val="800"/>
              </a:spcAft>
            </a:pP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(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ve 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NiS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cruicible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heated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bunsen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burber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till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evaporates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exist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aqua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regia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(15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6 M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HCl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+ 5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6 M HNO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dissolve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 (%33)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until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basic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check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litmus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Divide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0.1 M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potassium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ferricyanide (K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[Fe(CN)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dark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green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followed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cobalt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ferricyanide (Co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[Fe(CN)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]).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presence of Co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+2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6 M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NaOH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dimethyl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glyoxime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(%1 in 96%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rose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presence of Ni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+2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4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23528" y="1484784"/>
            <a:ext cx="8496944" cy="4242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Supernatant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(Fe</a:t>
            </a:r>
            <a:r>
              <a:rPr lang="tr-TR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Al</a:t>
            </a:r>
            <a:r>
              <a:rPr lang="tr-TR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Cr</a:t>
            </a:r>
            <a:r>
              <a:rPr lang="tr-TR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Mn</a:t>
            </a:r>
            <a:r>
              <a:rPr lang="tr-TR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Zn</a:t>
            </a:r>
            <a:r>
              <a:rPr lang="tr-TR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6 M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NaOH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3% H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(v/v)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added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supernatant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Centrifuge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separate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supernatant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Transfer 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test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tube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HNO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(37.5%)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pinches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spatula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sodium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bismuthate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(NaBiO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side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tube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violet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presence of Mn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0.1 M K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[Fe(CN)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tr-TR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prussian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blue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presence of Fe</a:t>
            </a:r>
            <a:r>
              <a:rPr 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15516" y="1412776"/>
            <a:ext cx="8712968" cy="4551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tr-T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Supernatant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 (Zn</a:t>
            </a:r>
            <a:r>
              <a:rPr lang="tr-TR" sz="1400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Al</a:t>
            </a:r>
            <a:r>
              <a:rPr lang="tr-TR" sz="1400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Cr</a:t>
            </a:r>
            <a:r>
              <a:rPr lang="tr-TR" sz="1400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HNO</a:t>
            </a:r>
            <a:r>
              <a:rPr lang="tr-TR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</a:t>
            </a:r>
            <a:r>
              <a:rPr lang="tr-TR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until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is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basic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Centrifuge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separate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supernatant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white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aluminum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hydroxide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(Al(OH)</a:t>
            </a:r>
            <a:r>
              <a:rPr lang="tr-TR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yellow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supernatant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contains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</a:t>
            </a:r>
            <a:r>
              <a:rPr lang="tr-TR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Zn</a:t>
            </a:r>
            <a:r>
              <a:rPr lang="tr-TR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indicates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presence of Cr</a:t>
            </a:r>
            <a:r>
              <a:rPr lang="tr-TR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3+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2 M CH</a:t>
            </a:r>
            <a:r>
              <a:rPr lang="tr-TR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COOH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supernatant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medium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acidic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pinches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spatula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sodium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acetate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(NaCH</a:t>
            </a:r>
            <a:r>
              <a:rPr lang="tr-TR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COO).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Heat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a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bath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0.5 M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barium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chloride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(BaCl</a:t>
            </a:r>
            <a:r>
              <a:rPr lang="tr-TR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hot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formed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yellow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is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barium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chromate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(BaCrO</a:t>
            </a:r>
            <a:r>
              <a:rPr lang="tr-TR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thioacetamide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(11% w/v)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supernatant</a:t>
            </a:r>
            <a:r>
              <a:rPr lang="tr-T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heat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bath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stirring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minutes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until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white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visible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formation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dirty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white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zinc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sulfide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shows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presence of Zn</a:t>
            </a:r>
            <a:r>
              <a:rPr lang="tr-TR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342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4636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2348879"/>
            <a:ext cx="882745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pSp>
        <p:nvGrpSpPr>
          <p:cNvPr id="65" name="Grup 64">
            <a:extLst>
              <a:ext uri="{FF2B5EF4-FFF2-40B4-BE49-F238E27FC236}">
                <a16:creationId xmlns:a16="http://schemas.microsoft.com/office/drawing/2014/main" xmlns="" id="{3C638F50-0C13-4023-B7C7-E5AB655AA1C4}"/>
              </a:ext>
            </a:extLst>
          </p:cNvPr>
          <p:cNvGrpSpPr/>
          <p:nvPr/>
        </p:nvGrpSpPr>
        <p:grpSpPr>
          <a:xfrm>
            <a:off x="107504" y="836712"/>
            <a:ext cx="13080394" cy="6221610"/>
            <a:chOff x="605725" y="160377"/>
            <a:chExt cx="13080394" cy="6221610"/>
          </a:xfrm>
        </p:grpSpPr>
        <p:grpSp>
          <p:nvGrpSpPr>
            <p:cNvPr id="66" name="Grup 65"/>
            <p:cNvGrpSpPr/>
            <p:nvPr/>
          </p:nvGrpSpPr>
          <p:grpSpPr>
            <a:xfrm>
              <a:off x="733514" y="160377"/>
              <a:ext cx="12952605" cy="5770090"/>
              <a:chOff x="1122826" y="243963"/>
              <a:chExt cx="14345408" cy="5779605"/>
            </a:xfrm>
          </p:grpSpPr>
          <p:sp>
            <p:nvSpPr>
              <p:cNvPr id="90" name="Metin kutusu 89"/>
              <p:cNvSpPr txBox="1"/>
              <p:nvPr/>
            </p:nvSpPr>
            <p:spPr>
              <a:xfrm>
                <a:off x="7441610" y="2154068"/>
                <a:ext cx="3620921" cy="25446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SUPERNATANT A: 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(Fe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Al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Cr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Mn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Zn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2+</a:t>
                </a:r>
                <a:r>
                  <a:rPr lang="tr-TR" sz="105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1" name="Düz Bağlayıcı 90"/>
              <p:cNvCxnSpPr/>
              <p:nvPr/>
            </p:nvCxnSpPr>
            <p:spPr>
              <a:xfrm flipV="1">
                <a:off x="6904490" y="2026544"/>
                <a:ext cx="220213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2" name="Grup 91"/>
              <p:cNvGrpSpPr/>
              <p:nvPr/>
            </p:nvGrpSpPr>
            <p:grpSpPr>
              <a:xfrm>
                <a:off x="1122826" y="243963"/>
                <a:ext cx="14345408" cy="5779605"/>
                <a:chOff x="661658" y="263013"/>
                <a:chExt cx="14345408" cy="5779605"/>
              </a:xfrm>
            </p:grpSpPr>
            <p:cxnSp>
              <p:nvCxnSpPr>
                <p:cNvPr id="101" name="Düz Bağlayıcı 100"/>
                <p:cNvCxnSpPr/>
                <p:nvPr/>
              </p:nvCxnSpPr>
              <p:spPr>
                <a:xfrm flipH="1">
                  <a:off x="6443321" y="578340"/>
                  <a:ext cx="1" cy="6487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" name="Metin kutusu 101"/>
                <p:cNvSpPr txBox="1"/>
                <p:nvPr/>
              </p:nvSpPr>
              <p:spPr>
                <a:xfrm>
                  <a:off x="661658" y="3432527"/>
                  <a:ext cx="1385093" cy="2050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dark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green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color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+2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</p:txBody>
            </p:sp>
            <p:cxnSp>
              <p:nvCxnSpPr>
                <p:cNvPr id="103" name="Düz Bağlayıcı 102"/>
                <p:cNvCxnSpPr/>
                <p:nvPr/>
              </p:nvCxnSpPr>
              <p:spPr>
                <a:xfrm>
                  <a:off x="12125661" y="3873496"/>
                  <a:ext cx="0" cy="18231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Metin kutusu 103"/>
                <p:cNvSpPr txBox="1"/>
                <p:nvPr/>
              </p:nvSpPr>
              <p:spPr>
                <a:xfrm>
                  <a:off x="5233945" y="3961843"/>
                  <a:ext cx="1776880" cy="6551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71454" indent="-171454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Transfer to a clean test tube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171454" indent="-171454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HNO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marL="171454" indent="-171454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pinches of spatula sodium bismuthate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(NaBiO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 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from the side of the tube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Metin kutusu 104"/>
                <p:cNvSpPr txBox="1"/>
                <p:nvPr/>
              </p:nvSpPr>
              <p:spPr>
                <a:xfrm>
                  <a:off x="1818267" y="2148623"/>
                  <a:ext cx="2293150" cy="250032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PRECIPITATE A: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NiS</a:t>
                  </a:r>
                  <a:endPara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Metin kutusu 105"/>
                <p:cNvSpPr txBox="1"/>
                <p:nvPr/>
              </p:nvSpPr>
              <p:spPr>
                <a:xfrm>
                  <a:off x="5115063" y="263013"/>
                  <a:ext cx="2844529" cy="301670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357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III. </a:t>
                  </a:r>
                  <a:r>
                    <a:rPr lang="tr-TR" sz="1357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GROUP CATIONS</a:t>
                  </a:r>
                  <a:endParaRPr lang="tr-TR" sz="1357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7" name="Metin kutusu 106"/>
                <p:cNvSpPr txBox="1"/>
                <p:nvPr/>
              </p:nvSpPr>
              <p:spPr>
                <a:xfrm>
                  <a:off x="6443324" y="528711"/>
                  <a:ext cx="5603542" cy="7676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sample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 4 M NH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Cl 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Dropwise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2 M NH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OH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check the basicity of the solution with a litmus paper.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sv-SE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</a:t>
                  </a:r>
                  <a:r>
                    <a:rPr lang="sv-SE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NH</a:t>
                  </a:r>
                  <a:r>
                    <a:rPr lang="sv-SE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sv-SE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OH 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eklenir.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Heat the solution for 5 min at water bath and add 20 drops of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thioacetamide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solution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8" name="Metin kutusu 107"/>
                <p:cNvSpPr txBox="1"/>
                <p:nvPr/>
              </p:nvSpPr>
              <p:spPr>
                <a:xfrm>
                  <a:off x="4875221" y="1244044"/>
                  <a:ext cx="3324226" cy="407577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lvl="0" algn="ctr"/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COMMON PRECIPITATE</a:t>
                  </a:r>
                </a:p>
                <a:p>
                  <a:pPr lvl="0" algn="ctr"/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Al(OH)</a:t>
                  </a:r>
                  <a:r>
                    <a:rPr lang="tr-TR" sz="1022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Cr(OH)</a:t>
                  </a:r>
                  <a:r>
                    <a:rPr lang="tr-TR" sz="1022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Fe(OH)</a:t>
                  </a:r>
                  <a:r>
                    <a:rPr lang="tr-TR" sz="1022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NiS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MnS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ZnS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</p:txBody>
            </p:sp>
            <p:cxnSp>
              <p:nvCxnSpPr>
                <p:cNvPr id="109" name="Düz Bağlayıcı 108"/>
                <p:cNvCxnSpPr/>
                <p:nvPr/>
              </p:nvCxnSpPr>
              <p:spPr>
                <a:xfrm>
                  <a:off x="2740938" y="2045595"/>
                  <a:ext cx="37134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" name="Metin kutusu 109"/>
                <p:cNvSpPr txBox="1"/>
                <p:nvPr/>
              </p:nvSpPr>
              <p:spPr>
                <a:xfrm>
                  <a:off x="6443321" y="1615296"/>
                  <a:ext cx="3291772" cy="430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Wash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several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times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with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0.1 M NH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Cl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Add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20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6 M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HCl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Centrifuge and separate the supernatant A and the precipitate A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 </a:t>
                  </a:r>
                </a:p>
              </p:txBody>
            </p:sp>
            <p:cxnSp>
              <p:nvCxnSpPr>
                <p:cNvPr id="111" name="Düz Bağlayıcı 110"/>
                <p:cNvCxnSpPr/>
                <p:nvPr/>
              </p:nvCxnSpPr>
              <p:spPr>
                <a:xfrm flipH="1">
                  <a:off x="6446014" y="1665753"/>
                  <a:ext cx="1" cy="357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Metin kutusu 111"/>
                <p:cNvSpPr txBox="1"/>
                <p:nvPr/>
              </p:nvSpPr>
              <p:spPr>
                <a:xfrm>
                  <a:off x="2071267" y="2443954"/>
                  <a:ext cx="3000376" cy="7676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aken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into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cruicible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heated on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bunsen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burber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till the solute part evaporates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20 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 of aqua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regia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(15 drops of 6 M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HCl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+ 5 drops of 6 M HNO3) to dissolve the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precipitat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e.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Add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2 M NH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OH 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check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the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basicity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with red litmus paper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3" name="Dikdörtgen 112"/>
                <p:cNvSpPr/>
                <p:nvPr/>
              </p:nvSpPr>
              <p:spPr>
                <a:xfrm>
                  <a:off x="2934758" y="3067600"/>
                  <a:ext cx="1597838" cy="31753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of 6 M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NaOH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of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dimethyl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glyoxime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14" name="Düz Bağlayıcı 113"/>
                <p:cNvCxnSpPr/>
                <p:nvPr/>
              </p:nvCxnSpPr>
              <p:spPr>
                <a:xfrm>
                  <a:off x="7379552" y="2901344"/>
                  <a:ext cx="0" cy="19247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5" name="Metin kutusu 114"/>
                <p:cNvSpPr txBox="1"/>
                <p:nvPr/>
              </p:nvSpPr>
              <p:spPr>
                <a:xfrm>
                  <a:off x="6990347" y="3946175"/>
                  <a:ext cx="1537516" cy="2050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Add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0.1 M (K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[Fe(CN)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])</a:t>
                  </a:r>
                </a:p>
              </p:txBody>
            </p:sp>
            <p:sp>
              <p:nvSpPr>
                <p:cNvPr id="116" name="Metin kutusu 115"/>
                <p:cNvSpPr txBox="1"/>
                <p:nvPr/>
              </p:nvSpPr>
              <p:spPr>
                <a:xfrm>
                  <a:off x="11188302" y="4044335"/>
                  <a:ext cx="2203696" cy="254463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SUPERNATANT C: </a:t>
                  </a:r>
                  <a:r>
                    <a:rPr lang="tr-TR" sz="1051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Cr</a:t>
                  </a:r>
                  <a:r>
                    <a:rPr lang="tr-TR" sz="1051" b="1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3+</a:t>
                  </a:r>
                  <a:r>
                    <a:rPr lang="tr-TR" sz="1051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Zn</a:t>
                  </a:r>
                  <a:r>
                    <a:rPr lang="tr-TR" sz="1051" b="1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2+</a:t>
                  </a:r>
                  <a:r>
                    <a:rPr lang="tr-TR" sz="1051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7" name="Dikdörtgen 116"/>
                <p:cNvSpPr/>
                <p:nvPr/>
              </p:nvSpPr>
              <p:spPr>
                <a:xfrm>
                  <a:off x="5617126" y="4597630"/>
                  <a:ext cx="949263" cy="31753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Violet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color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</a:t>
                  </a:r>
                </a:p>
                <a:p>
                  <a:pPr algn="ctr"/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Mn</a:t>
                  </a:r>
                  <a:r>
                    <a:rPr lang="tr-TR" sz="730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2+</a:t>
                  </a:r>
                  <a:endParaRPr lang="tr-TR" sz="73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8" name="Metin kutusu 117"/>
                <p:cNvSpPr txBox="1"/>
                <p:nvPr/>
              </p:nvSpPr>
              <p:spPr>
                <a:xfrm>
                  <a:off x="9245094" y="4371009"/>
                  <a:ext cx="1300703" cy="33911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white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aluminum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hydroxide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(Al(OH)</a:t>
                  </a:r>
                  <a:r>
                    <a:rPr lang="tr-TR" sz="8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19" name="Düz Bağlayıcı 118"/>
                <p:cNvCxnSpPr/>
                <p:nvPr/>
              </p:nvCxnSpPr>
              <p:spPr>
                <a:xfrm>
                  <a:off x="11914854" y="4321638"/>
                  <a:ext cx="1080" cy="6110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Düz Bağlayıcı 119"/>
                <p:cNvCxnSpPr/>
                <p:nvPr/>
              </p:nvCxnSpPr>
              <p:spPr>
                <a:xfrm flipH="1">
                  <a:off x="9924253" y="3873963"/>
                  <a:ext cx="22014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Metin kutusu 120"/>
                <p:cNvSpPr txBox="1"/>
                <p:nvPr/>
              </p:nvSpPr>
              <p:spPr>
                <a:xfrm>
                  <a:off x="10094881" y="5456879"/>
                  <a:ext cx="1909628" cy="5857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thioacetamide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solution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heat it up in the water bath with stirring for 5 minutes until the white precipitate is visible.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22" name="Düz Bağlayıcı 121"/>
                <p:cNvCxnSpPr/>
                <p:nvPr/>
              </p:nvCxnSpPr>
              <p:spPr>
                <a:xfrm>
                  <a:off x="9924253" y="3885468"/>
                  <a:ext cx="0" cy="18231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Dikdörtgen 122"/>
                <p:cNvSpPr/>
                <p:nvPr/>
              </p:nvSpPr>
              <p:spPr>
                <a:xfrm>
                  <a:off x="11914854" y="4263324"/>
                  <a:ext cx="3092212" cy="70905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20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2 M CH</a:t>
                  </a:r>
                  <a:r>
                    <a:rPr lang="tr-TR" sz="8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COOH</a:t>
                  </a:r>
                </a:p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pinches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spatula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of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sodium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acetate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(NaCH</a:t>
                  </a:r>
                  <a:r>
                    <a:rPr lang="tr-TR" sz="8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COO)</a:t>
                  </a:r>
                </a:p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en-US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Heat the solution in a water bath for 20 min</a:t>
                  </a:r>
                  <a:endParaRPr lang="tr-TR" sz="8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en-US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add 2 drops of 0.5 M barium chloride (BaCl</a:t>
                  </a:r>
                  <a:r>
                    <a:rPr lang="en-US" sz="8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n-US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 solution to the hot solution.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93" name="Düz Bağlayıcı 92"/>
              <p:cNvCxnSpPr/>
              <p:nvPr/>
            </p:nvCxnSpPr>
            <p:spPr>
              <a:xfrm>
                <a:off x="9106623" y="2026302"/>
                <a:ext cx="2707" cy="127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Dikdörtgen 93"/>
              <p:cNvSpPr/>
              <p:nvPr/>
            </p:nvSpPr>
            <p:spPr>
              <a:xfrm>
                <a:off x="9034295" y="2445704"/>
                <a:ext cx="3625954" cy="4300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 </a:t>
                </a:r>
                <a:r>
                  <a:rPr lang="tr-TR" sz="73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drops</a:t>
                </a: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6 M </a:t>
                </a:r>
                <a:r>
                  <a:rPr lang="tr-TR" sz="73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NaOH</a:t>
                </a: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 </a:t>
                </a:r>
                <a:r>
                  <a:rPr lang="tr-TR" sz="73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drops</a:t>
                </a: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 3% </a:t>
                </a:r>
                <a:endParaRPr lang="tr-TR" sz="730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tr-TR" sz="73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tr-TR" sz="73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Centrifuge and separate supernatant B and the precipitate B.</a:t>
                </a:r>
                <a:endPara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5" name="Düz Bağlayıcı 94"/>
              <p:cNvCxnSpPr/>
              <p:nvPr/>
            </p:nvCxnSpPr>
            <p:spPr>
              <a:xfrm flipH="1">
                <a:off x="7840720" y="2877463"/>
                <a:ext cx="23871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Düz Bağlayıcı 95"/>
              <p:cNvCxnSpPr/>
              <p:nvPr/>
            </p:nvCxnSpPr>
            <p:spPr>
              <a:xfrm flipH="1">
                <a:off x="9034296" y="2455885"/>
                <a:ext cx="1" cy="4215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Metin kutusu 96"/>
              <p:cNvSpPr txBox="1"/>
              <p:nvPr/>
            </p:nvSpPr>
            <p:spPr>
              <a:xfrm>
                <a:off x="6302112" y="3073045"/>
                <a:ext cx="2494042" cy="2500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PRECIPITATE B Fe(OH)</a:t>
                </a:r>
                <a:r>
                  <a:rPr lang="tr-TR" sz="1022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MnO</a:t>
                </a:r>
                <a:r>
                  <a:rPr lang="tr-TR" sz="1022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98" name="Dikdörtgen 97"/>
              <p:cNvSpPr/>
              <p:nvPr/>
            </p:nvSpPr>
            <p:spPr>
              <a:xfrm>
                <a:off x="10638841" y="3365149"/>
                <a:ext cx="2399188" cy="5425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 </a:t>
                </a:r>
                <a:r>
                  <a:rPr lang="tr-TR" sz="73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drops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of HNO</a:t>
                </a:r>
                <a:r>
                  <a:rPr lang="tr-TR" sz="73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add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NH</a:t>
                </a:r>
                <a:r>
                  <a:rPr lang="tr-TR" sz="73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OH </a:t>
                </a:r>
                <a:r>
                  <a:rPr lang="tr-TR" sz="73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until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it is </a:t>
                </a:r>
                <a:r>
                  <a:rPr lang="tr-TR" sz="73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basic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en-US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Centrifuge and separate the supernatant C and the precipitate C</a:t>
                </a:r>
                <a:endPara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Metin kutusu 98"/>
              <p:cNvSpPr txBox="1"/>
              <p:nvPr/>
            </p:nvSpPr>
            <p:spPr>
              <a:xfrm>
                <a:off x="9598078" y="3080085"/>
                <a:ext cx="2557647" cy="25446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SUPERNATANT B: 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Zn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Al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Cr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endPara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00" name="Düz Bağlayıcı 99"/>
              <p:cNvCxnSpPr/>
              <p:nvPr/>
            </p:nvCxnSpPr>
            <p:spPr>
              <a:xfrm>
                <a:off x="10636897" y="3365149"/>
                <a:ext cx="1946" cy="4897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Düz Bağlayıcı 66"/>
            <p:cNvCxnSpPr/>
            <p:nvPr/>
          </p:nvCxnSpPr>
          <p:spPr>
            <a:xfrm>
              <a:off x="2047565" y="2301229"/>
              <a:ext cx="0" cy="6561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Düz Bağlayıcı 67"/>
            <p:cNvCxnSpPr/>
            <p:nvPr/>
          </p:nvCxnSpPr>
          <p:spPr>
            <a:xfrm flipV="1">
              <a:off x="1359526" y="2971650"/>
              <a:ext cx="1452558" cy="2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Metin kutusu 68"/>
            <p:cNvSpPr txBox="1"/>
            <p:nvPr/>
          </p:nvSpPr>
          <p:spPr>
            <a:xfrm>
              <a:off x="605725" y="3125667"/>
              <a:ext cx="1637252" cy="204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25060" indent="-125060">
                <a:buFont typeface="Arial" panose="020B0604020202020204" pitchFamily="34" charset="0"/>
                <a:buChar char="•"/>
              </a:pP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drops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of  0,1 M (K</a:t>
              </a:r>
              <a:r>
                <a:rPr lang="tr-TR" sz="73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[Fe(CN)</a:t>
              </a:r>
              <a:r>
                <a:rPr lang="tr-TR" sz="73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]) </a:t>
              </a:r>
            </a:p>
          </p:txBody>
        </p:sp>
        <p:cxnSp>
          <p:nvCxnSpPr>
            <p:cNvPr id="70" name="Düz Bağlayıcı 69"/>
            <p:cNvCxnSpPr/>
            <p:nvPr/>
          </p:nvCxnSpPr>
          <p:spPr>
            <a:xfrm>
              <a:off x="1359526" y="2971650"/>
              <a:ext cx="0" cy="2098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Düz Bağlayıcı 70"/>
            <p:cNvCxnSpPr/>
            <p:nvPr/>
          </p:nvCxnSpPr>
          <p:spPr>
            <a:xfrm flipH="1">
              <a:off x="2811271" y="2974941"/>
              <a:ext cx="813" cy="233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Metin kutusu 71"/>
            <p:cNvSpPr txBox="1"/>
            <p:nvPr/>
          </p:nvSpPr>
          <p:spPr>
            <a:xfrm>
              <a:off x="2687805" y="3310325"/>
              <a:ext cx="1788972" cy="204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rose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color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Ni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+2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73" name="Düz Bağlayıcı 72"/>
            <p:cNvCxnSpPr/>
            <p:nvPr/>
          </p:nvCxnSpPr>
          <p:spPr>
            <a:xfrm>
              <a:off x="8964621" y="2794366"/>
              <a:ext cx="0" cy="1921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Düz Bağlayıcı 73"/>
            <p:cNvCxnSpPr/>
            <p:nvPr/>
          </p:nvCxnSpPr>
          <p:spPr>
            <a:xfrm flipH="1">
              <a:off x="5985636" y="3657685"/>
              <a:ext cx="86575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Düz Bağlayıcı 74"/>
            <p:cNvCxnSpPr/>
            <p:nvPr/>
          </p:nvCxnSpPr>
          <p:spPr>
            <a:xfrm flipH="1">
              <a:off x="6469100" y="3236800"/>
              <a:ext cx="0" cy="4208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Düz Bağlayıcı 75"/>
            <p:cNvCxnSpPr/>
            <p:nvPr/>
          </p:nvCxnSpPr>
          <p:spPr>
            <a:xfrm>
              <a:off x="5987760" y="3657686"/>
              <a:ext cx="0" cy="1921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Dikdörtgen 76"/>
            <p:cNvSpPr/>
            <p:nvPr/>
          </p:nvSpPr>
          <p:spPr>
            <a:xfrm>
              <a:off x="6622469" y="4095717"/>
              <a:ext cx="857099" cy="3170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prussian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blue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Fe</a:t>
              </a:r>
              <a:r>
                <a:rPr lang="tr-TR" sz="73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3+</a:t>
              </a:r>
            </a:p>
          </p:txBody>
        </p:sp>
        <p:sp>
          <p:nvSpPr>
            <p:cNvPr id="78" name="Metin kutusu 77"/>
            <p:cNvSpPr txBox="1"/>
            <p:nvPr/>
          </p:nvSpPr>
          <p:spPr>
            <a:xfrm>
              <a:off x="8491995" y="3955182"/>
              <a:ext cx="1213051" cy="2496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 C</a:t>
              </a:r>
            </a:p>
          </p:txBody>
        </p:sp>
        <p:sp>
          <p:nvSpPr>
            <p:cNvPr id="79" name="Metin kutusu 78"/>
            <p:cNvSpPr txBox="1"/>
            <p:nvPr/>
          </p:nvSpPr>
          <p:spPr>
            <a:xfrm>
              <a:off x="11097158" y="5021050"/>
              <a:ext cx="1244254" cy="2496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 D</a:t>
              </a:r>
            </a:p>
          </p:txBody>
        </p:sp>
        <p:cxnSp>
          <p:nvCxnSpPr>
            <p:cNvPr id="80" name="Düz Bağlayıcı 79"/>
            <p:cNvCxnSpPr/>
            <p:nvPr/>
          </p:nvCxnSpPr>
          <p:spPr>
            <a:xfrm flipH="1">
              <a:off x="10376791" y="4822328"/>
              <a:ext cx="1196583" cy="28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Metin kutusu 80"/>
            <p:cNvSpPr txBox="1"/>
            <p:nvPr/>
          </p:nvSpPr>
          <p:spPr>
            <a:xfrm>
              <a:off x="11126511" y="5382417"/>
              <a:ext cx="11855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Yellow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barium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chromate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BaCrO</a:t>
              </a:r>
              <a:r>
                <a:rPr lang="tr-TR" sz="8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tr-TR" sz="73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2" name="Düz Bağlayıcı 81"/>
            <p:cNvCxnSpPr/>
            <p:nvPr/>
          </p:nvCxnSpPr>
          <p:spPr>
            <a:xfrm>
              <a:off x="11573374" y="4822327"/>
              <a:ext cx="0" cy="1820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Metin kutusu 82"/>
            <p:cNvSpPr txBox="1"/>
            <p:nvPr/>
          </p:nvSpPr>
          <p:spPr>
            <a:xfrm>
              <a:off x="9388329" y="5027026"/>
              <a:ext cx="1404612" cy="2496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SUPERNATANT D</a:t>
              </a:r>
            </a:p>
          </p:txBody>
        </p:sp>
        <p:cxnSp>
          <p:nvCxnSpPr>
            <p:cNvPr id="84" name="Düz Bağlayıcı 83"/>
            <p:cNvCxnSpPr/>
            <p:nvPr/>
          </p:nvCxnSpPr>
          <p:spPr>
            <a:xfrm>
              <a:off x="10378429" y="4822328"/>
              <a:ext cx="0" cy="1820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Metin kutusu 84"/>
            <p:cNvSpPr txBox="1"/>
            <p:nvPr/>
          </p:nvSpPr>
          <p:spPr>
            <a:xfrm>
              <a:off x="9705046" y="5920322"/>
              <a:ext cx="691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dirty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</a:t>
              </a:r>
              <a:endParaRPr lang="tr-TR" sz="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ZnS</a:t>
              </a:r>
              <a:endParaRPr lang="tr-TR" sz="73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6" name="Düz Bağlayıcı 85"/>
            <p:cNvCxnSpPr/>
            <p:nvPr/>
          </p:nvCxnSpPr>
          <p:spPr>
            <a:xfrm>
              <a:off x="6853149" y="3657686"/>
              <a:ext cx="0" cy="1921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Düz Bağlayıcı 86"/>
            <p:cNvCxnSpPr/>
            <p:nvPr/>
          </p:nvCxnSpPr>
          <p:spPr>
            <a:xfrm>
              <a:off x="2610916" y="1939782"/>
              <a:ext cx="0" cy="1026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Metin kutusu 87"/>
            <p:cNvSpPr txBox="1"/>
            <p:nvPr/>
          </p:nvSpPr>
          <p:spPr>
            <a:xfrm>
              <a:off x="1510563" y="2931992"/>
              <a:ext cx="1204650" cy="204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Divide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sample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into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two</a:t>
              </a:r>
              <a:endParaRPr lang="tr-TR" sz="73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Metin kutusu 88"/>
            <p:cNvSpPr txBox="1"/>
            <p:nvPr/>
          </p:nvSpPr>
          <p:spPr>
            <a:xfrm>
              <a:off x="6438804" y="3342857"/>
              <a:ext cx="1204650" cy="204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Divide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sample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into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two</a:t>
              </a:r>
              <a:endParaRPr lang="tr-TR" sz="73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3328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up 60">
            <a:extLst>
              <a:ext uri="{FF2B5EF4-FFF2-40B4-BE49-F238E27FC236}">
                <a16:creationId xmlns:a16="http://schemas.microsoft.com/office/drawing/2014/main" xmlns="" id="{3C638F50-0C13-4023-B7C7-E5AB655AA1C4}"/>
              </a:ext>
            </a:extLst>
          </p:cNvPr>
          <p:cNvGrpSpPr/>
          <p:nvPr/>
        </p:nvGrpSpPr>
        <p:grpSpPr>
          <a:xfrm>
            <a:off x="-3996952" y="636390"/>
            <a:ext cx="13080394" cy="6221610"/>
            <a:chOff x="605725" y="160377"/>
            <a:chExt cx="13080394" cy="6221610"/>
          </a:xfrm>
        </p:grpSpPr>
        <p:grpSp>
          <p:nvGrpSpPr>
            <p:cNvPr id="62" name="Grup 61"/>
            <p:cNvGrpSpPr/>
            <p:nvPr/>
          </p:nvGrpSpPr>
          <p:grpSpPr>
            <a:xfrm>
              <a:off x="733514" y="160377"/>
              <a:ext cx="12952605" cy="5770090"/>
              <a:chOff x="1122826" y="243963"/>
              <a:chExt cx="14345408" cy="5779605"/>
            </a:xfrm>
          </p:grpSpPr>
          <p:sp>
            <p:nvSpPr>
              <p:cNvPr id="86" name="Metin kutusu 85"/>
              <p:cNvSpPr txBox="1"/>
              <p:nvPr/>
            </p:nvSpPr>
            <p:spPr>
              <a:xfrm>
                <a:off x="7441610" y="2154068"/>
                <a:ext cx="3620921" cy="25446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SUPERNATANT A: 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(Fe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Al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Cr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Mn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Zn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2+</a:t>
                </a:r>
                <a:r>
                  <a:rPr lang="tr-TR" sz="105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7" name="Düz Bağlayıcı 86"/>
              <p:cNvCxnSpPr/>
              <p:nvPr/>
            </p:nvCxnSpPr>
            <p:spPr>
              <a:xfrm flipV="1">
                <a:off x="6904490" y="2026544"/>
                <a:ext cx="2202134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8" name="Grup 87"/>
              <p:cNvGrpSpPr/>
              <p:nvPr/>
            </p:nvGrpSpPr>
            <p:grpSpPr>
              <a:xfrm>
                <a:off x="1122826" y="243963"/>
                <a:ext cx="14345408" cy="5779605"/>
                <a:chOff x="661658" y="263013"/>
                <a:chExt cx="14345408" cy="5779605"/>
              </a:xfrm>
            </p:grpSpPr>
            <p:cxnSp>
              <p:nvCxnSpPr>
                <p:cNvPr id="97" name="Düz Bağlayıcı 96"/>
                <p:cNvCxnSpPr/>
                <p:nvPr/>
              </p:nvCxnSpPr>
              <p:spPr>
                <a:xfrm flipH="1">
                  <a:off x="6443321" y="578340"/>
                  <a:ext cx="1" cy="6487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8" name="Metin kutusu 97"/>
                <p:cNvSpPr txBox="1"/>
                <p:nvPr/>
              </p:nvSpPr>
              <p:spPr>
                <a:xfrm>
                  <a:off x="661658" y="3432527"/>
                  <a:ext cx="1385093" cy="2050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dark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green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color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+2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</p:txBody>
            </p:sp>
            <p:cxnSp>
              <p:nvCxnSpPr>
                <p:cNvPr id="99" name="Düz Bağlayıcı 98"/>
                <p:cNvCxnSpPr/>
                <p:nvPr/>
              </p:nvCxnSpPr>
              <p:spPr>
                <a:xfrm>
                  <a:off x="12125661" y="3873496"/>
                  <a:ext cx="0" cy="18231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Metin kutusu 99"/>
                <p:cNvSpPr txBox="1"/>
                <p:nvPr/>
              </p:nvSpPr>
              <p:spPr>
                <a:xfrm>
                  <a:off x="5233945" y="3961843"/>
                  <a:ext cx="1776880" cy="6551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71454" indent="-171454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Transfer to a clean test tube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171454" indent="-171454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HNO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marL="171454" indent="-171454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pinches of spatula sodium bismuthate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(NaBiO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 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from the side of the tube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1" name="Metin kutusu 100"/>
                <p:cNvSpPr txBox="1"/>
                <p:nvPr/>
              </p:nvSpPr>
              <p:spPr>
                <a:xfrm>
                  <a:off x="1818267" y="2148623"/>
                  <a:ext cx="2293150" cy="250032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PRECIPITATE A: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NiS</a:t>
                  </a:r>
                  <a:endPara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2" name="Metin kutusu 101"/>
                <p:cNvSpPr txBox="1"/>
                <p:nvPr/>
              </p:nvSpPr>
              <p:spPr>
                <a:xfrm>
                  <a:off x="5115063" y="263013"/>
                  <a:ext cx="2844529" cy="510852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357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III. </a:t>
                  </a:r>
                  <a:r>
                    <a:rPr lang="tr-TR" sz="1357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GROUP CATIONS</a:t>
                  </a:r>
                </a:p>
                <a:p>
                  <a:pPr algn="ctr"/>
                  <a:endParaRPr lang="tr-TR" sz="1357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3" name="Metin kutusu 102"/>
                <p:cNvSpPr txBox="1"/>
                <p:nvPr/>
              </p:nvSpPr>
              <p:spPr>
                <a:xfrm>
                  <a:off x="6443324" y="528711"/>
                  <a:ext cx="5603542" cy="7676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sample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 4 M NH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Cl 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Dropwise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2 M NH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OH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check the basicity of the solution with a litmus paper.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sv-SE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</a:t>
                  </a:r>
                  <a:r>
                    <a:rPr lang="sv-SE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NH</a:t>
                  </a:r>
                  <a:r>
                    <a:rPr lang="sv-SE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sv-SE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OH 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eklenir.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Heat the solution for 5 min at water bath and add 20 drops of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thioacetamide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solution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4" name="Metin kutusu 103"/>
                <p:cNvSpPr txBox="1"/>
                <p:nvPr/>
              </p:nvSpPr>
              <p:spPr>
                <a:xfrm>
                  <a:off x="4875221" y="1244044"/>
                  <a:ext cx="3324226" cy="407577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lvl="0" algn="ctr"/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COMMON PRECIPITATE</a:t>
                  </a:r>
                </a:p>
                <a:p>
                  <a:pPr lvl="0" algn="ctr"/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Al(OH)</a:t>
                  </a:r>
                  <a:r>
                    <a:rPr lang="tr-TR" sz="1022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Cr(OH)</a:t>
                  </a:r>
                  <a:r>
                    <a:rPr lang="tr-TR" sz="1022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Fe(OH)</a:t>
                  </a:r>
                  <a:r>
                    <a:rPr lang="tr-TR" sz="1022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NiS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MnS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</a:t>
                  </a:r>
                  <a:r>
                    <a:rPr lang="tr-TR" sz="1022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ZnS</a:t>
                  </a:r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</p:txBody>
            </p:sp>
            <p:cxnSp>
              <p:nvCxnSpPr>
                <p:cNvPr id="105" name="Düz Bağlayıcı 104"/>
                <p:cNvCxnSpPr/>
                <p:nvPr/>
              </p:nvCxnSpPr>
              <p:spPr>
                <a:xfrm>
                  <a:off x="2740938" y="2045595"/>
                  <a:ext cx="37134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" name="Metin kutusu 105"/>
                <p:cNvSpPr txBox="1"/>
                <p:nvPr/>
              </p:nvSpPr>
              <p:spPr>
                <a:xfrm>
                  <a:off x="6443321" y="1615296"/>
                  <a:ext cx="3291772" cy="430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Wash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several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times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with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0.1 M NH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Cl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Add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20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6 M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HCl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Centrifuge and separate the supernatant A and the precipitate A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 </a:t>
                  </a:r>
                </a:p>
              </p:txBody>
            </p:sp>
            <p:cxnSp>
              <p:nvCxnSpPr>
                <p:cNvPr id="107" name="Düz Bağlayıcı 106"/>
                <p:cNvCxnSpPr/>
                <p:nvPr/>
              </p:nvCxnSpPr>
              <p:spPr>
                <a:xfrm flipH="1">
                  <a:off x="6446014" y="1665753"/>
                  <a:ext cx="1" cy="3576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" name="Metin kutusu 107"/>
                <p:cNvSpPr txBox="1"/>
                <p:nvPr/>
              </p:nvSpPr>
              <p:spPr>
                <a:xfrm>
                  <a:off x="2071267" y="2443954"/>
                  <a:ext cx="3000376" cy="7676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aken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into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cruicible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heated on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bunsen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burber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till the solute part evaporates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20 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 of aqua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regia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(15 drops of 6 M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HCl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+ 5 drops of 6 M HNO3) to dissolve the </a:t>
                  </a:r>
                  <a:r>
                    <a:rPr lang="en-US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precipitat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e.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Add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2 M NH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OH 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check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the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basicity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with red litmus paper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9" name="Dikdörtgen 108"/>
                <p:cNvSpPr/>
                <p:nvPr/>
              </p:nvSpPr>
              <p:spPr>
                <a:xfrm>
                  <a:off x="2934758" y="3067600"/>
                  <a:ext cx="1597838" cy="31753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of 6 M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NaOH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marL="125060" indent="-125060">
                    <a:buFont typeface="Arial" panose="020B0604020202020204" pitchFamily="34" charset="0"/>
                    <a:buChar char="•"/>
                  </a:pP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of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dimethyl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glyoxime</a:t>
                  </a:r>
                  <a:r>
                    <a:rPr lang="tr-TR" sz="73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10" name="Düz Bağlayıcı 109"/>
                <p:cNvCxnSpPr/>
                <p:nvPr/>
              </p:nvCxnSpPr>
              <p:spPr>
                <a:xfrm>
                  <a:off x="7379552" y="2901344"/>
                  <a:ext cx="0" cy="19247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1" name="Metin kutusu 110"/>
                <p:cNvSpPr txBox="1"/>
                <p:nvPr/>
              </p:nvSpPr>
              <p:spPr>
                <a:xfrm>
                  <a:off x="6990347" y="3946175"/>
                  <a:ext cx="1537516" cy="2050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Add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0.1 M (K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[Fe(CN)</a:t>
                  </a:r>
                  <a:r>
                    <a:rPr lang="tr-TR" sz="73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])</a:t>
                  </a:r>
                </a:p>
              </p:txBody>
            </p:sp>
            <p:sp>
              <p:nvSpPr>
                <p:cNvPr id="112" name="Metin kutusu 111"/>
                <p:cNvSpPr txBox="1"/>
                <p:nvPr/>
              </p:nvSpPr>
              <p:spPr>
                <a:xfrm>
                  <a:off x="11188302" y="4044335"/>
                  <a:ext cx="2203696" cy="254463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tr-TR" sz="1022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SUPERNATANT C: </a:t>
                  </a:r>
                  <a:r>
                    <a:rPr lang="tr-TR" sz="1051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Cr</a:t>
                  </a:r>
                  <a:r>
                    <a:rPr lang="tr-TR" sz="1051" b="1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3+</a:t>
                  </a:r>
                  <a:r>
                    <a:rPr lang="tr-TR" sz="1051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Zn</a:t>
                  </a:r>
                  <a:r>
                    <a:rPr lang="tr-TR" sz="1051" b="1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2+</a:t>
                  </a:r>
                  <a:r>
                    <a:rPr lang="tr-TR" sz="1051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3" name="Dikdörtgen 112"/>
                <p:cNvSpPr/>
                <p:nvPr/>
              </p:nvSpPr>
              <p:spPr>
                <a:xfrm>
                  <a:off x="5617126" y="4597630"/>
                  <a:ext cx="949263" cy="31753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Violet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73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color</a:t>
                  </a:r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</a:t>
                  </a:r>
                </a:p>
                <a:p>
                  <a:pPr algn="ctr"/>
                  <a:r>
                    <a:rPr lang="tr-TR" sz="73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Mn</a:t>
                  </a:r>
                  <a:r>
                    <a:rPr lang="tr-TR" sz="730" baseline="30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2+</a:t>
                  </a:r>
                  <a:endParaRPr lang="tr-TR" sz="73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4" name="Metin kutusu 113"/>
                <p:cNvSpPr txBox="1"/>
                <p:nvPr/>
              </p:nvSpPr>
              <p:spPr>
                <a:xfrm>
                  <a:off x="9245094" y="4371009"/>
                  <a:ext cx="1300703" cy="33911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white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aluminum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hydroxide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(Al(OH)</a:t>
                  </a:r>
                  <a:r>
                    <a:rPr lang="tr-TR" sz="8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15" name="Düz Bağlayıcı 114"/>
                <p:cNvCxnSpPr/>
                <p:nvPr/>
              </p:nvCxnSpPr>
              <p:spPr>
                <a:xfrm>
                  <a:off x="11914854" y="4321638"/>
                  <a:ext cx="1080" cy="6110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Düz Bağlayıcı 115"/>
                <p:cNvCxnSpPr/>
                <p:nvPr/>
              </p:nvCxnSpPr>
              <p:spPr>
                <a:xfrm flipH="1">
                  <a:off x="9924253" y="3873963"/>
                  <a:ext cx="22014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Metin kutusu 116"/>
                <p:cNvSpPr txBox="1"/>
                <p:nvPr/>
              </p:nvSpPr>
              <p:spPr>
                <a:xfrm>
                  <a:off x="10094881" y="5456879"/>
                  <a:ext cx="1909628" cy="5857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thioacetamide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solution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heat it up in the water bath with stirring for 5 minutes until the white precipitate is visible.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18" name="Düz Bağlayıcı 117"/>
                <p:cNvCxnSpPr/>
                <p:nvPr/>
              </p:nvCxnSpPr>
              <p:spPr>
                <a:xfrm>
                  <a:off x="9924253" y="3885468"/>
                  <a:ext cx="0" cy="18231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Dikdörtgen 118"/>
                <p:cNvSpPr/>
                <p:nvPr/>
              </p:nvSpPr>
              <p:spPr>
                <a:xfrm>
                  <a:off x="11914854" y="4263324"/>
                  <a:ext cx="3092212" cy="70905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20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drops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2 M CH</a:t>
                  </a:r>
                  <a:r>
                    <a:rPr lang="tr-TR" sz="8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COOH</a:t>
                  </a:r>
                </a:p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pinches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of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spatula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of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sodium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tr-TR" sz="8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acetate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(NaCH</a:t>
                  </a:r>
                  <a:r>
                    <a:rPr lang="tr-TR" sz="8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r>
                    <a:rPr lang="tr-TR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COO)</a:t>
                  </a:r>
                </a:p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en-US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Heat the solution in a water bath for 20 min</a:t>
                  </a:r>
                  <a:endParaRPr lang="tr-TR" sz="8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125066" indent="-125066">
                    <a:buFont typeface="Arial" panose="020B0604020202020204" pitchFamily="34" charset="0"/>
                    <a:buChar char="•"/>
                  </a:pPr>
                  <a:r>
                    <a:rPr lang="en-US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add 2 drops of 0.5 M barium chloride (BaCl</a:t>
                  </a:r>
                  <a:r>
                    <a:rPr lang="en-US" sz="8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n-US" sz="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 solution to the hot solution. </a:t>
                  </a:r>
                  <a:endPara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89" name="Düz Bağlayıcı 88"/>
              <p:cNvCxnSpPr/>
              <p:nvPr/>
            </p:nvCxnSpPr>
            <p:spPr>
              <a:xfrm>
                <a:off x="9106623" y="2026302"/>
                <a:ext cx="2707" cy="127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" name="Dikdörtgen 89"/>
              <p:cNvSpPr/>
              <p:nvPr/>
            </p:nvSpPr>
            <p:spPr>
              <a:xfrm>
                <a:off x="9034295" y="2445704"/>
                <a:ext cx="3625954" cy="4300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 </a:t>
                </a:r>
                <a:r>
                  <a:rPr lang="tr-TR" sz="73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drops</a:t>
                </a: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6 M </a:t>
                </a:r>
                <a:r>
                  <a:rPr lang="tr-TR" sz="73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NaOH</a:t>
                </a: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 </a:t>
                </a:r>
                <a:r>
                  <a:rPr lang="tr-TR" sz="73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drops</a:t>
                </a: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of  3% </a:t>
                </a:r>
                <a:endParaRPr lang="tr-TR" sz="730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tr-TR" sz="73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tr-TR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tr-TR" sz="73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Centrifuge and separate supernatant B and the precipitate B.</a:t>
                </a:r>
                <a:endPara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1" name="Düz Bağlayıcı 90"/>
              <p:cNvCxnSpPr/>
              <p:nvPr/>
            </p:nvCxnSpPr>
            <p:spPr>
              <a:xfrm flipH="1">
                <a:off x="7840720" y="2877463"/>
                <a:ext cx="23871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Düz Bağlayıcı 91"/>
              <p:cNvCxnSpPr/>
              <p:nvPr/>
            </p:nvCxnSpPr>
            <p:spPr>
              <a:xfrm flipH="1">
                <a:off x="9034296" y="2455885"/>
                <a:ext cx="1" cy="4215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Metin kutusu 92"/>
              <p:cNvSpPr txBox="1"/>
              <p:nvPr/>
            </p:nvSpPr>
            <p:spPr>
              <a:xfrm>
                <a:off x="6302112" y="3073045"/>
                <a:ext cx="2494042" cy="2500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PRECIPITATE B Fe(OH)</a:t>
                </a:r>
                <a:r>
                  <a:rPr lang="tr-TR" sz="1022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MnO</a:t>
                </a:r>
                <a:r>
                  <a:rPr lang="tr-TR" sz="1022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94" name="Dikdörtgen 93"/>
              <p:cNvSpPr/>
              <p:nvPr/>
            </p:nvSpPr>
            <p:spPr>
              <a:xfrm>
                <a:off x="10638841" y="3365149"/>
                <a:ext cx="2399188" cy="5425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 </a:t>
                </a:r>
                <a:r>
                  <a:rPr lang="tr-TR" sz="73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drops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of HNO</a:t>
                </a:r>
                <a:r>
                  <a:rPr lang="tr-TR" sz="73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tr-TR" sz="73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add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NH</a:t>
                </a:r>
                <a:r>
                  <a:rPr lang="tr-TR" sz="73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OH </a:t>
                </a:r>
                <a:r>
                  <a:rPr lang="tr-TR" sz="73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until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it is </a:t>
                </a:r>
                <a:r>
                  <a:rPr lang="tr-TR" sz="73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basic</a:t>
                </a:r>
                <a:r>
                  <a:rPr lang="tr-TR" sz="73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125066" indent="-125066">
                  <a:buFont typeface="Arial" panose="020B0604020202020204" pitchFamily="34" charset="0"/>
                  <a:buChar char="•"/>
                </a:pPr>
                <a:r>
                  <a:rPr lang="en-US" sz="73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Centrifuge and separate the supernatant C and the precipitate C</a:t>
                </a:r>
                <a:endPara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5" name="Metin kutusu 94"/>
              <p:cNvSpPr txBox="1"/>
              <p:nvPr/>
            </p:nvSpPr>
            <p:spPr>
              <a:xfrm>
                <a:off x="9598078" y="3080085"/>
                <a:ext cx="2557647" cy="254463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tr-TR" sz="1022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SUPERNATANT B: 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Zn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Al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r>
                  <a:rPr lang="tr-TR" sz="1051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Cr</a:t>
                </a:r>
                <a:r>
                  <a:rPr lang="tr-TR" sz="1051" b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3+</a:t>
                </a:r>
                <a:endPara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6" name="Düz Bağlayıcı 95"/>
              <p:cNvCxnSpPr/>
              <p:nvPr/>
            </p:nvCxnSpPr>
            <p:spPr>
              <a:xfrm>
                <a:off x="10636897" y="3365149"/>
                <a:ext cx="1946" cy="4897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Düz Bağlayıcı 62"/>
            <p:cNvCxnSpPr/>
            <p:nvPr/>
          </p:nvCxnSpPr>
          <p:spPr>
            <a:xfrm>
              <a:off x="2047565" y="2301229"/>
              <a:ext cx="0" cy="6561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Düz Bağlayıcı 63"/>
            <p:cNvCxnSpPr/>
            <p:nvPr/>
          </p:nvCxnSpPr>
          <p:spPr>
            <a:xfrm flipV="1">
              <a:off x="1359526" y="2971650"/>
              <a:ext cx="1452558" cy="28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Metin kutusu 64"/>
            <p:cNvSpPr txBox="1"/>
            <p:nvPr/>
          </p:nvSpPr>
          <p:spPr>
            <a:xfrm>
              <a:off x="605725" y="3125667"/>
              <a:ext cx="1637252" cy="204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25060" indent="-125060">
                <a:buFont typeface="Arial" panose="020B0604020202020204" pitchFamily="34" charset="0"/>
                <a:buChar char="•"/>
              </a:pP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drops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of  0,1 M (K</a:t>
              </a:r>
              <a:r>
                <a:rPr lang="tr-TR" sz="73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[Fe(CN)</a:t>
              </a:r>
              <a:r>
                <a:rPr lang="tr-TR" sz="73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]) </a:t>
              </a:r>
            </a:p>
          </p:txBody>
        </p:sp>
        <p:cxnSp>
          <p:nvCxnSpPr>
            <p:cNvPr id="66" name="Düz Bağlayıcı 65"/>
            <p:cNvCxnSpPr/>
            <p:nvPr/>
          </p:nvCxnSpPr>
          <p:spPr>
            <a:xfrm>
              <a:off x="1359526" y="2971650"/>
              <a:ext cx="0" cy="2098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Düz Bağlayıcı 66"/>
            <p:cNvCxnSpPr/>
            <p:nvPr/>
          </p:nvCxnSpPr>
          <p:spPr>
            <a:xfrm flipH="1">
              <a:off x="2811271" y="2974941"/>
              <a:ext cx="813" cy="2337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Metin kutusu 67"/>
            <p:cNvSpPr txBox="1"/>
            <p:nvPr/>
          </p:nvSpPr>
          <p:spPr>
            <a:xfrm>
              <a:off x="2687805" y="3310325"/>
              <a:ext cx="1788972" cy="204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rose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color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Ni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+2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69" name="Düz Bağlayıcı 68"/>
            <p:cNvCxnSpPr/>
            <p:nvPr/>
          </p:nvCxnSpPr>
          <p:spPr>
            <a:xfrm>
              <a:off x="8964621" y="2794366"/>
              <a:ext cx="0" cy="1921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Düz Bağlayıcı 69"/>
            <p:cNvCxnSpPr/>
            <p:nvPr/>
          </p:nvCxnSpPr>
          <p:spPr>
            <a:xfrm flipH="1">
              <a:off x="5985636" y="3657685"/>
              <a:ext cx="86575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Düz Bağlayıcı 70"/>
            <p:cNvCxnSpPr/>
            <p:nvPr/>
          </p:nvCxnSpPr>
          <p:spPr>
            <a:xfrm flipH="1">
              <a:off x="6469100" y="3236800"/>
              <a:ext cx="0" cy="4208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Düz Bağlayıcı 71"/>
            <p:cNvCxnSpPr/>
            <p:nvPr/>
          </p:nvCxnSpPr>
          <p:spPr>
            <a:xfrm>
              <a:off x="5987760" y="3657686"/>
              <a:ext cx="0" cy="1921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Dikdörtgen 72"/>
            <p:cNvSpPr/>
            <p:nvPr/>
          </p:nvSpPr>
          <p:spPr>
            <a:xfrm>
              <a:off x="6622469" y="4095717"/>
              <a:ext cx="857099" cy="3170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prussian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blue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Fe</a:t>
              </a:r>
              <a:r>
                <a:rPr lang="tr-TR" sz="730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3+</a:t>
              </a:r>
            </a:p>
          </p:txBody>
        </p:sp>
        <p:sp>
          <p:nvSpPr>
            <p:cNvPr id="74" name="Metin kutusu 73"/>
            <p:cNvSpPr txBox="1"/>
            <p:nvPr/>
          </p:nvSpPr>
          <p:spPr>
            <a:xfrm>
              <a:off x="8491995" y="3955182"/>
              <a:ext cx="1213051" cy="2496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 C</a:t>
              </a:r>
            </a:p>
          </p:txBody>
        </p:sp>
        <p:sp>
          <p:nvSpPr>
            <p:cNvPr id="75" name="Metin kutusu 74"/>
            <p:cNvSpPr txBox="1"/>
            <p:nvPr/>
          </p:nvSpPr>
          <p:spPr>
            <a:xfrm>
              <a:off x="11097158" y="5021050"/>
              <a:ext cx="1244254" cy="2496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 D</a:t>
              </a:r>
            </a:p>
          </p:txBody>
        </p:sp>
        <p:cxnSp>
          <p:nvCxnSpPr>
            <p:cNvPr id="76" name="Düz Bağlayıcı 75"/>
            <p:cNvCxnSpPr/>
            <p:nvPr/>
          </p:nvCxnSpPr>
          <p:spPr>
            <a:xfrm flipH="1">
              <a:off x="10376791" y="4822328"/>
              <a:ext cx="1196583" cy="28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Metin kutusu 76"/>
            <p:cNvSpPr txBox="1"/>
            <p:nvPr/>
          </p:nvSpPr>
          <p:spPr>
            <a:xfrm>
              <a:off x="11126511" y="5382417"/>
              <a:ext cx="11855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Yellow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barium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chromate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BaCrO</a:t>
              </a:r>
              <a:r>
                <a:rPr lang="tr-TR" sz="8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tr-TR" sz="73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8" name="Düz Bağlayıcı 77"/>
            <p:cNvCxnSpPr/>
            <p:nvPr/>
          </p:nvCxnSpPr>
          <p:spPr>
            <a:xfrm>
              <a:off x="11573374" y="4822327"/>
              <a:ext cx="0" cy="1820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Metin kutusu 78"/>
            <p:cNvSpPr txBox="1"/>
            <p:nvPr/>
          </p:nvSpPr>
          <p:spPr>
            <a:xfrm>
              <a:off x="9388329" y="5027026"/>
              <a:ext cx="1404612" cy="2496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tr-TR" sz="1022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SUPERNATANT D</a:t>
              </a:r>
            </a:p>
          </p:txBody>
        </p:sp>
        <p:cxnSp>
          <p:nvCxnSpPr>
            <p:cNvPr id="80" name="Düz Bağlayıcı 79"/>
            <p:cNvCxnSpPr/>
            <p:nvPr/>
          </p:nvCxnSpPr>
          <p:spPr>
            <a:xfrm>
              <a:off x="10378429" y="4822328"/>
              <a:ext cx="0" cy="1820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Metin kutusu 80"/>
            <p:cNvSpPr txBox="1"/>
            <p:nvPr/>
          </p:nvSpPr>
          <p:spPr>
            <a:xfrm>
              <a:off x="9705046" y="5920322"/>
              <a:ext cx="691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dirty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</a:t>
              </a:r>
              <a:r>
                <a:rPr lang="tr-TR" sz="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precipitate</a:t>
              </a:r>
              <a:endParaRPr lang="tr-TR" sz="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tr-TR" sz="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ZnS</a:t>
              </a:r>
              <a:endParaRPr lang="tr-TR" sz="73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2" name="Düz Bağlayıcı 81"/>
            <p:cNvCxnSpPr/>
            <p:nvPr/>
          </p:nvCxnSpPr>
          <p:spPr>
            <a:xfrm>
              <a:off x="6853149" y="3657686"/>
              <a:ext cx="0" cy="1921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Düz Bağlayıcı 82"/>
            <p:cNvCxnSpPr/>
            <p:nvPr/>
          </p:nvCxnSpPr>
          <p:spPr>
            <a:xfrm>
              <a:off x="2610916" y="1939782"/>
              <a:ext cx="0" cy="1026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Metin kutusu 83"/>
            <p:cNvSpPr txBox="1"/>
            <p:nvPr/>
          </p:nvSpPr>
          <p:spPr>
            <a:xfrm>
              <a:off x="1510563" y="2931992"/>
              <a:ext cx="1204650" cy="204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Divide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sample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into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two</a:t>
              </a:r>
              <a:endParaRPr lang="tr-TR" sz="73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Metin kutusu 84"/>
            <p:cNvSpPr txBox="1"/>
            <p:nvPr/>
          </p:nvSpPr>
          <p:spPr>
            <a:xfrm>
              <a:off x="6438804" y="3342857"/>
              <a:ext cx="1204650" cy="204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Divide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sample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into</a:t>
              </a:r>
              <a:r>
                <a:rPr lang="tr-TR" sz="73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73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two</a:t>
              </a:r>
              <a:endParaRPr lang="tr-TR" sz="73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6557694"/>
      </p:ext>
    </p:extLst>
  </p:cSld>
  <p:clrMapOvr>
    <a:masterClrMapping/>
  </p:clrMapOvr>
</p:sld>
</file>

<file path=ppt/theme/theme1.xml><?xml version="1.0" encoding="utf-8"?>
<a:theme xmlns:a="http://schemas.openxmlformats.org/drawingml/2006/main" name="analitik kimya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5" id="{18A04325-5664-49F6-89F1-0E7E8A3A584C}" vid="{236CEAAA-F370-4BCB-AAA1-3ECD9A935A96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</Template>
  <TotalTime>386</TotalTime>
  <Words>1570</Words>
  <Application>Microsoft Office PowerPoint</Application>
  <PresentationFormat>Ekran Gösterisi (4:3)</PresentationFormat>
  <Paragraphs>138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analitik kimya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AU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Windows Kullanıcısı</cp:lastModifiedBy>
  <cp:revision>46</cp:revision>
  <dcterms:created xsi:type="dcterms:W3CDTF">2005-11-22T08:54:39Z</dcterms:created>
  <dcterms:modified xsi:type="dcterms:W3CDTF">2017-09-22T11:49:53Z</dcterms:modified>
</cp:coreProperties>
</file>