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4"/>
    <p:restoredTop sz="94718"/>
  </p:normalViewPr>
  <p:slideViewPr>
    <p:cSldViewPr snapToGrid="0" snapToObjects="1">
      <p:cViewPr varScale="1">
        <p:scale>
          <a:sx n="94" d="100"/>
          <a:sy n="94" d="100"/>
        </p:scale>
        <p:origin x="3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9648ACA4-F634-5547-8826-D7E832D56F10}" type="datetimeFigureOut">
              <a:rPr lang="tr-TR" smtClean="0"/>
              <a:t>17.01.2018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0F3790-6827-AC45-A9FF-A8F5F5EA004F}" type="slidenum">
              <a:rPr lang="tr-TR" smtClean="0"/>
              <a:t>‹#›</a:t>
            </a:fld>
            <a:endParaRPr lang="tr-TR"/>
          </a:p>
        </p:txBody>
      </p:sp>
    </p:spTree>
    <p:extLst>
      <p:ext uri="{BB962C8B-B14F-4D97-AF65-F5344CB8AC3E}">
        <p14:creationId xmlns:p14="http://schemas.microsoft.com/office/powerpoint/2010/main" val="933011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648ACA4-F634-5547-8826-D7E832D56F10}" type="datetimeFigureOut">
              <a:rPr lang="tr-TR" smtClean="0"/>
              <a:t>17.01.2018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0F3790-6827-AC45-A9FF-A8F5F5EA004F}" type="slidenum">
              <a:rPr lang="tr-TR" smtClean="0"/>
              <a:t>‹#›</a:t>
            </a:fld>
            <a:endParaRPr lang="tr-TR"/>
          </a:p>
        </p:txBody>
      </p:sp>
    </p:spTree>
    <p:extLst>
      <p:ext uri="{BB962C8B-B14F-4D97-AF65-F5344CB8AC3E}">
        <p14:creationId xmlns:p14="http://schemas.microsoft.com/office/powerpoint/2010/main" val="484030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648ACA4-F634-5547-8826-D7E832D56F10}" type="datetimeFigureOut">
              <a:rPr lang="tr-TR" smtClean="0"/>
              <a:t>17.01.2018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0F3790-6827-AC45-A9FF-A8F5F5EA004F}" type="slidenum">
              <a:rPr lang="tr-TR" smtClean="0"/>
              <a:t>‹#›</a:t>
            </a:fld>
            <a:endParaRPr lang="tr-TR"/>
          </a:p>
        </p:txBody>
      </p:sp>
    </p:spTree>
    <p:extLst>
      <p:ext uri="{BB962C8B-B14F-4D97-AF65-F5344CB8AC3E}">
        <p14:creationId xmlns:p14="http://schemas.microsoft.com/office/powerpoint/2010/main" val="428676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648ACA4-F634-5547-8826-D7E832D56F10}" type="datetimeFigureOut">
              <a:rPr lang="tr-TR" smtClean="0"/>
              <a:t>17.01.2018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0F3790-6827-AC45-A9FF-A8F5F5EA004F}" type="slidenum">
              <a:rPr lang="tr-TR" smtClean="0"/>
              <a:t>‹#›</a:t>
            </a:fld>
            <a:endParaRPr lang="tr-TR"/>
          </a:p>
        </p:txBody>
      </p:sp>
    </p:spTree>
    <p:extLst>
      <p:ext uri="{BB962C8B-B14F-4D97-AF65-F5344CB8AC3E}">
        <p14:creationId xmlns:p14="http://schemas.microsoft.com/office/powerpoint/2010/main" val="196034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48ACA4-F634-5547-8826-D7E832D56F10}" type="datetimeFigureOut">
              <a:rPr lang="tr-TR" smtClean="0"/>
              <a:t>17.01.2018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0F3790-6827-AC45-A9FF-A8F5F5EA004F}" type="slidenum">
              <a:rPr lang="tr-TR" smtClean="0"/>
              <a:t>‹#›</a:t>
            </a:fld>
            <a:endParaRPr lang="tr-TR"/>
          </a:p>
        </p:txBody>
      </p:sp>
    </p:spTree>
    <p:extLst>
      <p:ext uri="{BB962C8B-B14F-4D97-AF65-F5344CB8AC3E}">
        <p14:creationId xmlns:p14="http://schemas.microsoft.com/office/powerpoint/2010/main" val="513607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9648ACA4-F634-5547-8826-D7E832D56F10}" type="datetimeFigureOut">
              <a:rPr lang="tr-TR" smtClean="0"/>
              <a:t>17.01.2018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0F3790-6827-AC45-A9FF-A8F5F5EA004F}" type="slidenum">
              <a:rPr lang="tr-TR" smtClean="0"/>
              <a:t>‹#›</a:t>
            </a:fld>
            <a:endParaRPr lang="tr-TR"/>
          </a:p>
        </p:txBody>
      </p:sp>
    </p:spTree>
    <p:extLst>
      <p:ext uri="{BB962C8B-B14F-4D97-AF65-F5344CB8AC3E}">
        <p14:creationId xmlns:p14="http://schemas.microsoft.com/office/powerpoint/2010/main" val="1467870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9648ACA4-F634-5547-8826-D7E832D56F10}" type="datetimeFigureOut">
              <a:rPr lang="tr-TR" smtClean="0"/>
              <a:t>17.01.2018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30F3790-6827-AC45-A9FF-A8F5F5EA004F}" type="slidenum">
              <a:rPr lang="tr-TR" smtClean="0"/>
              <a:t>‹#›</a:t>
            </a:fld>
            <a:endParaRPr lang="tr-TR"/>
          </a:p>
        </p:txBody>
      </p:sp>
    </p:spTree>
    <p:extLst>
      <p:ext uri="{BB962C8B-B14F-4D97-AF65-F5344CB8AC3E}">
        <p14:creationId xmlns:p14="http://schemas.microsoft.com/office/powerpoint/2010/main" val="202667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9648ACA4-F634-5547-8826-D7E832D56F10}" type="datetimeFigureOut">
              <a:rPr lang="tr-TR" smtClean="0"/>
              <a:t>17.01.2018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30F3790-6827-AC45-A9FF-A8F5F5EA004F}" type="slidenum">
              <a:rPr lang="tr-TR" smtClean="0"/>
              <a:t>‹#›</a:t>
            </a:fld>
            <a:endParaRPr lang="tr-TR"/>
          </a:p>
        </p:txBody>
      </p:sp>
    </p:spTree>
    <p:extLst>
      <p:ext uri="{BB962C8B-B14F-4D97-AF65-F5344CB8AC3E}">
        <p14:creationId xmlns:p14="http://schemas.microsoft.com/office/powerpoint/2010/main" val="325473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48ACA4-F634-5547-8826-D7E832D56F10}" type="datetimeFigureOut">
              <a:rPr lang="tr-TR" smtClean="0"/>
              <a:t>17.01.2018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30F3790-6827-AC45-A9FF-A8F5F5EA004F}" type="slidenum">
              <a:rPr lang="tr-TR" smtClean="0"/>
              <a:t>‹#›</a:t>
            </a:fld>
            <a:endParaRPr lang="tr-TR"/>
          </a:p>
        </p:txBody>
      </p:sp>
    </p:spTree>
    <p:extLst>
      <p:ext uri="{BB962C8B-B14F-4D97-AF65-F5344CB8AC3E}">
        <p14:creationId xmlns:p14="http://schemas.microsoft.com/office/powerpoint/2010/main" val="599576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48ACA4-F634-5547-8826-D7E832D56F10}" type="datetimeFigureOut">
              <a:rPr lang="tr-TR" smtClean="0"/>
              <a:t>17.01.2018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0F3790-6827-AC45-A9FF-A8F5F5EA004F}" type="slidenum">
              <a:rPr lang="tr-TR" smtClean="0"/>
              <a:t>‹#›</a:t>
            </a:fld>
            <a:endParaRPr lang="tr-TR"/>
          </a:p>
        </p:txBody>
      </p:sp>
    </p:spTree>
    <p:extLst>
      <p:ext uri="{BB962C8B-B14F-4D97-AF65-F5344CB8AC3E}">
        <p14:creationId xmlns:p14="http://schemas.microsoft.com/office/powerpoint/2010/main" val="109124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48ACA4-F634-5547-8826-D7E832D56F10}" type="datetimeFigureOut">
              <a:rPr lang="tr-TR" smtClean="0"/>
              <a:t>17.01.2018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0F3790-6827-AC45-A9FF-A8F5F5EA004F}" type="slidenum">
              <a:rPr lang="tr-TR" smtClean="0"/>
              <a:t>‹#›</a:t>
            </a:fld>
            <a:endParaRPr lang="tr-TR"/>
          </a:p>
        </p:txBody>
      </p:sp>
    </p:spTree>
    <p:extLst>
      <p:ext uri="{BB962C8B-B14F-4D97-AF65-F5344CB8AC3E}">
        <p14:creationId xmlns:p14="http://schemas.microsoft.com/office/powerpoint/2010/main" val="11204717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48ACA4-F634-5547-8826-D7E832D56F10}" type="datetimeFigureOut">
              <a:rPr lang="tr-TR" smtClean="0"/>
              <a:t>17.01.2018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F3790-6827-AC45-A9FF-A8F5F5EA004F}" type="slidenum">
              <a:rPr lang="tr-TR" smtClean="0"/>
              <a:t>‹#›</a:t>
            </a:fld>
            <a:endParaRPr lang="tr-TR"/>
          </a:p>
        </p:txBody>
      </p:sp>
    </p:spTree>
    <p:extLst>
      <p:ext uri="{BB962C8B-B14F-4D97-AF65-F5344CB8AC3E}">
        <p14:creationId xmlns:p14="http://schemas.microsoft.com/office/powerpoint/2010/main" val="179321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acikders.ankara.edu.tr/course/view.php?id=2220#section-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Medya</a:t>
            </a:r>
            <a:r>
              <a:rPr lang="en-US" dirty="0" smtClean="0"/>
              <a:t> </a:t>
            </a:r>
            <a:r>
              <a:rPr lang="en-US" dirty="0" err="1" smtClean="0"/>
              <a:t>Okuryazarlığı</a:t>
            </a:r>
            <a:r>
              <a:rPr lang="en-US" dirty="0" smtClean="0"/>
              <a:t> </a:t>
            </a:r>
            <a:r>
              <a:rPr lang="en-US" dirty="0" err="1" smtClean="0"/>
              <a:t>Eğitimi</a:t>
            </a:r>
            <a:r>
              <a:rPr lang="en-US" dirty="0" smtClean="0"/>
              <a:t> </a:t>
            </a:r>
            <a:r>
              <a:rPr lang="en-US" dirty="0" err="1" smtClean="0"/>
              <a:t>Dersi</a:t>
            </a:r>
            <a:endParaRPr lang="en-US" dirty="0"/>
          </a:p>
        </p:txBody>
      </p:sp>
      <p:sp>
        <p:nvSpPr>
          <p:cNvPr id="3" name="Subtitle 2"/>
          <p:cNvSpPr>
            <a:spLocks noGrp="1"/>
          </p:cNvSpPr>
          <p:nvPr>
            <p:ph type="subTitle" idx="1"/>
          </p:nvPr>
        </p:nvSpPr>
        <p:spPr/>
        <p:txBody>
          <a:bodyPr/>
          <a:lstStyle/>
          <a:p>
            <a:r>
              <a:rPr lang="en-US" u="sng" dirty="0">
                <a:hlinkClick r:id="rId2"/>
              </a:rPr>
              <a:t>6</a:t>
            </a:r>
            <a:r>
              <a:rPr lang="en-US" u="sng" dirty="0" smtClean="0">
                <a:hlinkClick r:id="rId2"/>
              </a:rPr>
              <a:t>. </a:t>
            </a:r>
            <a:r>
              <a:rPr lang="en-US" u="sng" dirty="0">
                <a:hlinkClick r:id="rId2"/>
              </a:rPr>
              <a:t>Hafta: </a:t>
            </a:r>
            <a:r>
              <a:rPr lang="en-US" u="sng" dirty="0" err="1" smtClean="0"/>
              <a:t>Makale</a:t>
            </a:r>
            <a:r>
              <a:rPr lang="en-US" u="sng" dirty="0" smtClean="0"/>
              <a:t> </a:t>
            </a:r>
            <a:r>
              <a:rPr lang="en-US" u="sng" dirty="0" err="1" smtClean="0"/>
              <a:t>incelemesi</a:t>
            </a:r>
            <a:endParaRPr lang="en-US" dirty="0"/>
          </a:p>
          <a:p>
            <a:endParaRPr lang="en-US" dirty="0"/>
          </a:p>
        </p:txBody>
      </p:sp>
    </p:spTree>
    <p:extLst>
      <p:ext uri="{BB962C8B-B14F-4D97-AF65-F5344CB8AC3E}">
        <p14:creationId xmlns:p14="http://schemas.microsoft.com/office/powerpoint/2010/main" val="772865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rgbClr val="FF0000"/>
                </a:solidFill>
              </a:rPr>
              <a:t>Liselerdeki bilgi güvenliği farkındalığı</a:t>
            </a:r>
            <a:endParaRPr lang="tr-TR" b="1" dirty="0">
              <a:solidFill>
                <a:srgbClr val="FF0000"/>
              </a:solidFill>
            </a:endParaRPr>
          </a:p>
        </p:txBody>
      </p:sp>
      <p:sp>
        <p:nvSpPr>
          <p:cNvPr id="3" name="Content Placeholder 2"/>
          <p:cNvSpPr>
            <a:spLocks noGrp="1"/>
          </p:cNvSpPr>
          <p:nvPr>
            <p:ph idx="1"/>
          </p:nvPr>
        </p:nvSpPr>
        <p:spPr/>
        <p:txBody>
          <a:bodyPr/>
          <a:lstStyle/>
          <a:p>
            <a:pPr marL="0" indent="0">
              <a:buNone/>
            </a:pPr>
            <a:r>
              <a:rPr lang="en-US" dirty="0" err="1" smtClean="0"/>
              <a:t>İncelenilecek</a:t>
            </a:r>
            <a:r>
              <a:rPr lang="en-US" dirty="0" smtClean="0"/>
              <a:t> </a:t>
            </a:r>
            <a:r>
              <a:rPr lang="en-US" dirty="0" err="1" smtClean="0"/>
              <a:t>olan</a:t>
            </a:r>
            <a:r>
              <a:rPr lang="en-US" dirty="0" smtClean="0"/>
              <a:t> </a:t>
            </a:r>
            <a:r>
              <a:rPr lang="en-US" dirty="0" err="1" smtClean="0"/>
              <a:t>kaynak</a:t>
            </a:r>
            <a:r>
              <a:rPr lang="en-US" dirty="0" smtClean="0"/>
              <a:t>:</a:t>
            </a:r>
          </a:p>
          <a:p>
            <a:r>
              <a:rPr lang="en-US" dirty="0" smtClean="0"/>
              <a:t>Yılmaz, R., </a:t>
            </a:r>
            <a:r>
              <a:rPr lang="en-US" dirty="0" err="1" smtClean="0"/>
              <a:t>Karaoğlan</a:t>
            </a:r>
            <a:r>
              <a:rPr lang="en-US" dirty="0" smtClean="0"/>
              <a:t>-Yılmaz, F. G., </a:t>
            </a:r>
            <a:r>
              <a:rPr lang="en-US" dirty="0" err="1" smtClean="0"/>
              <a:t>Öztürk</a:t>
            </a:r>
            <a:r>
              <a:rPr lang="en-US" dirty="0" smtClean="0"/>
              <a:t>, H.T., &amp; </a:t>
            </a:r>
            <a:r>
              <a:rPr lang="en-US" dirty="0" err="1" smtClean="0"/>
              <a:t>Karademir</a:t>
            </a:r>
            <a:r>
              <a:rPr lang="en-US" dirty="0" smtClean="0"/>
              <a:t>, T. (2017). Examining secondary school students’ safe computer and internet usage awareness: An example from </a:t>
            </a:r>
            <a:r>
              <a:rPr lang="en-US" dirty="0" err="1" smtClean="0"/>
              <a:t>Bartın</a:t>
            </a:r>
            <a:r>
              <a:rPr lang="en-US" dirty="0" smtClean="0"/>
              <a:t> province. </a:t>
            </a:r>
            <a:r>
              <a:rPr lang="en-US" dirty="0" err="1" smtClean="0"/>
              <a:t>Pegem</a:t>
            </a:r>
            <a:r>
              <a:rPr lang="en-US" dirty="0" smtClean="0"/>
              <a:t> </a:t>
            </a:r>
            <a:r>
              <a:rPr lang="en-US" dirty="0" err="1" smtClean="0"/>
              <a:t>Eğitim</a:t>
            </a:r>
            <a:r>
              <a:rPr lang="en-US" dirty="0" smtClean="0"/>
              <a:t> </a:t>
            </a:r>
            <a:r>
              <a:rPr lang="en-US" dirty="0" err="1" smtClean="0"/>
              <a:t>ve</a:t>
            </a:r>
            <a:r>
              <a:rPr lang="en-US" dirty="0" smtClean="0"/>
              <a:t> </a:t>
            </a:r>
            <a:r>
              <a:rPr lang="en-US" dirty="0" err="1" smtClean="0"/>
              <a:t>Öğretim</a:t>
            </a:r>
            <a:r>
              <a:rPr lang="en-US" dirty="0" smtClean="0"/>
              <a:t> </a:t>
            </a:r>
            <a:r>
              <a:rPr lang="en-US" dirty="0" err="1" smtClean="0"/>
              <a:t>Dergisi</a:t>
            </a:r>
            <a:r>
              <a:rPr lang="en-US" dirty="0" smtClean="0"/>
              <a:t>, 7(1), 83-114, http://</a:t>
            </a:r>
            <a:r>
              <a:rPr lang="en-US" dirty="0" err="1" smtClean="0"/>
              <a:t>dx.doi.org</a:t>
            </a:r>
            <a:r>
              <a:rPr lang="en-US" dirty="0" smtClean="0"/>
              <a:t>/10.14527/pegegog.2017.004</a:t>
            </a:r>
            <a:endParaRPr lang="tr-TR" dirty="0"/>
          </a:p>
        </p:txBody>
      </p:sp>
    </p:spTree>
    <p:extLst>
      <p:ext uri="{BB962C8B-B14F-4D97-AF65-F5344CB8AC3E}">
        <p14:creationId xmlns:p14="http://schemas.microsoft.com/office/powerpoint/2010/main" val="1571512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Makalenin özeti:</a:t>
            </a:r>
            <a:endParaRPr lang="tr-TR" dirty="0"/>
          </a:p>
        </p:txBody>
      </p:sp>
      <p:sp>
        <p:nvSpPr>
          <p:cNvPr id="3" name="Content Placeholder 2"/>
          <p:cNvSpPr>
            <a:spLocks noGrp="1"/>
          </p:cNvSpPr>
          <p:nvPr>
            <p:ph idx="1"/>
          </p:nvPr>
        </p:nvSpPr>
        <p:spPr/>
        <p:txBody>
          <a:bodyPr>
            <a:normAutofit fontScale="92500" lnSpcReduction="20000"/>
          </a:bodyPr>
          <a:lstStyle/>
          <a:p>
            <a:r>
              <a:rPr lang="en-US" dirty="0" err="1" smtClean="0"/>
              <a:t>Bilgi</a:t>
            </a:r>
            <a:r>
              <a:rPr lang="en-US" dirty="0" smtClean="0"/>
              <a:t> </a:t>
            </a:r>
            <a:r>
              <a:rPr lang="en-US" dirty="0" err="1" smtClean="0"/>
              <a:t>ve</a:t>
            </a:r>
            <a:r>
              <a:rPr lang="en-US" dirty="0" smtClean="0"/>
              <a:t> </a:t>
            </a:r>
            <a:r>
              <a:rPr lang="en-US" dirty="0" err="1" smtClean="0"/>
              <a:t>iletişim</a:t>
            </a:r>
            <a:r>
              <a:rPr lang="en-US" dirty="0" smtClean="0"/>
              <a:t> </a:t>
            </a:r>
            <a:r>
              <a:rPr lang="en-US" dirty="0" err="1" smtClean="0"/>
              <a:t>teknolojilerinin</a:t>
            </a:r>
            <a:r>
              <a:rPr lang="en-US" dirty="0" smtClean="0"/>
              <a:t> (BİT) </a:t>
            </a:r>
            <a:r>
              <a:rPr lang="en-US" dirty="0" err="1" smtClean="0"/>
              <a:t>kullanımı</a:t>
            </a:r>
            <a:r>
              <a:rPr lang="en-US" dirty="0" smtClean="0"/>
              <a:t> </a:t>
            </a:r>
            <a:r>
              <a:rPr lang="en-US" dirty="0" err="1" smtClean="0"/>
              <a:t>çocuk</a:t>
            </a:r>
            <a:r>
              <a:rPr lang="en-US" dirty="0" smtClean="0"/>
              <a:t> </a:t>
            </a:r>
            <a:r>
              <a:rPr lang="en-US" dirty="0" err="1" smtClean="0"/>
              <a:t>ve</a:t>
            </a:r>
            <a:r>
              <a:rPr lang="en-US" dirty="0" smtClean="0"/>
              <a:t> </a:t>
            </a:r>
            <a:r>
              <a:rPr lang="en-US" dirty="0" err="1" smtClean="0"/>
              <a:t>gençler</a:t>
            </a:r>
            <a:r>
              <a:rPr lang="en-US" dirty="0" smtClean="0"/>
              <a:t> </a:t>
            </a:r>
            <a:r>
              <a:rPr lang="en-US" dirty="0" err="1" smtClean="0"/>
              <a:t>arasında</a:t>
            </a:r>
            <a:r>
              <a:rPr lang="en-US" dirty="0" smtClean="0"/>
              <a:t> </a:t>
            </a:r>
            <a:r>
              <a:rPr lang="en-US" dirty="0" err="1" smtClean="0"/>
              <a:t>hızla</a:t>
            </a:r>
            <a:r>
              <a:rPr lang="en-US" dirty="0" smtClean="0"/>
              <a:t> </a:t>
            </a:r>
            <a:r>
              <a:rPr lang="en-US" dirty="0" err="1" smtClean="0"/>
              <a:t>yaygınlaşmaktadır</a:t>
            </a:r>
            <a:r>
              <a:rPr lang="en-US" dirty="0" smtClean="0"/>
              <a:t>. </a:t>
            </a:r>
            <a:r>
              <a:rPr lang="en-US" dirty="0" err="1" smtClean="0"/>
              <a:t>Öğrencilere</a:t>
            </a:r>
            <a:r>
              <a:rPr lang="en-US" dirty="0" smtClean="0"/>
              <a:t> </a:t>
            </a:r>
            <a:r>
              <a:rPr lang="en-US" dirty="0" err="1" smtClean="0"/>
              <a:t>okul</a:t>
            </a:r>
            <a:r>
              <a:rPr lang="en-US" dirty="0" smtClean="0"/>
              <a:t> </a:t>
            </a:r>
            <a:r>
              <a:rPr lang="en-US" dirty="0" err="1" smtClean="0"/>
              <a:t>içinde</a:t>
            </a:r>
            <a:r>
              <a:rPr lang="en-US" dirty="0" smtClean="0"/>
              <a:t> </a:t>
            </a:r>
            <a:r>
              <a:rPr lang="en-US" dirty="0" err="1" smtClean="0"/>
              <a:t>ve</a:t>
            </a:r>
            <a:r>
              <a:rPr lang="en-US" dirty="0" smtClean="0"/>
              <a:t> </a:t>
            </a:r>
            <a:r>
              <a:rPr lang="en-US" dirty="0" err="1" smtClean="0"/>
              <a:t>dışında</a:t>
            </a:r>
            <a:r>
              <a:rPr lang="en-US" dirty="0" smtClean="0"/>
              <a:t> </a:t>
            </a:r>
            <a:r>
              <a:rPr lang="en-US" dirty="0" err="1" smtClean="0"/>
              <a:t>öğrenme</a:t>
            </a:r>
            <a:r>
              <a:rPr lang="en-US" dirty="0" smtClean="0"/>
              <a:t> </a:t>
            </a:r>
            <a:r>
              <a:rPr lang="en-US" dirty="0" err="1" smtClean="0"/>
              <a:t>deneyimleri</a:t>
            </a:r>
            <a:r>
              <a:rPr lang="en-US" dirty="0" smtClean="0"/>
              <a:t> </a:t>
            </a:r>
            <a:r>
              <a:rPr lang="en-US" dirty="0" err="1" smtClean="0"/>
              <a:t>ve</a:t>
            </a:r>
            <a:r>
              <a:rPr lang="en-US" dirty="0" smtClean="0"/>
              <a:t> </a:t>
            </a:r>
            <a:r>
              <a:rPr lang="en-US" dirty="0" err="1" smtClean="0"/>
              <a:t>fırsatları</a:t>
            </a:r>
            <a:r>
              <a:rPr lang="en-US" dirty="0" smtClean="0"/>
              <a:t> </a:t>
            </a:r>
            <a:r>
              <a:rPr lang="en-US" dirty="0" err="1" smtClean="0"/>
              <a:t>sunan</a:t>
            </a:r>
            <a:r>
              <a:rPr lang="en-US" dirty="0" smtClean="0"/>
              <a:t> </a:t>
            </a:r>
            <a:r>
              <a:rPr lang="en-US" dirty="0" err="1" smtClean="0"/>
              <a:t>kişisel</a:t>
            </a:r>
            <a:r>
              <a:rPr lang="en-US" dirty="0" smtClean="0"/>
              <a:t> </a:t>
            </a:r>
            <a:r>
              <a:rPr lang="en-US" dirty="0" err="1" smtClean="0"/>
              <a:t>teknolojiler</a:t>
            </a:r>
            <a:r>
              <a:rPr lang="en-US" dirty="0" smtClean="0"/>
              <a:t> </a:t>
            </a:r>
            <a:r>
              <a:rPr lang="en-US" dirty="0" err="1" smtClean="0"/>
              <a:t>aynı</a:t>
            </a:r>
            <a:r>
              <a:rPr lang="en-US" dirty="0" smtClean="0"/>
              <a:t> </a:t>
            </a:r>
            <a:r>
              <a:rPr lang="en-US" dirty="0" err="1" smtClean="0"/>
              <a:t>zamanda</a:t>
            </a:r>
            <a:r>
              <a:rPr lang="en-US" dirty="0" smtClean="0"/>
              <a:t> da </a:t>
            </a:r>
            <a:r>
              <a:rPr lang="en-US" dirty="0" err="1" smtClean="0"/>
              <a:t>birçok</a:t>
            </a:r>
            <a:r>
              <a:rPr lang="en-US" dirty="0" smtClean="0"/>
              <a:t> </a:t>
            </a:r>
            <a:r>
              <a:rPr lang="en-US" dirty="0" err="1" smtClean="0"/>
              <a:t>tehlikeyi</a:t>
            </a:r>
            <a:r>
              <a:rPr lang="en-US" dirty="0" smtClean="0"/>
              <a:t> </a:t>
            </a:r>
            <a:r>
              <a:rPr lang="en-US" dirty="0" err="1" smtClean="0"/>
              <a:t>bünyesinde</a:t>
            </a:r>
            <a:r>
              <a:rPr lang="en-US" dirty="0" smtClean="0"/>
              <a:t> </a:t>
            </a:r>
            <a:r>
              <a:rPr lang="en-US" dirty="0" err="1" smtClean="0"/>
              <a:t>barındırmaktadır</a:t>
            </a:r>
            <a:r>
              <a:rPr lang="en-US" dirty="0" smtClean="0"/>
              <a:t>. Bu </a:t>
            </a:r>
            <a:r>
              <a:rPr lang="en-US" dirty="0" err="1" smtClean="0"/>
              <a:t>tehlikelerle</a:t>
            </a:r>
            <a:r>
              <a:rPr lang="en-US" dirty="0" smtClean="0"/>
              <a:t> </a:t>
            </a:r>
            <a:r>
              <a:rPr lang="en-US" dirty="0" err="1" smtClean="0"/>
              <a:t>mücadelede</a:t>
            </a:r>
            <a:r>
              <a:rPr lang="en-US" dirty="0" smtClean="0"/>
              <a:t> </a:t>
            </a:r>
            <a:r>
              <a:rPr lang="en-US" dirty="0" err="1" smtClean="0"/>
              <a:t>ise</a:t>
            </a:r>
            <a:r>
              <a:rPr lang="en-US" dirty="0" smtClean="0"/>
              <a:t> </a:t>
            </a:r>
            <a:r>
              <a:rPr lang="en-US" dirty="0" err="1" smtClean="0"/>
              <a:t>kullanıcıların</a:t>
            </a:r>
            <a:r>
              <a:rPr lang="en-US" dirty="0" smtClean="0"/>
              <a:t> </a:t>
            </a:r>
            <a:r>
              <a:rPr lang="en-US" dirty="0" err="1" smtClean="0"/>
              <a:t>güvenli</a:t>
            </a:r>
            <a:r>
              <a:rPr lang="en-US" dirty="0" smtClean="0"/>
              <a:t> </a:t>
            </a:r>
            <a:r>
              <a:rPr lang="en-US" dirty="0" err="1" smtClean="0"/>
              <a:t>bilgisayar</a:t>
            </a:r>
            <a:r>
              <a:rPr lang="en-US" dirty="0" smtClean="0"/>
              <a:t> </a:t>
            </a:r>
            <a:r>
              <a:rPr lang="en-US" dirty="0" err="1" smtClean="0"/>
              <a:t>ve</a:t>
            </a:r>
            <a:r>
              <a:rPr lang="en-US" dirty="0" smtClean="0"/>
              <a:t> internet </a:t>
            </a:r>
            <a:r>
              <a:rPr lang="en-US" dirty="0" err="1" smtClean="0"/>
              <a:t>kullanım</a:t>
            </a:r>
            <a:r>
              <a:rPr lang="en-US" dirty="0" smtClean="0"/>
              <a:t> </a:t>
            </a:r>
            <a:r>
              <a:rPr lang="en-US" dirty="0" err="1" smtClean="0"/>
              <a:t>farkındalıklarının</a:t>
            </a:r>
            <a:r>
              <a:rPr lang="en-US" dirty="0" smtClean="0"/>
              <a:t> </a:t>
            </a:r>
            <a:r>
              <a:rPr lang="en-US" dirty="0" err="1" smtClean="0"/>
              <a:t>yüksek</a:t>
            </a:r>
            <a:r>
              <a:rPr lang="en-US" dirty="0" smtClean="0"/>
              <a:t> </a:t>
            </a:r>
            <a:r>
              <a:rPr lang="en-US" dirty="0" err="1" smtClean="0"/>
              <a:t>olması</a:t>
            </a:r>
            <a:r>
              <a:rPr lang="en-US" dirty="0" smtClean="0"/>
              <a:t> </a:t>
            </a:r>
            <a:r>
              <a:rPr lang="en-US" dirty="0" err="1" smtClean="0"/>
              <a:t>önemlidir</a:t>
            </a:r>
            <a:r>
              <a:rPr lang="en-US" dirty="0" smtClean="0"/>
              <a:t>. Bu </a:t>
            </a:r>
            <a:r>
              <a:rPr lang="en-US" dirty="0" err="1" smtClean="0"/>
              <a:t>araştırmada</a:t>
            </a:r>
            <a:r>
              <a:rPr lang="en-US" dirty="0" smtClean="0"/>
              <a:t>, </a:t>
            </a:r>
            <a:r>
              <a:rPr lang="en-US" dirty="0" err="1" smtClean="0"/>
              <a:t>lise</a:t>
            </a:r>
            <a:r>
              <a:rPr lang="en-US" dirty="0" smtClean="0"/>
              <a:t> </a:t>
            </a:r>
            <a:r>
              <a:rPr lang="en-US" dirty="0" err="1" smtClean="0"/>
              <a:t>öğrencilerinin</a:t>
            </a:r>
            <a:r>
              <a:rPr lang="en-US" dirty="0" smtClean="0"/>
              <a:t> </a:t>
            </a:r>
            <a:r>
              <a:rPr lang="en-US" dirty="0" err="1" smtClean="0"/>
              <a:t>güvenli</a:t>
            </a:r>
            <a:r>
              <a:rPr lang="en-US" dirty="0" smtClean="0"/>
              <a:t> </a:t>
            </a:r>
            <a:r>
              <a:rPr lang="en-US" dirty="0" err="1" smtClean="0"/>
              <a:t>bilgisayar</a:t>
            </a:r>
            <a:r>
              <a:rPr lang="en-US" dirty="0" smtClean="0"/>
              <a:t> </a:t>
            </a:r>
            <a:r>
              <a:rPr lang="en-US" dirty="0" err="1" smtClean="0"/>
              <a:t>ve</a:t>
            </a:r>
            <a:r>
              <a:rPr lang="en-US" dirty="0" smtClean="0"/>
              <a:t> internet </a:t>
            </a:r>
            <a:r>
              <a:rPr lang="en-US" dirty="0" err="1" smtClean="0"/>
              <a:t>kullanım</a:t>
            </a:r>
            <a:r>
              <a:rPr lang="en-US" dirty="0" smtClean="0"/>
              <a:t> </a:t>
            </a:r>
            <a:r>
              <a:rPr lang="en-US" dirty="0" err="1" smtClean="0"/>
              <a:t>farkındalık</a:t>
            </a:r>
            <a:r>
              <a:rPr lang="en-US" dirty="0" smtClean="0"/>
              <a:t> </a:t>
            </a:r>
            <a:r>
              <a:rPr lang="en-US" dirty="0" err="1" smtClean="0"/>
              <a:t>profillerinin</a:t>
            </a:r>
            <a:r>
              <a:rPr lang="en-US" dirty="0" smtClean="0"/>
              <a:t> </a:t>
            </a:r>
            <a:r>
              <a:rPr lang="en-US" dirty="0" err="1" smtClean="0"/>
              <a:t>ortaya</a:t>
            </a:r>
            <a:r>
              <a:rPr lang="en-US" dirty="0" smtClean="0"/>
              <a:t> </a:t>
            </a:r>
            <a:r>
              <a:rPr lang="en-US" dirty="0" err="1" smtClean="0"/>
              <a:t>konulması</a:t>
            </a:r>
            <a:r>
              <a:rPr lang="en-US" dirty="0" smtClean="0"/>
              <a:t> </a:t>
            </a:r>
            <a:r>
              <a:rPr lang="en-US" dirty="0" err="1" smtClean="0"/>
              <a:t>amaçlanmıştır</a:t>
            </a:r>
            <a:r>
              <a:rPr lang="en-US" dirty="0" smtClean="0"/>
              <a:t>. </a:t>
            </a:r>
            <a:r>
              <a:rPr lang="en-US" dirty="0" err="1" smtClean="0"/>
              <a:t>Araştırmanın</a:t>
            </a:r>
            <a:r>
              <a:rPr lang="en-US" dirty="0" smtClean="0"/>
              <a:t> </a:t>
            </a:r>
            <a:r>
              <a:rPr lang="en-US" dirty="0" err="1" smtClean="0"/>
              <a:t>verileri</a:t>
            </a:r>
            <a:r>
              <a:rPr lang="en-US" dirty="0" smtClean="0"/>
              <a:t>, </a:t>
            </a:r>
            <a:r>
              <a:rPr lang="en-US" dirty="0" err="1" smtClean="0"/>
              <a:t>Bartın</a:t>
            </a:r>
            <a:r>
              <a:rPr lang="en-US" dirty="0" smtClean="0"/>
              <a:t> </a:t>
            </a:r>
            <a:r>
              <a:rPr lang="en-US" dirty="0" err="1" smtClean="0"/>
              <a:t>il</a:t>
            </a:r>
            <a:r>
              <a:rPr lang="en-US" dirty="0" smtClean="0"/>
              <a:t> </a:t>
            </a:r>
            <a:r>
              <a:rPr lang="en-US" dirty="0" err="1" smtClean="0"/>
              <a:t>merkezindeki</a:t>
            </a:r>
            <a:r>
              <a:rPr lang="en-US" dirty="0" smtClean="0"/>
              <a:t> </a:t>
            </a:r>
            <a:r>
              <a:rPr lang="en-US" dirty="0" err="1" smtClean="0"/>
              <a:t>liselerde</a:t>
            </a:r>
            <a:r>
              <a:rPr lang="en-US" dirty="0" smtClean="0"/>
              <a:t> </a:t>
            </a:r>
            <a:r>
              <a:rPr lang="en-US" dirty="0" err="1" smtClean="0"/>
              <a:t>öğrenim</a:t>
            </a:r>
            <a:r>
              <a:rPr lang="en-US" dirty="0" smtClean="0"/>
              <a:t> </a:t>
            </a:r>
            <a:r>
              <a:rPr lang="en-US" dirty="0" err="1" smtClean="0"/>
              <a:t>gören</a:t>
            </a:r>
            <a:r>
              <a:rPr lang="en-US" dirty="0" smtClean="0"/>
              <a:t> 2029 </a:t>
            </a:r>
            <a:r>
              <a:rPr lang="en-US" dirty="0" err="1" smtClean="0"/>
              <a:t>öğrenciden</a:t>
            </a:r>
            <a:r>
              <a:rPr lang="en-US" dirty="0" smtClean="0"/>
              <a:t>, </a:t>
            </a:r>
            <a:r>
              <a:rPr lang="en-US" dirty="0" err="1" smtClean="0"/>
              <a:t>araştırmacılar</a:t>
            </a:r>
            <a:r>
              <a:rPr lang="en-US" dirty="0" smtClean="0"/>
              <a:t> </a:t>
            </a:r>
            <a:r>
              <a:rPr lang="en-US" dirty="0" err="1" smtClean="0"/>
              <a:t>tarafından</a:t>
            </a:r>
            <a:r>
              <a:rPr lang="en-US" dirty="0" smtClean="0"/>
              <a:t> </a:t>
            </a:r>
            <a:r>
              <a:rPr lang="en-US" dirty="0" err="1" smtClean="0"/>
              <a:t>geliştirilen</a:t>
            </a:r>
            <a:r>
              <a:rPr lang="en-US" dirty="0" smtClean="0"/>
              <a:t> </a:t>
            </a:r>
            <a:r>
              <a:rPr lang="en-US" dirty="0" err="1" smtClean="0"/>
              <a:t>bir</a:t>
            </a:r>
            <a:r>
              <a:rPr lang="en-US" dirty="0" smtClean="0"/>
              <a:t> </a:t>
            </a:r>
            <a:r>
              <a:rPr lang="en-US" dirty="0" err="1" smtClean="0"/>
              <a:t>anket</a:t>
            </a:r>
            <a:r>
              <a:rPr lang="en-US" dirty="0" smtClean="0"/>
              <a:t> </a:t>
            </a:r>
            <a:r>
              <a:rPr lang="en-US" dirty="0" err="1" smtClean="0"/>
              <a:t>aracılığıyla</a:t>
            </a:r>
            <a:r>
              <a:rPr lang="en-US" dirty="0" smtClean="0"/>
              <a:t> </a:t>
            </a:r>
            <a:r>
              <a:rPr lang="en-US" dirty="0" err="1" smtClean="0"/>
              <a:t>elde</a:t>
            </a:r>
            <a:r>
              <a:rPr lang="en-US" dirty="0" smtClean="0"/>
              <a:t> </a:t>
            </a:r>
            <a:r>
              <a:rPr lang="en-US" dirty="0" err="1" smtClean="0"/>
              <a:t>edilmiştir</a:t>
            </a:r>
            <a:r>
              <a:rPr lang="en-US" dirty="0" smtClean="0"/>
              <a:t>. </a:t>
            </a:r>
            <a:r>
              <a:rPr lang="en-US" dirty="0" err="1" smtClean="0"/>
              <a:t>Anketten</a:t>
            </a:r>
            <a:r>
              <a:rPr lang="en-US" dirty="0" smtClean="0"/>
              <a:t> </a:t>
            </a:r>
            <a:r>
              <a:rPr lang="en-US" dirty="0" err="1" smtClean="0"/>
              <a:t>elde</a:t>
            </a:r>
            <a:r>
              <a:rPr lang="en-US" dirty="0" smtClean="0"/>
              <a:t> </a:t>
            </a:r>
            <a:r>
              <a:rPr lang="en-US" dirty="0" err="1" smtClean="0"/>
              <a:t>edilen</a:t>
            </a:r>
            <a:r>
              <a:rPr lang="en-US" dirty="0" smtClean="0"/>
              <a:t> </a:t>
            </a:r>
            <a:r>
              <a:rPr lang="en-US" dirty="0" err="1" smtClean="0"/>
              <a:t>verilere</a:t>
            </a:r>
            <a:r>
              <a:rPr lang="en-US" dirty="0" smtClean="0"/>
              <a:t> </a:t>
            </a:r>
            <a:r>
              <a:rPr lang="en-US" dirty="0" err="1" smtClean="0"/>
              <a:t>göre</a:t>
            </a:r>
            <a:r>
              <a:rPr lang="en-US" dirty="0" smtClean="0"/>
              <a:t> </a:t>
            </a:r>
            <a:r>
              <a:rPr lang="en-US" dirty="0" err="1" smtClean="0"/>
              <a:t>öğrencilerin</a:t>
            </a:r>
            <a:r>
              <a:rPr lang="en-US" dirty="0" smtClean="0"/>
              <a:t> </a:t>
            </a:r>
            <a:r>
              <a:rPr lang="en-US" dirty="0" err="1" smtClean="0"/>
              <a:t>güvenli</a:t>
            </a:r>
            <a:r>
              <a:rPr lang="en-US" dirty="0" smtClean="0"/>
              <a:t> </a:t>
            </a:r>
            <a:r>
              <a:rPr lang="en-US" dirty="0" err="1" smtClean="0"/>
              <a:t>bilgisayar</a:t>
            </a:r>
            <a:r>
              <a:rPr lang="en-US" dirty="0" smtClean="0"/>
              <a:t> </a:t>
            </a:r>
            <a:r>
              <a:rPr lang="en-US" dirty="0" err="1" smtClean="0"/>
              <a:t>ve</a:t>
            </a:r>
            <a:r>
              <a:rPr lang="en-US" dirty="0" smtClean="0"/>
              <a:t> internet </a:t>
            </a:r>
            <a:r>
              <a:rPr lang="en-US" dirty="0" err="1" smtClean="0"/>
              <a:t>kullanım</a:t>
            </a:r>
            <a:r>
              <a:rPr lang="en-US" dirty="0" smtClean="0"/>
              <a:t> </a:t>
            </a:r>
            <a:r>
              <a:rPr lang="en-US" dirty="0" err="1" smtClean="0"/>
              <a:t>farkındalık</a:t>
            </a:r>
            <a:r>
              <a:rPr lang="en-US" dirty="0" smtClean="0"/>
              <a:t> </a:t>
            </a:r>
            <a:r>
              <a:rPr lang="en-US" dirty="0" err="1" smtClean="0"/>
              <a:t>profilleri</a:t>
            </a:r>
            <a:r>
              <a:rPr lang="en-US" dirty="0" smtClean="0"/>
              <a:t> </a:t>
            </a:r>
            <a:r>
              <a:rPr lang="en-US" dirty="0" err="1" smtClean="0"/>
              <a:t>daha</a:t>
            </a:r>
            <a:r>
              <a:rPr lang="en-US" dirty="0" smtClean="0"/>
              <a:t> </a:t>
            </a:r>
            <a:r>
              <a:rPr lang="en-US" dirty="0" err="1" smtClean="0"/>
              <a:t>önceden</a:t>
            </a:r>
            <a:r>
              <a:rPr lang="en-US" dirty="0" smtClean="0"/>
              <a:t> </a:t>
            </a:r>
            <a:r>
              <a:rPr lang="en-US" dirty="0" err="1" smtClean="0"/>
              <a:t>belirlenen</a:t>
            </a:r>
            <a:r>
              <a:rPr lang="en-US" dirty="0" smtClean="0"/>
              <a:t> </a:t>
            </a:r>
            <a:r>
              <a:rPr lang="en-US" dirty="0" err="1" smtClean="0"/>
              <a:t>temalar</a:t>
            </a:r>
            <a:r>
              <a:rPr lang="en-US" dirty="0" smtClean="0"/>
              <a:t> </a:t>
            </a:r>
            <a:r>
              <a:rPr lang="en-US" dirty="0" err="1" smtClean="0"/>
              <a:t>temel</a:t>
            </a:r>
            <a:r>
              <a:rPr lang="en-US" dirty="0" smtClean="0"/>
              <a:t> </a:t>
            </a:r>
            <a:r>
              <a:rPr lang="en-US" dirty="0" err="1" smtClean="0"/>
              <a:t>alınarak</a:t>
            </a:r>
            <a:r>
              <a:rPr lang="en-US" dirty="0" smtClean="0"/>
              <a:t> </a:t>
            </a:r>
            <a:r>
              <a:rPr lang="en-US" dirty="0" err="1" smtClean="0"/>
              <a:t>analiz</a:t>
            </a:r>
            <a:r>
              <a:rPr lang="en-US" dirty="0" smtClean="0"/>
              <a:t> </a:t>
            </a:r>
            <a:r>
              <a:rPr lang="en-US" dirty="0" err="1" smtClean="0"/>
              <a:t>edilmiştir</a:t>
            </a:r>
            <a:r>
              <a:rPr lang="en-US" dirty="0" smtClean="0"/>
              <a:t>. </a:t>
            </a:r>
            <a:r>
              <a:rPr lang="en-US" dirty="0" err="1" smtClean="0"/>
              <a:t>Araştırma</a:t>
            </a:r>
            <a:r>
              <a:rPr lang="en-US" dirty="0" smtClean="0"/>
              <a:t> </a:t>
            </a:r>
            <a:r>
              <a:rPr lang="en-US" dirty="0" err="1" smtClean="0"/>
              <a:t>sonuçları</a:t>
            </a:r>
            <a:r>
              <a:rPr lang="en-US" dirty="0" smtClean="0"/>
              <a:t>, </a:t>
            </a:r>
            <a:r>
              <a:rPr lang="en-US" dirty="0" err="1" smtClean="0"/>
              <a:t>öğrencilerin</a:t>
            </a:r>
            <a:r>
              <a:rPr lang="en-US" dirty="0" smtClean="0"/>
              <a:t> </a:t>
            </a:r>
            <a:r>
              <a:rPr lang="en-US" dirty="0" err="1" smtClean="0"/>
              <a:t>büyük</a:t>
            </a:r>
            <a:r>
              <a:rPr lang="en-US" dirty="0" smtClean="0"/>
              <a:t> </a:t>
            </a:r>
            <a:r>
              <a:rPr lang="en-US" dirty="0" err="1" smtClean="0"/>
              <a:t>bölümünün</a:t>
            </a:r>
            <a:r>
              <a:rPr lang="en-US" dirty="0" smtClean="0"/>
              <a:t> </a:t>
            </a:r>
            <a:r>
              <a:rPr lang="en-US" dirty="0" err="1" smtClean="0"/>
              <a:t>güvenli</a:t>
            </a:r>
            <a:r>
              <a:rPr lang="en-US" dirty="0" smtClean="0"/>
              <a:t> </a:t>
            </a:r>
            <a:r>
              <a:rPr lang="en-US" dirty="0" err="1" smtClean="0"/>
              <a:t>bilgisayar</a:t>
            </a:r>
            <a:r>
              <a:rPr lang="en-US" dirty="0" smtClean="0"/>
              <a:t> </a:t>
            </a:r>
            <a:r>
              <a:rPr lang="en-US" dirty="0" err="1" smtClean="0"/>
              <a:t>ve</a:t>
            </a:r>
            <a:r>
              <a:rPr lang="en-US" dirty="0" smtClean="0"/>
              <a:t> internet </a:t>
            </a:r>
            <a:r>
              <a:rPr lang="en-US" dirty="0" err="1" smtClean="0"/>
              <a:t>kullanım</a:t>
            </a:r>
            <a:r>
              <a:rPr lang="en-US" dirty="0" smtClean="0"/>
              <a:t> </a:t>
            </a:r>
            <a:r>
              <a:rPr lang="en-US" dirty="0" err="1" smtClean="0"/>
              <a:t>farkındalıklarının</a:t>
            </a:r>
            <a:r>
              <a:rPr lang="en-US" dirty="0" smtClean="0"/>
              <a:t> </a:t>
            </a:r>
            <a:r>
              <a:rPr lang="en-US" dirty="0" err="1" smtClean="0"/>
              <a:t>yeterli</a:t>
            </a:r>
            <a:r>
              <a:rPr lang="en-US" dirty="0" smtClean="0"/>
              <a:t> </a:t>
            </a:r>
            <a:r>
              <a:rPr lang="en-US" dirty="0" err="1" smtClean="0"/>
              <a:t>olmadığını</a:t>
            </a:r>
            <a:r>
              <a:rPr lang="en-US" dirty="0" smtClean="0"/>
              <a:t> </a:t>
            </a:r>
            <a:r>
              <a:rPr lang="en-US" dirty="0" err="1" smtClean="0"/>
              <a:t>ve</a:t>
            </a:r>
            <a:r>
              <a:rPr lang="en-US" dirty="0" smtClean="0"/>
              <a:t> </a:t>
            </a:r>
            <a:r>
              <a:rPr lang="en-US" dirty="0" err="1" smtClean="0"/>
              <a:t>birçok</a:t>
            </a:r>
            <a:r>
              <a:rPr lang="en-US" dirty="0" smtClean="0"/>
              <a:t> </a:t>
            </a:r>
            <a:r>
              <a:rPr lang="en-US" dirty="0" err="1" smtClean="0"/>
              <a:t>çevrimiçi</a:t>
            </a:r>
            <a:r>
              <a:rPr lang="en-US" dirty="0" smtClean="0"/>
              <a:t> </a:t>
            </a:r>
            <a:r>
              <a:rPr lang="en-US" dirty="0" err="1" smtClean="0"/>
              <a:t>risklere</a:t>
            </a:r>
            <a:r>
              <a:rPr lang="en-US" dirty="0" smtClean="0"/>
              <a:t> </a:t>
            </a:r>
            <a:r>
              <a:rPr lang="en-US" dirty="0" err="1" smtClean="0"/>
              <a:t>maruz</a:t>
            </a:r>
            <a:r>
              <a:rPr lang="en-US" dirty="0" smtClean="0"/>
              <a:t> </a:t>
            </a:r>
            <a:r>
              <a:rPr lang="en-US" dirty="0" err="1" smtClean="0"/>
              <a:t>kalabileceklerini</a:t>
            </a:r>
            <a:r>
              <a:rPr lang="en-US" dirty="0" smtClean="0"/>
              <a:t> </a:t>
            </a:r>
            <a:r>
              <a:rPr lang="en-US" dirty="0" err="1" smtClean="0"/>
              <a:t>göstermektedir</a:t>
            </a:r>
            <a:r>
              <a:rPr lang="en-US" dirty="0" smtClean="0"/>
              <a:t>.</a:t>
            </a:r>
            <a:endParaRPr lang="tr-TR" dirty="0"/>
          </a:p>
        </p:txBody>
      </p:sp>
    </p:spTree>
    <p:extLst>
      <p:ext uri="{BB962C8B-B14F-4D97-AF65-F5344CB8AC3E}">
        <p14:creationId xmlns:p14="http://schemas.microsoft.com/office/powerpoint/2010/main" val="1232015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Problem</a:t>
            </a:r>
            <a:endParaRPr lang="tr-TR" dirty="0"/>
          </a:p>
        </p:txBody>
      </p:sp>
      <p:sp>
        <p:nvSpPr>
          <p:cNvPr id="3" name="Content Placeholder 2"/>
          <p:cNvSpPr>
            <a:spLocks noGrp="1"/>
          </p:cNvSpPr>
          <p:nvPr>
            <p:ph idx="1"/>
          </p:nvPr>
        </p:nvSpPr>
        <p:spPr/>
        <p:txBody>
          <a:bodyPr>
            <a:normAutofit fontScale="92500"/>
          </a:bodyPr>
          <a:lstStyle/>
          <a:p>
            <a:pPr marL="0" indent="0">
              <a:buNone/>
            </a:pPr>
            <a:r>
              <a:rPr lang="en-US" dirty="0" smtClean="0"/>
              <a:t>1. </a:t>
            </a:r>
            <a:r>
              <a:rPr lang="en-US" dirty="0" err="1" smtClean="0"/>
              <a:t>Öğrencilerin</a:t>
            </a:r>
            <a:r>
              <a:rPr lang="en-US" dirty="0" smtClean="0"/>
              <a:t> </a:t>
            </a:r>
            <a:r>
              <a:rPr lang="en-US" dirty="0" err="1" smtClean="0"/>
              <a:t>erişim</a:t>
            </a:r>
            <a:r>
              <a:rPr lang="en-US" dirty="0" smtClean="0"/>
              <a:t> </a:t>
            </a:r>
            <a:r>
              <a:rPr lang="en-US" dirty="0" err="1" smtClean="0"/>
              <a:t>ve</a:t>
            </a:r>
            <a:r>
              <a:rPr lang="en-US" dirty="0" smtClean="0"/>
              <a:t> </a:t>
            </a:r>
            <a:r>
              <a:rPr lang="en-US" dirty="0" err="1" smtClean="0"/>
              <a:t>şifre</a:t>
            </a:r>
            <a:r>
              <a:rPr lang="en-US" dirty="0" smtClean="0"/>
              <a:t> </a:t>
            </a:r>
            <a:r>
              <a:rPr lang="en-US" dirty="0" err="1" smtClean="0"/>
              <a:t>güvenliği</a:t>
            </a:r>
            <a:r>
              <a:rPr lang="en-US" dirty="0" smtClean="0"/>
              <a:t> </a:t>
            </a:r>
            <a:r>
              <a:rPr lang="en-US" dirty="0" err="1" smtClean="0"/>
              <a:t>hakkındaki</a:t>
            </a:r>
            <a:r>
              <a:rPr lang="en-US" dirty="0" smtClean="0"/>
              <a:t> </a:t>
            </a:r>
            <a:r>
              <a:rPr lang="en-US" dirty="0" err="1" smtClean="0"/>
              <a:t>farkındalıkları</a:t>
            </a:r>
            <a:r>
              <a:rPr lang="en-US" dirty="0" smtClean="0"/>
              <a:t> ne </a:t>
            </a:r>
            <a:r>
              <a:rPr lang="en-US" dirty="0" err="1" smtClean="0"/>
              <a:t>düzeydedir</a:t>
            </a:r>
            <a:r>
              <a:rPr lang="en-US" dirty="0" smtClean="0"/>
              <a:t>? </a:t>
            </a:r>
          </a:p>
          <a:p>
            <a:pPr marL="0" indent="0">
              <a:buNone/>
            </a:pPr>
            <a:r>
              <a:rPr lang="en-US" dirty="0" smtClean="0"/>
              <a:t>2. </a:t>
            </a:r>
            <a:r>
              <a:rPr lang="en-US" dirty="0" err="1" smtClean="0"/>
              <a:t>Öğrencilerin</a:t>
            </a:r>
            <a:r>
              <a:rPr lang="en-US" dirty="0" smtClean="0"/>
              <a:t> </a:t>
            </a:r>
            <a:r>
              <a:rPr lang="en-US" dirty="0" err="1" smtClean="0"/>
              <a:t>sosyal</a:t>
            </a:r>
            <a:r>
              <a:rPr lang="en-US" dirty="0" smtClean="0"/>
              <a:t> </a:t>
            </a:r>
            <a:r>
              <a:rPr lang="en-US" dirty="0" err="1" smtClean="0"/>
              <a:t>ağ</a:t>
            </a:r>
            <a:r>
              <a:rPr lang="en-US" dirty="0" smtClean="0"/>
              <a:t> </a:t>
            </a:r>
            <a:r>
              <a:rPr lang="en-US" dirty="0" err="1" smtClean="0"/>
              <a:t>güvenliği</a:t>
            </a:r>
            <a:r>
              <a:rPr lang="en-US" dirty="0" smtClean="0"/>
              <a:t> </a:t>
            </a:r>
            <a:r>
              <a:rPr lang="en-US" dirty="0" err="1" smtClean="0"/>
              <a:t>hakkındaki</a:t>
            </a:r>
            <a:r>
              <a:rPr lang="en-US" dirty="0" smtClean="0"/>
              <a:t> </a:t>
            </a:r>
            <a:r>
              <a:rPr lang="en-US" dirty="0" err="1" smtClean="0"/>
              <a:t>farkındalıkları</a:t>
            </a:r>
            <a:r>
              <a:rPr lang="en-US" dirty="0" smtClean="0"/>
              <a:t> ne </a:t>
            </a:r>
            <a:r>
              <a:rPr lang="en-US" dirty="0" err="1" smtClean="0"/>
              <a:t>düzeydedir</a:t>
            </a:r>
            <a:r>
              <a:rPr lang="en-US" dirty="0" smtClean="0"/>
              <a:t>? </a:t>
            </a:r>
          </a:p>
          <a:p>
            <a:pPr marL="0" indent="0">
              <a:buNone/>
            </a:pPr>
            <a:r>
              <a:rPr lang="en-US" dirty="0" smtClean="0"/>
              <a:t>3. </a:t>
            </a:r>
            <a:r>
              <a:rPr lang="en-US" dirty="0" err="1" smtClean="0"/>
              <a:t>Öğrencilerin</a:t>
            </a:r>
            <a:r>
              <a:rPr lang="en-US" dirty="0" smtClean="0"/>
              <a:t> </a:t>
            </a:r>
            <a:r>
              <a:rPr lang="en-US" dirty="0" err="1" smtClean="0"/>
              <a:t>tehditler</a:t>
            </a:r>
            <a:r>
              <a:rPr lang="en-US" dirty="0" smtClean="0"/>
              <a:t>, </a:t>
            </a:r>
            <a:r>
              <a:rPr lang="en-US" dirty="0" err="1" smtClean="0"/>
              <a:t>korunma</a:t>
            </a:r>
            <a:r>
              <a:rPr lang="en-US" dirty="0" smtClean="0"/>
              <a:t> </a:t>
            </a:r>
            <a:r>
              <a:rPr lang="en-US" dirty="0" err="1" smtClean="0"/>
              <a:t>yolları</a:t>
            </a:r>
            <a:r>
              <a:rPr lang="en-US" dirty="0" smtClean="0"/>
              <a:t>, </a:t>
            </a:r>
            <a:r>
              <a:rPr lang="en-US" dirty="0" err="1" smtClean="0"/>
              <a:t>yazılım</a:t>
            </a:r>
            <a:r>
              <a:rPr lang="en-US" dirty="0" smtClean="0"/>
              <a:t> </a:t>
            </a:r>
            <a:r>
              <a:rPr lang="en-US" dirty="0" err="1" smtClean="0"/>
              <a:t>yükleme</a:t>
            </a:r>
            <a:r>
              <a:rPr lang="en-US" dirty="0" smtClean="0"/>
              <a:t> </a:t>
            </a:r>
            <a:r>
              <a:rPr lang="en-US" dirty="0" err="1" smtClean="0"/>
              <a:t>ve</a:t>
            </a:r>
            <a:r>
              <a:rPr lang="en-US" dirty="0" smtClean="0"/>
              <a:t> </a:t>
            </a:r>
            <a:r>
              <a:rPr lang="en-US" dirty="0" err="1" smtClean="0"/>
              <a:t>güncellemeye</a:t>
            </a:r>
            <a:r>
              <a:rPr lang="en-US" dirty="0" smtClean="0"/>
              <a:t> </a:t>
            </a:r>
            <a:r>
              <a:rPr lang="en-US" dirty="0" err="1" smtClean="0"/>
              <a:t>ilişkin</a:t>
            </a:r>
            <a:r>
              <a:rPr lang="en-US" dirty="0" smtClean="0"/>
              <a:t> </a:t>
            </a:r>
            <a:r>
              <a:rPr lang="en-US" dirty="0" err="1" smtClean="0"/>
              <a:t>farkındalıkları</a:t>
            </a:r>
            <a:r>
              <a:rPr lang="en-US" dirty="0" smtClean="0"/>
              <a:t> ne </a:t>
            </a:r>
            <a:r>
              <a:rPr lang="en-US" dirty="0" err="1" smtClean="0"/>
              <a:t>düzeydedir</a:t>
            </a:r>
            <a:r>
              <a:rPr lang="en-US" dirty="0" smtClean="0"/>
              <a:t>? </a:t>
            </a:r>
          </a:p>
          <a:p>
            <a:pPr marL="0" indent="0">
              <a:buNone/>
            </a:pPr>
            <a:r>
              <a:rPr lang="en-US" dirty="0" smtClean="0"/>
              <a:t>4. </a:t>
            </a:r>
            <a:r>
              <a:rPr lang="en-US" dirty="0" err="1" smtClean="0"/>
              <a:t>Öğrencilerin</a:t>
            </a:r>
            <a:r>
              <a:rPr lang="en-US" dirty="0" smtClean="0"/>
              <a:t> e-</a:t>
            </a:r>
            <a:r>
              <a:rPr lang="en-US" dirty="0" err="1" smtClean="0"/>
              <a:t>posta</a:t>
            </a:r>
            <a:r>
              <a:rPr lang="en-US" dirty="0" smtClean="0"/>
              <a:t> </a:t>
            </a:r>
            <a:r>
              <a:rPr lang="en-US" dirty="0" err="1" smtClean="0"/>
              <a:t>güvenliğine</a:t>
            </a:r>
            <a:r>
              <a:rPr lang="en-US" dirty="0" smtClean="0"/>
              <a:t> </a:t>
            </a:r>
            <a:r>
              <a:rPr lang="en-US" dirty="0" err="1" smtClean="0"/>
              <a:t>ilişkin</a:t>
            </a:r>
            <a:r>
              <a:rPr lang="en-US" dirty="0" smtClean="0"/>
              <a:t> </a:t>
            </a:r>
            <a:r>
              <a:rPr lang="en-US" dirty="0" err="1" smtClean="0"/>
              <a:t>farkındalıkları</a:t>
            </a:r>
            <a:r>
              <a:rPr lang="en-US" dirty="0" smtClean="0"/>
              <a:t> ne </a:t>
            </a:r>
            <a:r>
              <a:rPr lang="en-US" dirty="0" err="1" smtClean="0"/>
              <a:t>düzeydedir</a:t>
            </a:r>
            <a:r>
              <a:rPr lang="en-US" dirty="0" smtClean="0"/>
              <a:t>? </a:t>
            </a:r>
          </a:p>
          <a:p>
            <a:pPr marL="0" indent="0">
              <a:buNone/>
            </a:pPr>
            <a:r>
              <a:rPr lang="en-US" dirty="0" smtClean="0"/>
              <a:t>5. </a:t>
            </a:r>
            <a:r>
              <a:rPr lang="en-US" dirty="0" err="1" smtClean="0"/>
              <a:t>Öğrencilerin</a:t>
            </a:r>
            <a:r>
              <a:rPr lang="en-US" dirty="0" smtClean="0"/>
              <a:t> internet </a:t>
            </a:r>
            <a:r>
              <a:rPr lang="en-US" dirty="0" err="1" smtClean="0"/>
              <a:t>ve</a:t>
            </a:r>
            <a:r>
              <a:rPr lang="en-US" dirty="0" smtClean="0"/>
              <a:t> </a:t>
            </a:r>
            <a:r>
              <a:rPr lang="en-US" dirty="0" err="1" smtClean="0"/>
              <a:t>ağ</a:t>
            </a:r>
            <a:r>
              <a:rPr lang="en-US" dirty="0" smtClean="0"/>
              <a:t> </a:t>
            </a:r>
            <a:r>
              <a:rPr lang="en-US" dirty="0" err="1" smtClean="0"/>
              <a:t>güvenliğine</a:t>
            </a:r>
            <a:r>
              <a:rPr lang="en-US" dirty="0" smtClean="0"/>
              <a:t> </a:t>
            </a:r>
            <a:r>
              <a:rPr lang="en-US" dirty="0" err="1" smtClean="0"/>
              <a:t>ilişkin</a:t>
            </a:r>
            <a:r>
              <a:rPr lang="en-US" dirty="0" smtClean="0"/>
              <a:t> </a:t>
            </a:r>
            <a:r>
              <a:rPr lang="en-US" dirty="0" err="1" smtClean="0"/>
              <a:t>farkındalıkları</a:t>
            </a:r>
            <a:r>
              <a:rPr lang="en-US" dirty="0" smtClean="0"/>
              <a:t> ne </a:t>
            </a:r>
            <a:r>
              <a:rPr lang="en-US" dirty="0" err="1" smtClean="0"/>
              <a:t>düzeydedir</a:t>
            </a:r>
            <a:r>
              <a:rPr lang="en-US" dirty="0" smtClean="0"/>
              <a:t>?</a:t>
            </a:r>
          </a:p>
          <a:p>
            <a:pPr marL="0" indent="0">
              <a:buNone/>
            </a:pPr>
            <a:r>
              <a:rPr lang="en-US" dirty="0" smtClean="0"/>
              <a:t>6. </a:t>
            </a:r>
            <a:r>
              <a:rPr lang="en-US" dirty="0" err="1" smtClean="0"/>
              <a:t>Öğrencilerin</a:t>
            </a:r>
            <a:r>
              <a:rPr lang="en-US" dirty="0" smtClean="0"/>
              <a:t> </a:t>
            </a:r>
            <a:r>
              <a:rPr lang="en-US" dirty="0" err="1" smtClean="0"/>
              <a:t>kullanıcı</a:t>
            </a:r>
            <a:r>
              <a:rPr lang="en-US" dirty="0" smtClean="0"/>
              <a:t> </a:t>
            </a:r>
            <a:r>
              <a:rPr lang="en-US" dirty="0" err="1" smtClean="0"/>
              <a:t>farkındalıkları</a:t>
            </a:r>
            <a:r>
              <a:rPr lang="en-US" dirty="0" smtClean="0"/>
              <a:t> </a:t>
            </a:r>
            <a:r>
              <a:rPr lang="en-US" dirty="0" err="1" smtClean="0"/>
              <a:t>ve</a:t>
            </a:r>
            <a:r>
              <a:rPr lang="en-US" dirty="0" smtClean="0"/>
              <a:t> </a:t>
            </a:r>
            <a:r>
              <a:rPr lang="en-US" dirty="0" err="1" smtClean="0"/>
              <a:t>sosyal</a:t>
            </a:r>
            <a:r>
              <a:rPr lang="en-US" dirty="0" smtClean="0"/>
              <a:t> </a:t>
            </a:r>
            <a:r>
              <a:rPr lang="en-US" dirty="0" err="1" smtClean="0"/>
              <a:t>mühendisliğe</a:t>
            </a:r>
            <a:r>
              <a:rPr lang="en-US" dirty="0" smtClean="0"/>
              <a:t> </a:t>
            </a:r>
            <a:r>
              <a:rPr lang="en-US" dirty="0" err="1" smtClean="0"/>
              <a:t>ilişkin</a:t>
            </a:r>
            <a:r>
              <a:rPr lang="en-US" dirty="0" smtClean="0"/>
              <a:t> </a:t>
            </a:r>
            <a:r>
              <a:rPr lang="en-US" dirty="0" err="1" smtClean="0"/>
              <a:t>farkındalıkları</a:t>
            </a:r>
            <a:r>
              <a:rPr lang="en-US" dirty="0" smtClean="0"/>
              <a:t> ne </a:t>
            </a:r>
            <a:r>
              <a:rPr lang="en-US" dirty="0" err="1" smtClean="0"/>
              <a:t>düzeydedir</a:t>
            </a:r>
            <a:r>
              <a:rPr lang="en-US" dirty="0" smtClean="0"/>
              <a:t>?</a:t>
            </a:r>
            <a:endParaRPr lang="tr-TR" dirty="0"/>
          </a:p>
        </p:txBody>
      </p:sp>
    </p:spTree>
    <p:extLst>
      <p:ext uri="{BB962C8B-B14F-4D97-AF65-F5344CB8AC3E}">
        <p14:creationId xmlns:p14="http://schemas.microsoft.com/office/powerpoint/2010/main" val="1117849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 güvenliği ile ilgili farkındalıklar</a:t>
            </a:r>
            <a:endParaRPr lang="tr-T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3292" y="1526915"/>
            <a:ext cx="6326875" cy="4732780"/>
          </a:xfrm>
          <a:prstGeom prst="rect">
            <a:avLst/>
          </a:prstGeom>
        </p:spPr>
      </p:pic>
    </p:spTree>
    <p:extLst>
      <p:ext uri="{BB962C8B-B14F-4D97-AF65-F5344CB8AC3E}">
        <p14:creationId xmlns:p14="http://schemas.microsoft.com/office/powerpoint/2010/main" val="1289365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Sonuç</a:t>
            </a:r>
            <a:endParaRPr lang="tr-TR" dirty="0"/>
          </a:p>
        </p:txBody>
      </p:sp>
      <p:sp>
        <p:nvSpPr>
          <p:cNvPr id="3" name="Content Placeholder 2"/>
          <p:cNvSpPr>
            <a:spLocks noGrp="1"/>
          </p:cNvSpPr>
          <p:nvPr>
            <p:ph idx="1"/>
          </p:nvPr>
        </p:nvSpPr>
        <p:spPr/>
        <p:txBody>
          <a:bodyPr/>
          <a:lstStyle/>
          <a:p>
            <a:pPr marL="0" indent="0">
              <a:buNone/>
            </a:pPr>
            <a:r>
              <a:rPr lang="en-US" dirty="0" err="1"/>
              <a:t>E</a:t>
            </a:r>
            <a:r>
              <a:rPr lang="en-US" dirty="0" err="1" smtClean="0"/>
              <a:t>rişim</a:t>
            </a:r>
            <a:r>
              <a:rPr lang="en-US" dirty="0" smtClean="0"/>
              <a:t> </a:t>
            </a:r>
            <a:r>
              <a:rPr lang="en-US" dirty="0" err="1" smtClean="0"/>
              <a:t>ve</a:t>
            </a:r>
            <a:r>
              <a:rPr lang="en-US" dirty="0" smtClean="0"/>
              <a:t> </a:t>
            </a:r>
            <a:r>
              <a:rPr lang="en-US" dirty="0" err="1" smtClean="0"/>
              <a:t>şifre</a:t>
            </a:r>
            <a:r>
              <a:rPr lang="en-US" dirty="0" smtClean="0"/>
              <a:t> </a:t>
            </a:r>
            <a:r>
              <a:rPr lang="en-US" dirty="0" err="1" smtClean="0"/>
              <a:t>güvenliği</a:t>
            </a:r>
            <a:r>
              <a:rPr lang="en-US" dirty="0" smtClean="0"/>
              <a:t>, </a:t>
            </a:r>
            <a:r>
              <a:rPr lang="en-US" dirty="0" err="1" smtClean="0"/>
              <a:t>sosyal</a:t>
            </a:r>
            <a:r>
              <a:rPr lang="en-US" dirty="0" smtClean="0"/>
              <a:t> </a:t>
            </a:r>
            <a:r>
              <a:rPr lang="en-US" dirty="0" err="1" smtClean="0"/>
              <a:t>ağ</a:t>
            </a:r>
            <a:r>
              <a:rPr lang="en-US" dirty="0" smtClean="0"/>
              <a:t> </a:t>
            </a:r>
            <a:r>
              <a:rPr lang="en-US" dirty="0" err="1" smtClean="0"/>
              <a:t>güvenliği</a:t>
            </a:r>
            <a:r>
              <a:rPr lang="en-US" dirty="0" smtClean="0"/>
              <a:t>, </a:t>
            </a:r>
            <a:r>
              <a:rPr lang="en-US" dirty="0" err="1" smtClean="0"/>
              <a:t>tehditler</a:t>
            </a:r>
            <a:r>
              <a:rPr lang="en-US" dirty="0" smtClean="0"/>
              <a:t>, </a:t>
            </a:r>
            <a:r>
              <a:rPr lang="en-US" dirty="0" err="1" smtClean="0"/>
              <a:t>korunma</a:t>
            </a:r>
            <a:r>
              <a:rPr lang="en-US" dirty="0" smtClean="0"/>
              <a:t> </a:t>
            </a:r>
            <a:r>
              <a:rPr lang="en-US" dirty="0" err="1" smtClean="0"/>
              <a:t>yolları</a:t>
            </a:r>
            <a:r>
              <a:rPr lang="en-US" dirty="0" smtClean="0"/>
              <a:t>, </a:t>
            </a:r>
            <a:r>
              <a:rPr lang="en-US" dirty="0" err="1" smtClean="0"/>
              <a:t>yazılım</a:t>
            </a:r>
            <a:r>
              <a:rPr lang="en-US" dirty="0" smtClean="0"/>
              <a:t> </a:t>
            </a:r>
            <a:r>
              <a:rPr lang="en-US" dirty="0" err="1" smtClean="0"/>
              <a:t>yükleme</a:t>
            </a:r>
            <a:r>
              <a:rPr lang="en-US" dirty="0" smtClean="0"/>
              <a:t> </a:t>
            </a:r>
            <a:r>
              <a:rPr lang="en-US" dirty="0" err="1" smtClean="0"/>
              <a:t>ve</a:t>
            </a:r>
            <a:r>
              <a:rPr lang="en-US" dirty="0" smtClean="0"/>
              <a:t> </a:t>
            </a:r>
            <a:r>
              <a:rPr lang="en-US" dirty="0" err="1" smtClean="0"/>
              <a:t>güncelleme</a:t>
            </a:r>
            <a:r>
              <a:rPr lang="en-US" dirty="0" smtClean="0"/>
              <a:t>, e-</a:t>
            </a:r>
            <a:r>
              <a:rPr lang="en-US" dirty="0" err="1" smtClean="0"/>
              <a:t>posta</a:t>
            </a:r>
            <a:r>
              <a:rPr lang="en-US" dirty="0" smtClean="0"/>
              <a:t> </a:t>
            </a:r>
            <a:r>
              <a:rPr lang="en-US" dirty="0" err="1" smtClean="0"/>
              <a:t>güvenliği</a:t>
            </a:r>
            <a:r>
              <a:rPr lang="en-US" dirty="0" smtClean="0"/>
              <a:t>, internet </a:t>
            </a:r>
            <a:r>
              <a:rPr lang="en-US" dirty="0" err="1" smtClean="0"/>
              <a:t>ve</a:t>
            </a:r>
            <a:r>
              <a:rPr lang="en-US" dirty="0" smtClean="0"/>
              <a:t> </a:t>
            </a:r>
            <a:r>
              <a:rPr lang="en-US" dirty="0" err="1" smtClean="0"/>
              <a:t>ağ</a:t>
            </a:r>
            <a:r>
              <a:rPr lang="en-US" dirty="0" smtClean="0"/>
              <a:t> </a:t>
            </a:r>
            <a:r>
              <a:rPr lang="en-US" dirty="0" err="1" smtClean="0"/>
              <a:t>güvenliği</a:t>
            </a:r>
            <a:r>
              <a:rPr lang="en-US" dirty="0" smtClean="0"/>
              <a:t>, </a:t>
            </a:r>
            <a:r>
              <a:rPr lang="en-US" dirty="0" err="1" smtClean="0"/>
              <a:t>kullanıcı</a:t>
            </a:r>
            <a:r>
              <a:rPr lang="en-US" dirty="0" smtClean="0"/>
              <a:t> </a:t>
            </a:r>
            <a:r>
              <a:rPr lang="en-US" dirty="0" err="1" smtClean="0"/>
              <a:t>farkındalıkları</a:t>
            </a:r>
            <a:r>
              <a:rPr lang="en-US" dirty="0" smtClean="0"/>
              <a:t> </a:t>
            </a:r>
            <a:r>
              <a:rPr lang="en-US" dirty="0" err="1" smtClean="0"/>
              <a:t>ve</a:t>
            </a:r>
            <a:r>
              <a:rPr lang="en-US" dirty="0" smtClean="0"/>
              <a:t> </a:t>
            </a:r>
            <a:r>
              <a:rPr lang="en-US" dirty="0" err="1" smtClean="0"/>
              <a:t>sosyal</a:t>
            </a:r>
            <a:r>
              <a:rPr lang="en-US" dirty="0" smtClean="0"/>
              <a:t> </a:t>
            </a:r>
            <a:r>
              <a:rPr lang="en-US" dirty="0" err="1" smtClean="0"/>
              <a:t>mühendislik</a:t>
            </a:r>
            <a:r>
              <a:rPr lang="en-US" dirty="0" smtClean="0"/>
              <a:t> </a:t>
            </a:r>
            <a:r>
              <a:rPr lang="en-US" dirty="0" err="1" smtClean="0"/>
              <a:t>temalarının</a:t>
            </a:r>
            <a:r>
              <a:rPr lang="en-US" dirty="0" smtClean="0"/>
              <a:t> </a:t>
            </a:r>
            <a:r>
              <a:rPr lang="en-US" dirty="0" err="1" smtClean="0"/>
              <a:t>tamamında</a:t>
            </a:r>
            <a:r>
              <a:rPr lang="en-US" dirty="0" smtClean="0"/>
              <a:t> </a:t>
            </a:r>
            <a:r>
              <a:rPr lang="en-US" dirty="0" err="1" smtClean="0"/>
              <a:t>verilerin</a:t>
            </a:r>
            <a:r>
              <a:rPr lang="en-US" dirty="0" smtClean="0"/>
              <a:t> “</a:t>
            </a:r>
            <a:r>
              <a:rPr lang="en-US" dirty="0" err="1" smtClean="0"/>
              <a:t>hiçbir</a:t>
            </a:r>
            <a:r>
              <a:rPr lang="en-US" dirty="0" smtClean="0"/>
              <a:t> zaman”, “</a:t>
            </a:r>
            <a:r>
              <a:rPr lang="en-US" dirty="0" err="1" smtClean="0"/>
              <a:t>nadiren</a:t>
            </a:r>
            <a:r>
              <a:rPr lang="en-US" dirty="0" smtClean="0"/>
              <a:t>”, “</a:t>
            </a:r>
            <a:r>
              <a:rPr lang="en-US" dirty="0" err="1" smtClean="0"/>
              <a:t>arada</a:t>
            </a:r>
            <a:r>
              <a:rPr lang="en-US" dirty="0" smtClean="0"/>
              <a:t> </a:t>
            </a:r>
            <a:r>
              <a:rPr lang="en-US" dirty="0" err="1" smtClean="0"/>
              <a:t>sırada</a:t>
            </a:r>
            <a:r>
              <a:rPr lang="en-US" dirty="0" smtClean="0"/>
              <a:t>”, “</a:t>
            </a:r>
            <a:r>
              <a:rPr lang="en-US" dirty="0" err="1" smtClean="0"/>
              <a:t>çoğu</a:t>
            </a:r>
            <a:r>
              <a:rPr lang="en-US" dirty="0" smtClean="0"/>
              <a:t> zaman”, “her zaman” </a:t>
            </a:r>
            <a:r>
              <a:rPr lang="en-US" dirty="0" err="1" smtClean="0"/>
              <a:t>gözeneklerine</a:t>
            </a:r>
            <a:r>
              <a:rPr lang="en-US" dirty="0" smtClean="0"/>
              <a:t> </a:t>
            </a:r>
            <a:r>
              <a:rPr lang="en-US" dirty="0" err="1" smtClean="0"/>
              <a:t>yaklaşık</a:t>
            </a:r>
            <a:r>
              <a:rPr lang="en-US" dirty="0" smtClean="0"/>
              <a:t> </a:t>
            </a:r>
            <a:r>
              <a:rPr lang="en-US" dirty="0" err="1" smtClean="0"/>
              <a:t>olarak</a:t>
            </a:r>
            <a:r>
              <a:rPr lang="en-US" dirty="0" smtClean="0"/>
              <a:t> </a:t>
            </a:r>
            <a:r>
              <a:rPr lang="en-US" dirty="0" err="1" smtClean="0"/>
              <a:t>eşit</a:t>
            </a:r>
            <a:r>
              <a:rPr lang="en-US" dirty="0" smtClean="0"/>
              <a:t> </a:t>
            </a:r>
            <a:r>
              <a:rPr lang="en-US" dirty="0" err="1" smtClean="0"/>
              <a:t>oranlı</a:t>
            </a:r>
            <a:r>
              <a:rPr lang="en-US" dirty="0" smtClean="0"/>
              <a:t> </a:t>
            </a:r>
            <a:r>
              <a:rPr lang="en-US" dirty="0" err="1" smtClean="0"/>
              <a:t>bir</a:t>
            </a:r>
            <a:r>
              <a:rPr lang="en-US" dirty="0" smtClean="0"/>
              <a:t> </a:t>
            </a:r>
            <a:r>
              <a:rPr lang="en-US" dirty="0" err="1" smtClean="0"/>
              <a:t>şekilde</a:t>
            </a:r>
            <a:r>
              <a:rPr lang="en-US" dirty="0" smtClean="0"/>
              <a:t> </a:t>
            </a:r>
            <a:r>
              <a:rPr lang="en-US" dirty="0" err="1" smtClean="0"/>
              <a:t>dağıldığı</a:t>
            </a:r>
            <a:r>
              <a:rPr lang="en-US" dirty="0" smtClean="0"/>
              <a:t> </a:t>
            </a:r>
            <a:r>
              <a:rPr lang="en-US" dirty="0" err="1" smtClean="0"/>
              <a:t>görülmektedir</a:t>
            </a:r>
            <a:r>
              <a:rPr lang="en-US" dirty="0" smtClean="0"/>
              <a:t>. Bu durum </a:t>
            </a:r>
            <a:r>
              <a:rPr lang="en-US" dirty="0" err="1" smtClean="0"/>
              <a:t>güvenli</a:t>
            </a:r>
            <a:r>
              <a:rPr lang="en-US" dirty="0" smtClean="0"/>
              <a:t> </a:t>
            </a:r>
            <a:r>
              <a:rPr lang="en-US" dirty="0" err="1" smtClean="0"/>
              <a:t>bilgisayar</a:t>
            </a:r>
            <a:r>
              <a:rPr lang="en-US" dirty="0" smtClean="0"/>
              <a:t> </a:t>
            </a:r>
            <a:r>
              <a:rPr lang="en-US" dirty="0" err="1" smtClean="0"/>
              <a:t>ve</a:t>
            </a:r>
            <a:r>
              <a:rPr lang="en-US" dirty="0" smtClean="0"/>
              <a:t> internet </a:t>
            </a:r>
            <a:r>
              <a:rPr lang="en-US" dirty="0" err="1" smtClean="0"/>
              <a:t>kullanımı</a:t>
            </a:r>
            <a:r>
              <a:rPr lang="en-US" dirty="0" smtClean="0"/>
              <a:t> </a:t>
            </a:r>
            <a:r>
              <a:rPr lang="en-US" dirty="0" err="1" smtClean="0"/>
              <a:t>farkındalığı</a:t>
            </a:r>
            <a:r>
              <a:rPr lang="en-US" dirty="0" smtClean="0"/>
              <a:t> </a:t>
            </a:r>
            <a:r>
              <a:rPr lang="en-US" dirty="0" err="1" smtClean="0"/>
              <a:t>yüksek</a:t>
            </a:r>
            <a:r>
              <a:rPr lang="en-US" dirty="0" smtClean="0"/>
              <a:t> </a:t>
            </a:r>
            <a:r>
              <a:rPr lang="en-US" dirty="0" err="1" smtClean="0"/>
              <a:t>olarak</a:t>
            </a:r>
            <a:r>
              <a:rPr lang="en-US" dirty="0" smtClean="0"/>
              <a:t> </a:t>
            </a:r>
            <a:r>
              <a:rPr lang="en-US" dirty="0" err="1" smtClean="0"/>
              <a:t>niteleyebileceğimiz</a:t>
            </a:r>
            <a:r>
              <a:rPr lang="en-US" dirty="0" smtClean="0"/>
              <a:t> </a:t>
            </a:r>
            <a:r>
              <a:rPr lang="en-US" dirty="0" err="1" smtClean="0"/>
              <a:t>öğrenci</a:t>
            </a:r>
            <a:r>
              <a:rPr lang="en-US" dirty="0" smtClean="0"/>
              <a:t> </a:t>
            </a:r>
            <a:r>
              <a:rPr lang="en-US" dirty="0" err="1" smtClean="0"/>
              <a:t>sayısının</a:t>
            </a:r>
            <a:r>
              <a:rPr lang="en-US" dirty="0" smtClean="0"/>
              <a:t> </a:t>
            </a:r>
            <a:r>
              <a:rPr lang="en-US" dirty="0" err="1" smtClean="0"/>
              <a:t>genel</a:t>
            </a:r>
            <a:r>
              <a:rPr lang="en-US" dirty="0" smtClean="0"/>
              <a:t> </a:t>
            </a:r>
            <a:r>
              <a:rPr lang="en-US" dirty="0" err="1" smtClean="0"/>
              <a:t>olarak</a:t>
            </a:r>
            <a:r>
              <a:rPr lang="en-US" dirty="0" smtClean="0"/>
              <a:t> </a:t>
            </a:r>
            <a:r>
              <a:rPr lang="en-US" dirty="0" err="1" smtClean="0"/>
              <a:t>az</a:t>
            </a:r>
            <a:r>
              <a:rPr lang="en-US" dirty="0" smtClean="0"/>
              <a:t> </a:t>
            </a:r>
            <a:r>
              <a:rPr lang="en-US" dirty="0" err="1" smtClean="0"/>
              <a:t>olduğunu</a:t>
            </a:r>
            <a:r>
              <a:rPr lang="en-US" dirty="0" smtClean="0"/>
              <a:t> </a:t>
            </a:r>
            <a:r>
              <a:rPr lang="en-US" dirty="0" err="1" smtClean="0"/>
              <a:t>göstermektedir</a:t>
            </a:r>
            <a:r>
              <a:rPr lang="en-US" dirty="0" smtClean="0"/>
              <a:t>. </a:t>
            </a:r>
            <a:endParaRPr lang="tr-TR" dirty="0"/>
          </a:p>
        </p:txBody>
      </p:sp>
    </p:spTree>
    <p:extLst>
      <p:ext uri="{BB962C8B-B14F-4D97-AF65-F5344CB8AC3E}">
        <p14:creationId xmlns:p14="http://schemas.microsoft.com/office/powerpoint/2010/main" val="984004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Sonuç </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Avrupa çevrimiçi çocuklar araştırma projesi sonuçlarına göre, ebeveynlerin %70.00’i internette yaptıklarıyla alakalı olarak çocuklarıyla konuşmakta ve %58’i ise interneti kullanırken onların yakınında bulunmaktadır (</a:t>
            </a:r>
            <a:r>
              <a:rPr lang="tr-TR" dirty="0" err="1" smtClean="0"/>
              <a:t>Kaşıkcı</a:t>
            </a:r>
            <a:r>
              <a:rPr lang="tr-TR" dirty="0" smtClean="0"/>
              <a:t> et al., 2014). Bu araştırmanın örneklemini oluşturan öğrencilerin %95.00’inin kişisel bilgisayar ya da mobil cihaza sahip oldukları göz önüne alındığında ise ebeveynlerin denetiminin daha da güçleşebileceği sonucuna varılabilir. Çünkü özellikle taşınabilir bilgisayar ya da mobil cihaza sahip olan öğrenciler evin herhangi bir yerinden ya da ev dışı ortamlarda da internete bağlanabileceklerdir. Söz konusu bu durumun getirmiş olduğu </a:t>
            </a:r>
            <a:r>
              <a:rPr lang="tr-TR" smtClean="0"/>
              <a:t>risklerin bir diğer </a:t>
            </a:r>
            <a:r>
              <a:rPr lang="tr-TR" dirty="0" smtClean="0"/>
              <a:t>önemli boyutu ise araştırmadan elde edilen bulgulara göre, öğrencilerin büyük çoğunluğunun güvenli bilgisayar ve internet kullanımı ile ilgili yaşadıkları olayları ebeveynleri ile paylaşmadıklarıdır. Bu durumda öğrencilerin bilgisayar ve internet kullanımları ile ilgili ebeveyn farkındalık durumlarının çok aza düştüğü söylenebilir.</a:t>
            </a:r>
            <a:endParaRPr lang="tr-TR" dirty="0"/>
          </a:p>
        </p:txBody>
      </p:sp>
    </p:spTree>
    <p:extLst>
      <p:ext uri="{BB962C8B-B14F-4D97-AF65-F5344CB8AC3E}">
        <p14:creationId xmlns:p14="http://schemas.microsoft.com/office/powerpoint/2010/main" val="725572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506</Words>
  <Application>Microsoft Macintosh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Calibri Light</vt:lpstr>
      <vt:lpstr>Arial</vt:lpstr>
      <vt:lpstr>Office Theme</vt:lpstr>
      <vt:lpstr>Medya Okuryazarlığı Eğitimi Dersi</vt:lpstr>
      <vt:lpstr>Liselerdeki bilgi güvenliği farkındalığı</vt:lpstr>
      <vt:lpstr>Makalenin özeti:</vt:lpstr>
      <vt:lpstr>Problem</vt:lpstr>
      <vt:lpstr>Bilgi güvenliği ile ilgili farkındalıklar</vt:lpstr>
      <vt:lpstr>Sonuç</vt:lpstr>
      <vt:lpstr>Sonuç </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Okuryazarlığı Eğitimi Dersi</dc:title>
  <dc:creator>A</dc:creator>
  <cp:lastModifiedBy>A</cp:lastModifiedBy>
  <cp:revision>7</cp:revision>
  <dcterms:created xsi:type="dcterms:W3CDTF">2018-01-17T21:20:08Z</dcterms:created>
  <dcterms:modified xsi:type="dcterms:W3CDTF">2018-01-17T21:29:40Z</dcterms:modified>
</cp:coreProperties>
</file>