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651" r:id="rId2"/>
    <p:sldId id="637" r:id="rId3"/>
    <p:sldId id="618" r:id="rId4"/>
    <p:sldId id="641" r:id="rId5"/>
    <p:sldId id="642" r:id="rId6"/>
    <p:sldId id="699" r:id="rId7"/>
    <p:sldId id="731" r:id="rId8"/>
    <p:sldId id="619" r:id="rId9"/>
    <p:sldId id="620" r:id="rId10"/>
    <p:sldId id="621" r:id="rId11"/>
    <p:sldId id="622" r:id="rId12"/>
    <p:sldId id="623" r:id="rId13"/>
    <p:sldId id="624" r:id="rId14"/>
    <p:sldId id="625" r:id="rId15"/>
    <p:sldId id="626" r:id="rId16"/>
    <p:sldId id="652" r:id="rId17"/>
    <p:sldId id="664" r:id="rId18"/>
    <p:sldId id="628" r:id="rId19"/>
    <p:sldId id="629" r:id="rId20"/>
    <p:sldId id="635" r:id="rId21"/>
    <p:sldId id="631" r:id="rId22"/>
    <p:sldId id="632" r:id="rId23"/>
    <p:sldId id="665" r:id="rId24"/>
    <p:sldId id="666" r:id="rId25"/>
    <p:sldId id="633" r:id="rId26"/>
    <p:sldId id="63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55A895-5906-4670-A58B-D790F38C4FF9}"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C3D9E9-6A16-48B5-A4D0-88E212F18FF1}" type="slidenum">
              <a:rPr lang="tr-TR" smtClean="0"/>
              <a:t>‹#›</a:t>
            </a:fld>
            <a:endParaRPr lang="tr-TR"/>
          </a:p>
        </p:txBody>
      </p:sp>
    </p:spTree>
    <p:extLst>
      <p:ext uri="{BB962C8B-B14F-4D97-AF65-F5344CB8AC3E}">
        <p14:creationId xmlns:p14="http://schemas.microsoft.com/office/powerpoint/2010/main" val="1058044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Slayt Görüntüsü Yer Tutucusu">
            <a:extLst>
              <a:ext uri="{FF2B5EF4-FFF2-40B4-BE49-F238E27FC236}">
                <a16:creationId xmlns:a16="http://schemas.microsoft.com/office/drawing/2014/main" id="{5784BD9D-C492-426B-BB65-5FFED0C88A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2 Not Yer Tutucusu">
            <a:extLst>
              <a:ext uri="{FF2B5EF4-FFF2-40B4-BE49-F238E27FC236}">
                <a16:creationId xmlns:a16="http://schemas.microsoft.com/office/drawing/2014/main" id="{4C9D5B67-5F30-421B-BF44-1D7FF9ACC8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0772" name="3 Slayt Numarası Yer Tutucusu">
            <a:extLst>
              <a:ext uri="{FF2B5EF4-FFF2-40B4-BE49-F238E27FC236}">
                <a16:creationId xmlns:a16="http://schemas.microsoft.com/office/drawing/2014/main" id="{C795CC83-3AB1-4206-ABAA-FF2F18E405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06AE596-C964-41A9-A069-85B26B1C7526}" type="slidenum">
              <a:rPr lang="tr-TR" altLang="tr-TR" sz="1200"/>
              <a:pPr/>
              <a:t>1</a:t>
            </a:fld>
            <a:endParaRPr lang="tr-TR" altLang="tr-TR"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1 Slayt Görüntüsü Yer Tutucusu">
            <a:extLst>
              <a:ext uri="{FF2B5EF4-FFF2-40B4-BE49-F238E27FC236}">
                <a16:creationId xmlns:a16="http://schemas.microsoft.com/office/drawing/2014/main" id="{6B1D6452-0BD9-42E9-B3B6-01A0FEC7DC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2 Not Yer Tutucusu">
            <a:extLst>
              <a:ext uri="{FF2B5EF4-FFF2-40B4-BE49-F238E27FC236}">
                <a16:creationId xmlns:a16="http://schemas.microsoft.com/office/drawing/2014/main" id="{6BAABE1F-4DBE-44F4-B22B-182EA358D9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0228" name="3 Slayt Numarası Yer Tutucusu">
            <a:extLst>
              <a:ext uri="{FF2B5EF4-FFF2-40B4-BE49-F238E27FC236}">
                <a16:creationId xmlns:a16="http://schemas.microsoft.com/office/drawing/2014/main" id="{95E82A37-FF8D-4DA2-960E-ADD9540AB1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5FFB78-2B0E-4445-9B9F-43F1EFAA4369}" type="slidenum">
              <a:rPr lang="tr-TR" altLang="tr-TR" sz="1200"/>
              <a:pPr/>
              <a:t>11</a:t>
            </a:fld>
            <a:endParaRPr lang="tr-TR" altLang="tr-T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1 Slayt Görüntüsü Yer Tutucusu">
            <a:extLst>
              <a:ext uri="{FF2B5EF4-FFF2-40B4-BE49-F238E27FC236}">
                <a16:creationId xmlns:a16="http://schemas.microsoft.com/office/drawing/2014/main" id="{3D30DD88-D416-455D-B88E-5E59DB6E8B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2 Not Yer Tutucusu">
            <a:extLst>
              <a:ext uri="{FF2B5EF4-FFF2-40B4-BE49-F238E27FC236}">
                <a16:creationId xmlns:a16="http://schemas.microsoft.com/office/drawing/2014/main" id="{91509105-ADFE-40E8-B8BE-CFDF73E1E2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2276" name="3 Slayt Numarası Yer Tutucusu">
            <a:extLst>
              <a:ext uri="{FF2B5EF4-FFF2-40B4-BE49-F238E27FC236}">
                <a16:creationId xmlns:a16="http://schemas.microsoft.com/office/drawing/2014/main" id="{104B2436-7183-43F8-9D1B-F03D8CA55C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E826D19-0CE5-4C35-94AC-39A275B76373}" type="slidenum">
              <a:rPr lang="tr-TR" altLang="tr-TR" sz="1200"/>
              <a:pPr/>
              <a:t>12</a:t>
            </a:fld>
            <a:endParaRPr lang="tr-TR" altLang="tr-TR"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1 Slayt Görüntüsü Yer Tutucusu">
            <a:extLst>
              <a:ext uri="{FF2B5EF4-FFF2-40B4-BE49-F238E27FC236}">
                <a16:creationId xmlns:a16="http://schemas.microsoft.com/office/drawing/2014/main" id="{35F5927F-FEA0-410E-BD15-D1C4219EDE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2 Not Yer Tutucusu">
            <a:extLst>
              <a:ext uri="{FF2B5EF4-FFF2-40B4-BE49-F238E27FC236}">
                <a16:creationId xmlns:a16="http://schemas.microsoft.com/office/drawing/2014/main" id="{EC77435A-8C66-46A2-9803-20BFA4AF59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4324" name="3 Slayt Numarası Yer Tutucusu">
            <a:extLst>
              <a:ext uri="{FF2B5EF4-FFF2-40B4-BE49-F238E27FC236}">
                <a16:creationId xmlns:a16="http://schemas.microsoft.com/office/drawing/2014/main" id="{65CC5EBF-677A-4B0C-8785-41D52A11ED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A058F62-A92F-4EFF-A661-1FE07866007B}" type="slidenum">
              <a:rPr lang="tr-TR" altLang="tr-TR" sz="1200"/>
              <a:pPr/>
              <a:t>13</a:t>
            </a:fld>
            <a:endParaRPr lang="tr-TR" altLang="tr-TR"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Slayt Görüntüsü Yer Tutucusu">
            <a:extLst>
              <a:ext uri="{FF2B5EF4-FFF2-40B4-BE49-F238E27FC236}">
                <a16:creationId xmlns:a16="http://schemas.microsoft.com/office/drawing/2014/main" id="{F38EE916-5F69-465B-A8E4-412BAB4D94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2 Not Yer Tutucusu">
            <a:extLst>
              <a:ext uri="{FF2B5EF4-FFF2-40B4-BE49-F238E27FC236}">
                <a16:creationId xmlns:a16="http://schemas.microsoft.com/office/drawing/2014/main" id="{D0DD0112-3648-4EF9-8BB8-5D987FF01A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6372" name="3 Slayt Numarası Yer Tutucusu">
            <a:extLst>
              <a:ext uri="{FF2B5EF4-FFF2-40B4-BE49-F238E27FC236}">
                <a16:creationId xmlns:a16="http://schemas.microsoft.com/office/drawing/2014/main" id="{6923BC73-55A6-44EC-BECA-BB9F5CDFB0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D0B47ED-3096-4CC4-B28A-C2E3A147851E}" type="slidenum">
              <a:rPr lang="tr-TR" altLang="tr-TR" sz="1200"/>
              <a:pPr/>
              <a:t>14</a:t>
            </a:fld>
            <a:endParaRPr lang="tr-TR" altLang="tr-T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Slayt Görüntüsü Yer Tutucusu">
            <a:extLst>
              <a:ext uri="{FF2B5EF4-FFF2-40B4-BE49-F238E27FC236}">
                <a16:creationId xmlns:a16="http://schemas.microsoft.com/office/drawing/2014/main" id="{75CF605D-CFA8-4899-AFF6-97934214E9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2 Not Yer Tutucusu">
            <a:extLst>
              <a:ext uri="{FF2B5EF4-FFF2-40B4-BE49-F238E27FC236}">
                <a16:creationId xmlns:a16="http://schemas.microsoft.com/office/drawing/2014/main" id="{98165D96-D215-4691-AF23-4A07EAA73F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8420" name="3 Slayt Numarası Yer Tutucusu">
            <a:extLst>
              <a:ext uri="{FF2B5EF4-FFF2-40B4-BE49-F238E27FC236}">
                <a16:creationId xmlns:a16="http://schemas.microsoft.com/office/drawing/2014/main" id="{81C916D3-52CE-4E38-A4E7-7E630804CD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6A02D36-2832-4399-9073-DD4C16464591}" type="slidenum">
              <a:rPr lang="tr-TR" altLang="tr-TR" sz="1200"/>
              <a:pPr/>
              <a:t>15</a:t>
            </a:fld>
            <a:endParaRPr lang="tr-TR" altLang="tr-T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1 Slayt Görüntüsü Yer Tutucusu">
            <a:extLst>
              <a:ext uri="{FF2B5EF4-FFF2-40B4-BE49-F238E27FC236}">
                <a16:creationId xmlns:a16="http://schemas.microsoft.com/office/drawing/2014/main" id="{770CE517-020F-4EFD-90C0-CF134AB6F1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5" name="2 Not Yer Tutucusu">
            <a:extLst>
              <a:ext uri="{FF2B5EF4-FFF2-40B4-BE49-F238E27FC236}">
                <a16:creationId xmlns:a16="http://schemas.microsoft.com/office/drawing/2014/main" id="{D63F5278-5CD0-4B38-8D4A-9419CA96AC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92516" name="3 Slayt Numarası Yer Tutucusu">
            <a:extLst>
              <a:ext uri="{FF2B5EF4-FFF2-40B4-BE49-F238E27FC236}">
                <a16:creationId xmlns:a16="http://schemas.microsoft.com/office/drawing/2014/main" id="{B2F92A90-8366-4A45-95BE-964D9F238E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FC86497-72A6-4047-9FC4-65E178D517FC}" type="slidenum">
              <a:rPr lang="tr-TR" altLang="tr-TR" sz="1200"/>
              <a:pPr/>
              <a:t>18</a:t>
            </a:fld>
            <a:endParaRPr lang="tr-TR" altLang="tr-T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1 Slayt Görüntüsü Yer Tutucusu">
            <a:extLst>
              <a:ext uri="{FF2B5EF4-FFF2-40B4-BE49-F238E27FC236}">
                <a16:creationId xmlns:a16="http://schemas.microsoft.com/office/drawing/2014/main" id="{2A13B5CD-F2F5-49E7-9800-6C07D57E4B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2 Not Yer Tutucusu">
            <a:extLst>
              <a:ext uri="{FF2B5EF4-FFF2-40B4-BE49-F238E27FC236}">
                <a16:creationId xmlns:a16="http://schemas.microsoft.com/office/drawing/2014/main" id="{856B39AA-0431-44CA-A5F0-32A0A324DF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94564" name="3 Slayt Numarası Yer Tutucusu">
            <a:extLst>
              <a:ext uri="{FF2B5EF4-FFF2-40B4-BE49-F238E27FC236}">
                <a16:creationId xmlns:a16="http://schemas.microsoft.com/office/drawing/2014/main" id="{689D6D69-5530-4A17-9914-A72D6D5AA1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C9606B4-0545-42F8-AD99-9D86911EAFE5}" type="slidenum">
              <a:rPr lang="tr-TR" altLang="tr-TR" sz="1200"/>
              <a:pPr/>
              <a:t>19</a:t>
            </a:fld>
            <a:endParaRPr lang="tr-TR" altLang="tr-T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1 Slayt Görüntüsü Yer Tutucusu">
            <a:extLst>
              <a:ext uri="{FF2B5EF4-FFF2-40B4-BE49-F238E27FC236}">
                <a16:creationId xmlns:a16="http://schemas.microsoft.com/office/drawing/2014/main" id="{48DA488B-4264-42A0-B8AF-BDE397CF7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1" name="2 Not Yer Tutucusu">
            <a:extLst>
              <a:ext uri="{FF2B5EF4-FFF2-40B4-BE49-F238E27FC236}">
                <a16:creationId xmlns:a16="http://schemas.microsoft.com/office/drawing/2014/main" id="{50DE770B-72D3-46DA-88A6-442825EADE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96612" name="3 Slayt Numarası Yer Tutucusu">
            <a:extLst>
              <a:ext uri="{FF2B5EF4-FFF2-40B4-BE49-F238E27FC236}">
                <a16:creationId xmlns:a16="http://schemas.microsoft.com/office/drawing/2014/main" id="{B847EF8F-2B80-4CC8-81A3-4DAF1A83A5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B0D0DC9-D273-40A5-AA0A-CFCCE4FE09AC}" type="slidenum">
              <a:rPr lang="tr-TR" altLang="tr-TR" sz="1200"/>
              <a:pPr/>
              <a:t>20</a:t>
            </a:fld>
            <a:endParaRPr lang="tr-TR" altLang="tr-TR"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1 Slayt Görüntüsü Yer Tutucusu">
            <a:extLst>
              <a:ext uri="{FF2B5EF4-FFF2-40B4-BE49-F238E27FC236}">
                <a16:creationId xmlns:a16="http://schemas.microsoft.com/office/drawing/2014/main" id="{BBC8E25D-646B-4224-A6AD-2AA6E8F1AD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59" name="2 Not Yer Tutucusu">
            <a:extLst>
              <a:ext uri="{FF2B5EF4-FFF2-40B4-BE49-F238E27FC236}">
                <a16:creationId xmlns:a16="http://schemas.microsoft.com/office/drawing/2014/main" id="{08D0EA64-0164-4100-B6AC-27029209BD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98660" name="3 Slayt Numarası Yer Tutucusu">
            <a:extLst>
              <a:ext uri="{FF2B5EF4-FFF2-40B4-BE49-F238E27FC236}">
                <a16:creationId xmlns:a16="http://schemas.microsoft.com/office/drawing/2014/main" id="{4836F1B3-C8E3-4A92-B3FD-2C7975119F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8446249-20E4-4937-98A0-64FCC3CB5D29}" type="slidenum">
              <a:rPr lang="tr-TR" altLang="tr-TR" sz="1200"/>
              <a:pPr/>
              <a:t>21</a:t>
            </a:fld>
            <a:endParaRPr lang="tr-TR" altLang="tr-T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1 Slayt Görüntüsü Yer Tutucusu">
            <a:extLst>
              <a:ext uri="{FF2B5EF4-FFF2-40B4-BE49-F238E27FC236}">
                <a16:creationId xmlns:a16="http://schemas.microsoft.com/office/drawing/2014/main" id="{6B56E318-6B9D-4549-83F4-7A2C6B186D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2 Not Yer Tutucusu">
            <a:extLst>
              <a:ext uri="{FF2B5EF4-FFF2-40B4-BE49-F238E27FC236}">
                <a16:creationId xmlns:a16="http://schemas.microsoft.com/office/drawing/2014/main" id="{523C13B4-6735-4D11-A872-0DBD5EF56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00708" name="3 Slayt Numarası Yer Tutucusu">
            <a:extLst>
              <a:ext uri="{FF2B5EF4-FFF2-40B4-BE49-F238E27FC236}">
                <a16:creationId xmlns:a16="http://schemas.microsoft.com/office/drawing/2014/main" id="{1804F260-602C-478D-99C4-6CF64B9360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E447A09-3A37-40F8-A79F-FB44FCF922C9}" type="slidenum">
              <a:rPr lang="tr-TR" altLang="tr-TR" sz="1200"/>
              <a:pPr/>
              <a:t>22</a:t>
            </a:fld>
            <a:endParaRPr lang="tr-TR" altLang="tr-T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Slayt Görüntüsü Yer Tutucusu">
            <a:extLst>
              <a:ext uri="{FF2B5EF4-FFF2-40B4-BE49-F238E27FC236}">
                <a16:creationId xmlns:a16="http://schemas.microsoft.com/office/drawing/2014/main" id="{E3F80A18-46B3-4053-9740-8455AFA5BF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2 Not Yer Tutucusu">
            <a:extLst>
              <a:ext uri="{FF2B5EF4-FFF2-40B4-BE49-F238E27FC236}">
                <a16:creationId xmlns:a16="http://schemas.microsoft.com/office/drawing/2014/main" id="{DD833360-B9B7-4BE9-BA86-5086476BB4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2820" name="3 Slayt Numarası Yer Tutucusu">
            <a:extLst>
              <a:ext uri="{FF2B5EF4-FFF2-40B4-BE49-F238E27FC236}">
                <a16:creationId xmlns:a16="http://schemas.microsoft.com/office/drawing/2014/main" id="{46C304C6-FE6A-4F47-9BDD-CA6D2D4C9F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1AF8E0-C373-4F81-87F0-6792E221B790}" type="slidenum">
              <a:rPr lang="tr-TR" altLang="tr-TR" sz="1200"/>
              <a:pPr/>
              <a:t>2</a:t>
            </a:fld>
            <a:endParaRPr lang="tr-TR" altLang="tr-TR"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1 Slayt Görüntüsü Yer Tutucusu">
            <a:extLst>
              <a:ext uri="{FF2B5EF4-FFF2-40B4-BE49-F238E27FC236}">
                <a16:creationId xmlns:a16="http://schemas.microsoft.com/office/drawing/2014/main" id="{C20D688B-828D-4646-B9B3-3BC915C3CF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3" name="2 Not Yer Tutucusu">
            <a:extLst>
              <a:ext uri="{FF2B5EF4-FFF2-40B4-BE49-F238E27FC236}">
                <a16:creationId xmlns:a16="http://schemas.microsoft.com/office/drawing/2014/main" id="{66A367A6-32C8-476B-85D3-416FABFB1B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04804" name="3 Slayt Numarası Yer Tutucusu">
            <a:extLst>
              <a:ext uri="{FF2B5EF4-FFF2-40B4-BE49-F238E27FC236}">
                <a16:creationId xmlns:a16="http://schemas.microsoft.com/office/drawing/2014/main" id="{205DCF85-79E6-49F5-802B-2FE8F7DCBC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D439C3C-C4AE-446D-891E-9E6F4DF7EBC9}" type="slidenum">
              <a:rPr lang="tr-TR" altLang="tr-TR" sz="1200"/>
              <a:pPr/>
              <a:t>25</a:t>
            </a:fld>
            <a:endParaRPr lang="tr-TR" altLang="tr-TR"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1 Slayt Görüntüsü Yer Tutucusu">
            <a:extLst>
              <a:ext uri="{FF2B5EF4-FFF2-40B4-BE49-F238E27FC236}">
                <a16:creationId xmlns:a16="http://schemas.microsoft.com/office/drawing/2014/main" id="{1678676B-048A-41CD-95FE-AF894DCF84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2 Not Yer Tutucusu">
            <a:extLst>
              <a:ext uri="{FF2B5EF4-FFF2-40B4-BE49-F238E27FC236}">
                <a16:creationId xmlns:a16="http://schemas.microsoft.com/office/drawing/2014/main" id="{838EA93F-096F-4331-8822-419E24395B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06852" name="3 Slayt Numarası Yer Tutucusu">
            <a:extLst>
              <a:ext uri="{FF2B5EF4-FFF2-40B4-BE49-F238E27FC236}">
                <a16:creationId xmlns:a16="http://schemas.microsoft.com/office/drawing/2014/main" id="{7F0698E5-36B7-48D2-BF3B-7C6F064D6A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87C67E8-38A0-4DA9-A8A8-E8DCF2A5CA76}" type="slidenum">
              <a:rPr lang="tr-TR" altLang="tr-TR" sz="1200"/>
              <a:pPr/>
              <a:t>26</a:t>
            </a:fld>
            <a:endParaRPr lang="tr-TR" altLang="tr-T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Slayt Görüntüsü Yer Tutucusu">
            <a:extLst>
              <a:ext uri="{FF2B5EF4-FFF2-40B4-BE49-F238E27FC236}">
                <a16:creationId xmlns:a16="http://schemas.microsoft.com/office/drawing/2014/main" id="{73350720-A705-4CFF-8E30-392AE72CA2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2 Not Yer Tutucusu">
            <a:extLst>
              <a:ext uri="{FF2B5EF4-FFF2-40B4-BE49-F238E27FC236}">
                <a16:creationId xmlns:a16="http://schemas.microsoft.com/office/drawing/2014/main" id="{11A12A87-A3AC-4660-BF07-A87A04C104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4868" name="3 Slayt Numarası Yer Tutucusu">
            <a:extLst>
              <a:ext uri="{FF2B5EF4-FFF2-40B4-BE49-F238E27FC236}">
                <a16:creationId xmlns:a16="http://schemas.microsoft.com/office/drawing/2014/main" id="{D177B6FB-8CA0-4417-8D91-266D198CBA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DFD47F0-14CA-420B-B70B-1F7C8366A3A6}" type="slidenum">
              <a:rPr lang="tr-TR" altLang="tr-TR" sz="1200"/>
              <a:pPr/>
              <a:t>3</a:t>
            </a:fld>
            <a:endParaRPr lang="tr-TR" altLang="tr-T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Slayt Görüntüsü Yer Tutucusu">
            <a:extLst>
              <a:ext uri="{FF2B5EF4-FFF2-40B4-BE49-F238E27FC236}">
                <a16:creationId xmlns:a16="http://schemas.microsoft.com/office/drawing/2014/main" id="{50C433E8-507D-44DA-89DB-DABB9C0096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2 Not Yer Tutucusu">
            <a:extLst>
              <a:ext uri="{FF2B5EF4-FFF2-40B4-BE49-F238E27FC236}">
                <a16:creationId xmlns:a16="http://schemas.microsoft.com/office/drawing/2014/main" id="{33C65B37-CF37-4F8A-98B9-0664C654A3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6916" name="3 Slayt Numarası Yer Tutucusu">
            <a:extLst>
              <a:ext uri="{FF2B5EF4-FFF2-40B4-BE49-F238E27FC236}">
                <a16:creationId xmlns:a16="http://schemas.microsoft.com/office/drawing/2014/main" id="{D5BC4583-87A7-4F22-9C1B-EE41F713BC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8CEBEC3-7801-40A1-91F7-C1F6C147D872}" type="slidenum">
              <a:rPr lang="tr-TR" altLang="tr-TR" sz="1200"/>
              <a:pPr/>
              <a:t>4</a:t>
            </a:fld>
            <a:endParaRPr lang="tr-TR" altLang="tr-T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Slayt Görüntüsü Yer Tutucusu">
            <a:extLst>
              <a:ext uri="{FF2B5EF4-FFF2-40B4-BE49-F238E27FC236}">
                <a16:creationId xmlns:a16="http://schemas.microsoft.com/office/drawing/2014/main" id="{A44148A8-1D9C-4E1B-AA86-C2ECEA6EE4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2 Not Yer Tutucusu">
            <a:extLst>
              <a:ext uri="{FF2B5EF4-FFF2-40B4-BE49-F238E27FC236}">
                <a16:creationId xmlns:a16="http://schemas.microsoft.com/office/drawing/2014/main" id="{A14BF348-67CD-46AB-BADE-EB389107E5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8964" name="3 Slayt Numarası Yer Tutucusu">
            <a:extLst>
              <a:ext uri="{FF2B5EF4-FFF2-40B4-BE49-F238E27FC236}">
                <a16:creationId xmlns:a16="http://schemas.microsoft.com/office/drawing/2014/main" id="{A31E6CA1-4A4B-417E-8EAD-D2768F7FF9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B720F8D-1B22-4D3C-8A0A-457BEEE193C2}" type="slidenum">
              <a:rPr lang="tr-TR" altLang="tr-TR" sz="1200"/>
              <a:pPr/>
              <a:t>5</a:t>
            </a:fld>
            <a:endParaRPr lang="tr-TR" altLang="tr-T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Slayt Görüntüsü Yer Tutucusu">
            <a:extLst>
              <a:ext uri="{FF2B5EF4-FFF2-40B4-BE49-F238E27FC236}">
                <a16:creationId xmlns:a16="http://schemas.microsoft.com/office/drawing/2014/main" id="{D7FCDE3B-5437-46BB-9290-CE5D2813FE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1" name="2 Not Yer Tutucusu">
            <a:extLst>
              <a:ext uri="{FF2B5EF4-FFF2-40B4-BE49-F238E27FC236}">
                <a16:creationId xmlns:a16="http://schemas.microsoft.com/office/drawing/2014/main" id="{BEF2A02E-0B44-41AA-9F49-DDB8046ABA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71012" name="3 Slayt Numarası Yer Tutucusu">
            <a:extLst>
              <a:ext uri="{FF2B5EF4-FFF2-40B4-BE49-F238E27FC236}">
                <a16:creationId xmlns:a16="http://schemas.microsoft.com/office/drawing/2014/main" id="{CB6C44C3-C8AF-4086-AEBA-D118D199C2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D3D4857-BB17-4DB3-B48A-C50EA0A5D8FD}" type="slidenum">
              <a:rPr lang="tr-TR" altLang="tr-TR" sz="1200"/>
              <a:pPr/>
              <a:t>6</a:t>
            </a:fld>
            <a:endParaRPr lang="tr-TR" altLang="tr-T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Slayt Görüntüsü Yer Tutucusu">
            <a:extLst>
              <a:ext uri="{FF2B5EF4-FFF2-40B4-BE49-F238E27FC236}">
                <a16:creationId xmlns:a16="http://schemas.microsoft.com/office/drawing/2014/main" id="{A2EAE14E-5336-47C7-AA3A-55B7FD0DDA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2 Not Yer Tutucusu">
            <a:extLst>
              <a:ext uri="{FF2B5EF4-FFF2-40B4-BE49-F238E27FC236}">
                <a16:creationId xmlns:a16="http://schemas.microsoft.com/office/drawing/2014/main" id="{3D83CDEC-A734-4AE5-9654-24CEE232EA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74084" name="3 Slayt Numarası Yer Tutucusu">
            <a:extLst>
              <a:ext uri="{FF2B5EF4-FFF2-40B4-BE49-F238E27FC236}">
                <a16:creationId xmlns:a16="http://schemas.microsoft.com/office/drawing/2014/main" id="{F6FF28B3-0586-4773-AD7A-10C6205A1F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C358A36-202F-40FD-8449-D8E5A5EF5E9D}" type="slidenum">
              <a:rPr lang="tr-TR" altLang="tr-TR" sz="1200"/>
              <a:pPr/>
              <a:t>8</a:t>
            </a:fld>
            <a:endParaRPr lang="tr-TR" altLang="tr-T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1 Slayt Görüntüsü Yer Tutucusu">
            <a:extLst>
              <a:ext uri="{FF2B5EF4-FFF2-40B4-BE49-F238E27FC236}">
                <a16:creationId xmlns:a16="http://schemas.microsoft.com/office/drawing/2014/main" id="{864D08C8-8FFC-447F-A8B7-5D4559A9B2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2 Not Yer Tutucusu">
            <a:extLst>
              <a:ext uri="{FF2B5EF4-FFF2-40B4-BE49-F238E27FC236}">
                <a16:creationId xmlns:a16="http://schemas.microsoft.com/office/drawing/2014/main" id="{4B615185-9888-47C9-9E02-0066CBDA86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76132" name="3 Slayt Numarası Yer Tutucusu">
            <a:extLst>
              <a:ext uri="{FF2B5EF4-FFF2-40B4-BE49-F238E27FC236}">
                <a16:creationId xmlns:a16="http://schemas.microsoft.com/office/drawing/2014/main" id="{2900BB6C-21A5-4AC0-BB36-0A45A95949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6E8E2E9-1E85-4177-8957-5850E6981FA2}" type="slidenum">
              <a:rPr lang="tr-TR" altLang="tr-TR" sz="1200"/>
              <a:pPr/>
              <a:t>9</a:t>
            </a:fld>
            <a:endParaRPr lang="tr-TR" altLang="tr-T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1 Slayt Görüntüsü Yer Tutucusu">
            <a:extLst>
              <a:ext uri="{FF2B5EF4-FFF2-40B4-BE49-F238E27FC236}">
                <a16:creationId xmlns:a16="http://schemas.microsoft.com/office/drawing/2014/main" id="{A45688CB-B9CA-4036-B02A-530D402E2B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2 Not Yer Tutucusu">
            <a:extLst>
              <a:ext uri="{FF2B5EF4-FFF2-40B4-BE49-F238E27FC236}">
                <a16:creationId xmlns:a16="http://schemas.microsoft.com/office/drawing/2014/main" id="{7679E5A1-EFC7-4110-B3A9-2988B24A04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78180" name="3 Slayt Numarası Yer Tutucusu">
            <a:extLst>
              <a:ext uri="{FF2B5EF4-FFF2-40B4-BE49-F238E27FC236}">
                <a16:creationId xmlns:a16="http://schemas.microsoft.com/office/drawing/2014/main" id="{D7C67987-CAB7-4E94-86B4-60BDD615A0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D06252D-2723-4E7B-B402-F37B1DDCE028}" type="slidenum">
              <a:rPr lang="tr-TR" altLang="tr-TR" sz="1200"/>
              <a:pPr/>
              <a:t>10</a:t>
            </a:fld>
            <a:endParaRPr lang="tr-TR" altLang="tr-T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17623622-AF24-4BBF-969D-0A377CEAE175}"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F161237-5919-4A37-A931-FE9EAFA2E3F5}"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53020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7623622-AF24-4BBF-969D-0A377CEAE17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1906284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7623622-AF24-4BBF-969D-0A377CEAE17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82059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7623622-AF24-4BBF-969D-0A377CEAE17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101079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17623622-AF24-4BBF-969D-0A377CEAE175}"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F161237-5919-4A37-A931-FE9EAFA2E3F5}"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7414815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7623622-AF24-4BBF-969D-0A377CEAE175}"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127363925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7623622-AF24-4BBF-969D-0A377CEAE175}"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283015688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7623622-AF24-4BBF-969D-0A377CEAE175}"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9570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23622-AF24-4BBF-969D-0A377CEAE175}"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1066457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17623622-AF24-4BBF-969D-0A377CEAE175}"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1F161237-5919-4A37-A931-FE9EAFA2E3F5}"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8783161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17623622-AF24-4BBF-969D-0A377CEAE175}"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1F161237-5919-4A37-A931-FE9EAFA2E3F5}" type="slidenum">
              <a:rPr lang="tr-TR" smtClean="0"/>
              <a:t>‹#›</a:t>
            </a:fld>
            <a:endParaRPr lang="tr-TR"/>
          </a:p>
        </p:txBody>
      </p:sp>
    </p:spTree>
    <p:extLst>
      <p:ext uri="{BB962C8B-B14F-4D97-AF65-F5344CB8AC3E}">
        <p14:creationId xmlns:p14="http://schemas.microsoft.com/office/powerpoint/2010/main" val="3919228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17623622-AF24-4BBF-969D-0A377CEAE175}"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F161237-5919-4A37-A931-FE9EAFA2E3F5}"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44889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gasnet.med.yale.edu/esia.html%2012.03.1996"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neon.chem.le.ac.uk/cornell/Sutchifee_BJ/Sutcliffe_BJ.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Slayt Numarası Yer Tutucusu">
            <a:extLst>
              <a:ext uri="{FF2B5EF4-FFF2-40B4-BE49-F238E27FC236}">
                <a16:creationId xmlns:a16="http://schemas.microsoft.com/office/drawing/2014/main" id="{6E52A5AC-7D17-47C1-A188-E5C3430A874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DC2514B-FB54-4A36-A00C-D470E6F074ED}" type="slidenum">
              <a:rPr kumimoji="0" lang="tr-TR" altLang="tr-TR" sz="1400"/>
              <a:pPr>
                <a:spcBef>
                  <a:spcPct val="50000"/>
                </a:spcBef>
                <a:buClrTx/>
                <a:buSzTx/>
                <a:buFontTx/>
                <a:buNone/>
              </a:pPr>
              <a:t>1</a:t>
            </a:fld>
            <a:endParaRPr kumimoji="0" lang="tr-TR" altLang="tr-TR" sz="1400"/>
          </a:p>
        </p:txBody>
      </p:sp>
      <p:sp>
        <p:nvSpPr>
          <p:cNvPr id="3" name="2 Dikdörtgen">
            <a:extLst>
              <a:ext uri="{FF2B5EF4-FFF2-40B4-BE49-F238E27FC236}">
                <a16:creationId xmlns:a16="http://schemas.microsoft.com/office/drawing/2014/main" id="{176E371D-AC7E-4A6A-959B-BF53649DA487}"/>
              </a:ext>
            </a:extLst>
          </p:cNvPr>
          <p:cNvSpPr/>
          <p:nvPr/>
        </p:nvSpPr>
        <p:spPr>
          <a:xfrm>
            <a:off x="3810001" y="1916113"/>
            <a:ext cx="5599113" cy="2062162"/>
          </a:xfrm>
          <a:prstGeom prst="rect">
            <a:avLst/>
          </a:prstGeom>
        </p:spPr>
        <p:txBody>
          <a:bodyPr>
            <a:spAutoFit/>
          </a:bodyPr>
          <a:lstStyle/>
          <a:p>
            <a:pPr algn="ctr">
              <a:defRPr/>
            </a:pPr>
            <a:endParaRPr lang="tr-TR" sz="3200" b="1" dirty="0">
              <a:solidFill>
                <a:srgbClr val="FF0000"/>
              </a:solidFill>
            </a:endParaRPr>
          </a:p>
          <a:p>
            <a:pPr algn="ctr">
              <a:defRPr/>
            </a:pPr>
            <a:endParaRPr lang="tr-TR" sz="3200" b="1" dirty="0">
              <a:solidFill>
                <a:srgbClr val="FF0000"/>
              </a:solidFill>
            </a:endParaRPr>
          </a:p>
          <a:p>
            <a:pPr algn="ctr">
              <a:defRPr/>
            </a:pPr>
            <a:r>
              <a:rPr lang="tr-TR" sz="3200" b="1" dirty="0">
                <a:solidFill>
                  <a:srgbClr val="FF0000"/>
                </a:solidFill>
              </a:rPr>
              <a:t>6.KAYNAK GÖSTERİMİ</a:t>
            </a:r>
            <a:br>
              <a:rPr lang="tr-TR" sz="3200" b="1" dirty="0">
                <a:solidFill>
                  <a:srgbClr val="FF0000"/>
                </a:solidFill>
              </a:rPr>
            </a:br>
            <a:endParaRPr lang="tr-T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Başlık">
            <a:extLst>
              <a:ext uri="{FF2B5EF4-FFF2-40B4-BE49-F238E27FC236}">
                <a16:creationId xmlns:a16="http://schemas.microsoft.com/office/drawing/2014/main" id="{8770CB2F-1677-4A69-B452-E97AFF4FA53E}"/>
              </a:ext>
            </a:extLst>
          </p:cNvPr>
          <p:cNvSpPr>
            <a:spLocks noGrp="1"/>
          </p:cNvSpPr>
          <p:nvPr>
            <p:ph type="title"/>
          </p:nvPr>
        </p:nvSpPr>
        <p:spPr>
          <a:xfrm>
            <a:off x="2697163" y="188913"/>
            <a:ext cx="7772400" cy="647700"/>
          </a:xfrm>
        </p:spPr>
        <p:txBody>
          <a:bodyPr/>
          <a:lstStyle/>
          <a:p>
            <a:pPr algn="ctr">
              <a:defRPr/>
            </a:pPr>
            <a:r>
              <a:rPr lang="tr-TR" sz="2000" b="1" dirty="0">
                <a:solidFill>
                  <a:srgbClr val="C00000"/>
                </a:solidFill>
                <a:latin typeface="+mn-lt"/>
              </a:rPr>
              <a:t>DERGİ VE GAZETELERDEKİ MAKALELERİN</a:t>
            </a:r>
            <a:br>
              <a:rPr lang="tr-TR" sz="2000" b="1" dirty="0">
                <a:solidFill>
                  <a:srgbClr val="C00000"/>
                </a:solidFill>
                <a:latin typeface="+mn-lt"/>
              </a:rPr>
            </a:br>
            <a:r>
              <a:rPr lang="tr-TR" sz="2000" b="1" dirty="0">
                <a:solidFill>
                  <a:srgbClr val="C00000"/>
                </a:solidFill>
                <a:latin typeface="+mn-lt"/>
              </a:rPr>
              <a:t> KAYNAK DİZİNİNDE GÖSTERİMİ</a:t>
            </a:r>
          </a:p>
        </p:txBody>
      </p:sp>
      <p:sp>
        <p:nvSpPr>
          <p:cNvPr id="177155" name="2 İçerik Yer Tutucusu">
            <a:extLst>
              <a:ext uri="{FF2B5EF4-FFF2-40B4-BE49-F238E27FC236}">
                <a16:creationId xmlns:a16="http://schemas.microsoft.com/office/drawing/2014/main" id="{A736F702-B240-4025-BC8B-9D886278F346}"/>
              </a:ext>
            </a:extLst>
          </p:cNvPr>
          <p:cNvSpPr>
            <a:spLocks noGrp="1"/>
          </p:cNvSpPr>
          <p:nvPr>
            <p:ph idx="1"/>
          </p:nvPr>
        </p:nvSpPr>
        <p:spPr>
          <a:xfrm>
            <a:off x="2495551" y="836614"/>
            <a:ext cx="7974013" cy="5832475"/>
          </a:xfrm>
        </p:spPr>
        <p:txBody>
          <a:bodyPr>
            <a:normAutofit fontScale="92500" lnSpcReduction="20000"/>
          </a:bodyPr>
          <a:lstStyle/>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ÖNDER ÖR, SARP N (1999).  Ankara’da kuaför ve güzellik salonlarında manikür-pedikür ve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epilasyon uygulayan personelin HIV/AIDS konusunda bilgi ve tutumları. </a:t>
            </a:r>
            <a:r>
              <a:rPr lang="tr-TR" altLang="tr-TR" sz="1400" i="1">
                <a:ea typeface="Verdana" panose="020B0604030504040204" pitchFamily="34" charset="0"/>
                <a:cs typeface="Verdana" panose="020B0604030504040204" pitchFamily="34" charset="0"/>
              </a:rPr>
              <a:t>Sağlık ve Toplum </a:t>
            </a:r>
          </a:p>
          <a:p>
            <a:pPr eaLnBrk="1" hangingPunct="1">
              <a:lnSpc>
                <a:spcPct val="70000"/>
              </a:lnSpc>
              <a:buFont typeface="Wingdings" panose="05000000000000000000" pitchFamily="2" charset="2"/>
              <a:buNone/>
            </a:pPr>
            <a:r>
              <a:rPr lang="tr-TR" altLang="tr-TR" sz="1400" i="1">
                <a:ea typeface="Verdana" panose="020B0604030504040204" pitchFamily="34" charset="0"/>
                <a:cs typeface="Verdana" panose="020B0604030504040204" pitchFamily="34" charset="0"/>
              </a:rPr>
              <a:t>Dergisi</a:t>
            </a:r>
            <a:r>
              <a:rPr lang="tr-TR" altLang="tr-TR" sz="1400">
                <a:ea typeface="Verdana" panose="020B0604030504040204" pitchFamily="34" charset="0"/>
                <a:cs typeface="Verdana" panose="020B0604030504040204" pitchFamily="34" charset="0"/>
              </a:rPr>
              <a:t>, </a:t>
            </a:r>
            <a:r>
              <a:rPr lang="tr-TR" altLang="tr-TR" sz="1400" b="1">
                <a:ea typeface="Verdana" panose="020B0604030504040204" pitchFamily="34" charset="0"/>
                <a:cs typeface="Verdana" panose="020B0604030504040204" pitchFamily="34" charset="0"/>
              </a:rPr>
              <a:t>9(2)</a:t>
            </a:r>
            <a:r>
              <a:rPr lang="tr-TR" altLang="tr-TR" sz="1400">
                <a:ea typeface="Verdana" panose="020B0604030504040204" pitchFamily="34" charset="0"/>
                <a:cs typeface="Verdana" panose="020B0604030504040204" pitchFamily="34" charset="0"/>
              </a:rPr>
              <a:t>:30-31.</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     </a:t>
            </a:r>
            <a:r>
              <a:rPr lang="tr-TR" altLang="tr-TR" sz="1400" b="1">
                <a:ea typeface="Verdana" panose="020B0604030504040204" pitchFamily="34" charset="0"/>
                <a:cs typeface="Verdana" panose="020B0604030504040204" pitchFamily="34" charset="0"/>
              </a:rPr>
              <a:t>……….(Önder ve Sarp, 1999).</a:t>
            </a:r>
          </a:p>
          <a:p>
            <a:pPr eaLnBrk="1" hangingPunct="1">
              <a:lnSpc>
                <a:spcPct val="70000"/>
              </a:lnSpc>
              <a:buFont typeface="Wingdings" panose="05000000000000000000" pitchFamily="2" charset="2"/>
              <a:buNone/>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ÖNDER ÖR, YARPUZLU A,  SARP N, ŞAHİN N (2003). A study to evaluate the personel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quality of life of nurses in Turkey: example of Kırıkkale State Compared to Social Security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Hospitals. </a:t>
            </a:r>
            <a:r>
              <a:rPr lang="tr-TR" altLang="tr-TR" sz="1400" i="1">
                <a:ea typeface="Verdana" panose="020B0604030504040204" pitchFamily="34" charset="0"/>
                <a:cs typeface="Verdana" panose="020B0604030504040204" pitchFamily="34" charset="0"/>
              </a:rPr>
              <a:t>Optimal Tıp Dergisi</a:t>
            </a:r>
            <a:r>
              <a:rPr lang="tr-TR" altLang="tr-TR" sz="1400">
                <a:ea typeface="Verdana" panose="020B0604030504040204" pitchFamily="34" charset="0"/>
                <a:cs typeface="Verdana" panose="020B0604030504040204" pitchFamily="34" charset="0"/>
              </a:rPr>
              <a:t>, </a:t>
            </a:r>
            <a:r>
              <a:rPr lang="tr-TR" altLang="tr-TR" sz="1400" b="1">
                <a:ea typeface="Verdana" panose="020B0604030504040204" pitchFamily="34" charset="0"/>
                <a:cs typeface="Verdana" panose="020B0604030504040204" pitchFamily="34" charset="0"/>
              </a:rPr>
              <a:t>16(3):</a:t>
            </a:r>
            <a:r>
              <a:rPr lang="tr-TR" altLang="tr-TR" sz="1400">
                <a:ea typeface="Verdana" panose="020B0604030504040204" pitchFamily="34" charset="0"/>
                <a:cs typeface="Verdana" panose="020B0604030504040204" pitchFamily="34" charset="0"/>
              </a:rPr>
              <a:t> 71-76.</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……….(Önder ve ark., 2003).</a:t>
            </a: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SARP N, YARPUZLU AA, ÖNDER ÖR (2005). “Short communication: A comparative study of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organizational stress in three hospitals in Ankara, Turkey”. </a:t>
            </a:r>
            <a:r>
              <a:rPr lang="tr-TR" altLang="tr-TR" sz="1400" i="1">
                <a:ea typeface="Verdana" panose="020B0604030504040204" pitchFamily="34" charset="0"/>
                <a:cs typeface="Verdana" panose="020B0604030504040204" pitchFamily="34" charset="0"/>
              </a:rPr>
              <a:t>Stress and Health,</a:t>
            </a:r>
            <a:r>
              <a:rPr lang="tr-TR" altLang="tr-TR" sz="1400" b="1" i="1">
                <a:ea typeface="Verdana" panose="020B0604030504040204" pitchFamily="34" charset="0"/>
                <a:cs typeface="Verdana" panose="020B0604030504040204" pitchFamily="34" charset="0"/>
              </a:rPr>
              <a:t> </a:t>
            </a:r>
            <a:r>
              <a:rPr lang="tr-TR" altLang="tr-TR" sz="1400" b="1">
                <a:ea typeface="Verdana" panose="020B0604030504040204" pitchFamily="34" charset="0"/>
                <a:cs typeface="Verdana" panose="020B0604030504040204" pitchFamily="34" charset="0"/>
              </a:rPr>
              <a:t>21(4)</a:t>
            </a:r>
            <a:r>
              <a:rPr lang="tr-TR" altLang="tr-TR" sz="1400">
                <a:ea typeface="Verdana" panose="020B0604030504040204" pitchFamily="34" charset="0"/>
                <a:cs typeface="Verdana" panose="020B0604030504040204" pitchFamily="34" charset="0"/>
              </a:rPr>
              <a:t>:193-197.</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……….(Sarp ve ark., 2005).</a:t>
            </a:r>
            <a:endParaRPr lang="tr-TR" altLang="tr-TR" sz="1400">
              <a:ea typeface="Verdana" panose="020B0604030504040204" pitchFamily="34" charset="0"/>
              <a:cs typeface="Verdana" panose="020B0604030504040204" pitchFamily="34" charset="0"/>
            </a:endParaRPr>
          </a:p>
          <a:p>
            <a:pPr eaLnBrk="1" hangingPunct="1">
              <a:lnSpc>
                <a:spcPct val="70000"/>
              </a:lnSpc>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TÜKEL B, ACUNER AM, ÖNDER ÖR, UZGÜL A (2005). Ankara Üniversitesi İbn-i Sina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Hastanesi’nde yatan hastaların memnuniyeti (Genel Cerrahi Anabilim Dalı örneği) . </a:t>
            </a:r>
            <a:r>
              <a:rPr lang="tr-TR" altLang="tr-TR" sz="1400" i="1">
                <a:ea typeface="Verdana" panose="020B0604030504040204" pitchFamily="34" charset="0"/>
                <a:cs typeface="Verdana" panose="020B0604030504040204" pitchFamily="34" charset="0"/>
              </a:rPr>
              <a:t>Ankara </a:t>
            </a:r>
          </a:p>
          <a:p>
            <a:pPr eaLnBrk="1" hangingPunct="1">
              <a:lnSpc>
                <a:spcPct val="70000"/>
              </a:lnSpc>
              <a:buFont typeface="Wingdings" panose="05000000000000000000" pitchFamily="2" charset="2"/>
              <a:buNone/>
            </a:pPr>
            <a:r>
              <a:rPr lang="tr-TR" altLang="tr-TR" sz="1400" i="1">
                <a:ea typeface="Verdana" panose="020B0604030504040204" pitchFamily="34" charset="0"/>
                <a:cs typeface="Verdana" panose="020B0604030504040204" pitchFamily="34" charset="0"/>
              </a:rPr>
              <a:t>Üniversitesi Tıp Fakültesi Mecmuası</a:t>
            </a:r>
            <a:r>
              <a:rPr lang="tr-TR" altLang="tr-TR" sz="1400">
                <a:ea typeface="Verdana" panose="020B0604030504040204" pitchFamily="34" charset="0"/>
                <a:cs typeface="Verdana" panose="020B0604030504040204" pitchFamily="34" charset="0"/>
              </a:rPr>
              <a:t>,</a:t>
            </a:r>
            <a:r>
              <a:rPr lang="tr-TR" altLang="tr-TR" sz="1400" b="1">
                <a:ea typeface="Verdana" panose="020B0604030504040204" pitchFamily="34" charset="0"/>
                <a:cs typeface="Verdana" panose="020B0604030504040204" pitchFamily="34" charset="0"/>
              </a:rPr>
              <a:t> 57(4):</a:t>
            </a:r>
            <a:r>
              <a:rPr lang="tr-TR" altLang="tr-TR" sz="1400">
                <a:ea typeface="Verdana" panose="020B0604030504040204" pitchFamily="34" charset="0"/>
                <a:cs typeface="Verdana" panose="020B0604030504040204" pitchFamily="34" charset="0"/>
              </a:rPr>
              <a:t> 205-214.</a:t>
            </a:r>
            <a:r>
              <a:rPr lang="tr-TR" altLang="tr-TR" sz="1400" b="1">
                <a:ea typeface="Verdana" panose="020B0604030504040204" pitchFamily="34" charset="0"/>
                <a:cs typeface="Verdana" panose="020B0604030504040204" pitchFamily="34" charset="0"/>
              </a:rPr>
              <a:t> </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……….(Tükel ve ark., 2005).</a:t>
            </a: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EKŞİ O (2002). Ya işçinin hakkı?. </a:t>
            </a:r>
            <a:r>
              <a:rPr lang="tr-TR" altLang="tr-TR" sz="1400" i="1">
                <a:ea typeface="Verdana" panose="020B0604030504040204" pitchFamily="34" charset="0"/>
                <a:cs typeface="Verdana" panose="020B0604030504040204" pitchFamily="34" charset="0"/>
              </a:rPr>
              <a:t>Hürriyet Gazetesi</a:t>
            </a:r>
            <a:r>
              <a:rPr lang="tr-TR" altLang="tr-TR" sz="1400">
                <a:ea typeface="Verdana" panose="020B0604030504040204" pitchFamily="34" charset="0"/>
                <a:cs typeface="Verdana" panose="020B0604030504040204" pitchFamily="34" charset="0"/>
              </a:rPr>
              <a:t>. 28 Temmuz 2002.</a:t>
            </a:r>
            <a:r>
              <a:rPr lang="tr-TR" altLang="tr-TR" sz="1400" b="1">
                <a:ea typeface="Verdana" panose="020B0604030504040204" pitchFamily="34" charset="0"/>
                <a:cs typeface="Verdana" panose="020B0604030504040204" pitchFamily="34" charset="0"/>
              </a:rPr>
              <a:t> </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……….(Ekşi, 2002).</a:t>
            </a: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HODGKIN AL, HUXLEY A F (1939).  Action potentials recorded from inside a nevre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fibre. </a:t>
            </a:r>
            <a:r>
              <a:rPr lang="tr-TR" altLang="tr-TR" sz="1400" i="1">
                <a:ea typeface="Verdana" panose="020B0604030504040204" pitchFamily="34" charset="0"/>
                <a:cs typeface="Verdana" panose="020B0604030504040204" pitchFamily="34" charset="0"/>
              </a:rPr>
              <a:t>Nature (Lond.), </a:t>
            </a:r>
            <a:r>
              <a:rPr lang="tr-TR" altLang="tr-TR" sz="1400" b="1">
                <a:ea typeface="Verdana" panose="020B0604030504040204" pitchFamily="34" charset="0"/>
                <a:cs typeface="Verdana" panose="020B0604030504040204" pitchFamily="34" charset="0"/>
              </a:rPr>
              <a:t>144</a:t>
            </a:r>
            <a:r>
              <a:rPr lang="tr-TR" altLang="tr-TR" sz="1400">
                <a:ea typeface="Verdana" panose="020B0604030504040204" pitchFamily="34" charset="0"/>
                <a:cs typeface="Verdana" panose="020B0604030504040204" pitchFamily="34" charset="0"/>
              </a:rPr>
              <a:t>:710-711.</a:t>
            </a:r>
            <a:r>
              <a:rPr lang="tr-TR" altLang="tr-TR" sz="1400" b="1">
                <a:ea typeface="Verdana" panose="020B0604030504040204" pitchFamily="34" charset="0"/>
                <a:cs typeface="Verdana" panose="020B0604030504040204" pitchFamily="34" charset="0"/>
              </a:rPr>
              <a:t> </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……….(Hodgkin ve Huxley, 1939).</a:t>
            </a: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endParaRPr lang="tr-TR" altLang="tr-TR" sz="1400">
              <a:ea typeface="Verdana" panose="020B0604030504040204" pitchFamily="34" charset="0"/>
              <a:cs typeface="Verdana" panose="020B0604030504040204" pitchFamily="34" charset="0"/>
            </a:endParaRP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PATLAK JB, ORTIZ M (1986). “Two modes of gating during late Na+ channel currents in frog </a:t>
            </a:r>
          </a:p>
          <a:p>
            <a:pPr eaLnBrk="1" hangingPunct="1">
              <a:lnSpc>
                <a:spcPct val="70000"/>
              </a:lnSpc>
              <a:buFont typeface="Wingdings" panose="05000000000000000000" pitchFamily="2" charset="2"/>
              <a:buNone/>
            </a:pPr>
            <a:r>
              <a:rPr lang="tr-TR" altLang="tr-TR" sz="1400">
                <a:ea typeface="Verdana" panose="020B0604030504040204" pitchFamily="34" charset="0"/>
                <a:cs typeface="Verdana" panose="020B0604030504040204" pitchFamily="34" charset="0"/>
              </a:rPr>
              <a:t>sartorius muscle” .</a:t>
            </a:r>
            <a:r>
              <a:rPr lang="tr-TR" altLang="tr-TR" sz="1400" i="1">
                <a:ea typeface="Verdana" panose="020B0604030504040204" pitchFamily="34" charset="0"/>
                <a:cs typeface="Verdana" panose="020B0604030504040204" pitchFamily="34" charset="0"/>
              </a:rPr>
              <a:t> J.Gen. Phyisol.,</a:t>
            </a:r>
            <a:r>
              <a:rPr lang="tr-TR" altLang="tr-TR" sz="1400" b="1" i="1">
                <a:ea typeface="Verdana" panose="020B0604030504040204" pitchFamily="34" charset="0"/>
                <a:cs typeface="Verdana" panose="020B0604030504040204" pitchFamily="34" charset="0"/>
              </a:rPr>
              <a:t> </a:t>
            </a:r>
            <a:r>
              <a:rPr lang="tr-TR" altLang="tr-TR" sz="1400" b="1">
                <a:ea typeface="Verdana" panose="020B0604030504040204" pitchFamily="34" charset="0"/>
                <a:cs typeface="Verdana" panose="020B0604030504040204" pitchFamily="34" charset="0"/>
              </a:rPr>
              <a:t>87</a:t>
            </a:r>
            <a:r>
              <a:rPr lang="tr-TR" altLang="tr-TR" sz="1400">
                <a:ea typeface="Verdana" panose="020B0604030504040204" pitchFamily="34" charset="0"/>
                <a:cs typeface="Verdana" panose="020B0604030504040204" pitchFamily="34" charset="0"/>
              </a:rPr>
              <a:t>:305-326.</a:t>
            </a:r>
          </a:p>
          <a:p>
            <a:pPr eaLnBrk="1" hangingPunct="1">
              <a:lnSpc>
                <a:spcPct val="70000"/>
              </a:lnSpc>
              <a:buFont typeface="Wingdings" panose="05000000000000000000" pitchFamily="2" charset="2"/>
              <a:buNone/>
            </a:pPr>
            <a:r>
              <a:rPr lang="tr-TR" altLang="tr-TR" sz="1400" b="1">
                <a:ea typeface="Verdana" panose="020B0604030504040204" pitchFamily="34" charset="0"/>
                <a:cs typeface="Verdana" panose="020B0604030504040204" pitchFamily="34" charset="0"/>
              </a:rPr>
              <a:t>      ……….(Patlak ve Ortiz, 1986).</a:t>
            </a:r>
            <a:endParaRPr lang="tr-TR" altLang="tr-TR" sz="1400"/>
          </a:p>
        </p:txBody>
      </p:sp>
      <p:sp>
        <p:nvSpPr>
          <p:cNvPr id="177156" name="3 Slayt Numarası Yer Tutucusu">
            <a:extLst>
              <a:ext uri="{FF2B5EF4-FFF2-40B4-BE49-F238E27FC236}">
                <a16:creationId xmlns:a16="http://schemas.microsoft.com/office/drawing/2014/main" id="{3604D58E-B212-466A-9028-C19E6795A94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1023BB8-16D5-4A0B-AFF7-766D59647515}" type="slidenum">
              <a:rPr kumimoji="0" lang="tr-TR" altLang="tr-TR" sz="1400"/>
              <a:pPr>
                <a:spcBef>
                  <a:spcPct val="50000"/>
                </a:spcBef>
                <a:buClrTx/>
                <a:buSzTx/>
                <a:buFontTx/>
                <a:buNone/>
              </a:pPr>
              <a:t>10</a:t>
            </a:fld>
            <a:endParaRPr kumimoji="0" lang="tr-TR" altLang="tr-T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1 Başlık">
            <a:extLst>
              <a:ext uri="{FF2B5EF4-FFF2-40B4-BE49-F238E27FC236}">
                <a16:creationId xmlns:a16="http://schemas.microsoft.com/office/drawing/2014/main" id="{AB5FCD02-CE46-457C-A708-6BE5DCBF03C9}"/>
              </a:ext>
            </a:extLst>
          </p:cNvPr>
          <p:cNvSpPr>
            <a:spLocks noGrp="1"/>
          </p:cNvSpPr>
          <p:nvPr>
            <p:ph type="title"/>
          </p:nvPr>
        </p:nvSpPr>
        <p:spPr>
          <a:xfrm>
            <a:off x="2424113" y="188914"/>
            <a:ext cx="8045450" cy="719137"/>
          </a:xfrm>
        </p:spPr>
        <p:txBody>
          <a:bodyPr/>
          <a:lstStyle/>
          <a:p>
            <a:pPr algn="ctr"/>
            <a:r>
              <a:rPr lang="tr-TR" altLang="tr-TR" sz="2000" b="1">
                <a:solidFill>
                  <a:srgbClr val="C00000"/>
                </a:solidFill>
                <a:latin typeface="Arial" panose="020B0604020202020204" pitchFamily="34" charset="0"/>
                <a:ea typeface="Verdana" panose="020B0604030504040204" pitchFamily="34" charset="0"/>
                <a:cs typeface="Verdana" panose="020B0604030504040204" pitchFamily="34" charset="0"/>
              </a:rPr>
              <a:t>ELEKTRONİK DERGİ VE İNTERNETTEN ALINAN BİLGİNİN KAYNAK DİZİNİNDE GÖSTERİMİ</a:t>
            </a:r>
            <a:r>
              <a:rPr lang="tr-TR" altLang="tr-TR" sz="2000" b="1">
                <a:solidFill>
                  <a:srgbClr val="FFFFFF"/>
                </a:solidFill>
                <a:latin typeface="Arial" panose="020B0604020202020204" pitchFamily="34" charset="0"/>
              </a:rPr>
              <a:t>ve </a:t>
            </a:r>
            <a:endParaRPr lang="tr-TR" altLang="tr-TR" sz="2000">
              <a:latin typeface="Arial" panose="020B0604020202020204" pitchFamily="34" charset="0"/>
            </a:endParaRPr>
          </a:p>
        </p:txBody>
      </p:sp>
      <p:sp>
        <p:nvSpPr>
          <p:cNvPr id="179203" name="2 İçerik Yer Tutucusu">
            <a:extLst>
              <a:ext uri="{FF2B5EF4-FFF2-40B4-BE49-F238E27FC236}">
                <a16:creationId xmlns:a16="http://schemas.microsoft.com/office/drawing/2014/main" id="{A43289B1-62DD-4254-9433-F98C783570A4}"/>
              </a:ext>
            </a:extLst>
          </p:cNvPr>
          <p:cNvSpPr>
            <a:spLocks noGrp="1"/>
          </p:cNvSpPr>
          <p:nvPr>
            <p:ph idx="1"/>
          </p:nvPr>
        </p:nvSpPr>
        <p:spPr>
          <a:xfrm>
            <a:off x="2697163" y="908050"/>
            <a:ext cx="7772400" cy="5545138"/>
          </a:xfrm>
        </p:spPr>
        <p:txBody>
          <a:bodyPr>
            <a:normAutofit lnSpcReduction="10000"/>
          </a:bodyPr>
          <a:lstStyle/>
          <a:p>
            <a:pPr eaLnBrk="1" hangingPunct="1">
              <a:buFont typeface="Monotype Sorts" pitchFamily="2" charset="2"/>
              <a:buNone/>
            </a:pPr>
            <a:r>
              <a:rPr lang="tr-TR" altLang="tr-TR" sz="1600" b="1">
                <a:ea typeface="Verdana" panose="020B0604030504040204" pitchFamily="34" charset="0"/>
                <a:cs typeface="Verdana" panose="020B0604030504040204" pitchFamily="34" charset="0"/>
              </a:rPr>
              <a:t>ELEKTRONİK DERGİ;</a:t>
            </a:r>
            <a:endParaRPr lang="tr-TR" altLang="tr-TR" sz="1600">
              <a:ea typeface="Verdana" panose="020B0604030504040204" pitchFamily="34" charset="0"/>
              <a:cs typeface="Verdana" panose="020B0604030504040204" pitchFamily="34" charset="0"/>
            </a:endParaRPr>
          </a:p>
          <a:p>
            <a:pPr eaLnBrk="1" hangingPunct="1">
              <a:buFont typeface="Wingdings" panose="05000000000000000000" pitchFamily="2" charset="2"/>
              <a:buNone/>
            </a:pPr>
            <a:r>
              <a:rPr lang="tr-TR" altLang="tr-TR" sz="1600">
                <a:ea typeface="Verdana" panose="020B0604030504040204" pitchFamily="34" charset="0"/>
                <a:cs typeface="Verdana" panose="020B0604030504040204" pitchFamily="34" charset="0"/>
              </a:rPr>
              <a:t>ENGEL TP (1996). Anesthetic consierations in patients receiving fen fluramine andhentermine  for weight control .ESIA(Electronic Journal). </a:t>
            </a:r>
            <a:r>
              <a:rPr lang="tr-TR" altLang="tr-TR" sz="1600" b="1">
                <a:ea typeface="Verdana" panose="020B0604030504040204" pitchFamily="34" charset="0"/>
                <a:cs typeface="Verdana" panose="020B0604030504040204" pitchFamily="34" charset="0"/>
              </a:rPr>
              <a:t>3:</a:t>
            </a:r>
            <a:r>
              <a:rPr lang="tr-TR" altLang="tr-TR" sz="1600">
                <a:ea typeface="Verdana" panose="020B0604030504040204" pitchFamily="34" charset="0"/>
                <a:cs typeface="Verdana" panose="020B0604030504040204" pitchFamily="34" charset="0"/>
              </a:rPr>
              <a:t> December 1996.  Erişim Adresi: </a:t>
            </a:r>
            <a:r>
              <a:rPr lang="tr-TR" altLang="tr-TR" sz="1600">
                <a:ea typeface="Verdana" panose="020B0604030504040204" pitchFamily="34" charset="0"/>
                <a:cs typeface="Verdana" panose="020B0604030504040204" pitchFamily="34" charset="0"/>
                <a:hlinkClick r:id="rId3"/>
              </a:rPr>
              <a:t>http://gasnet.med.yale.edu/esia.html </a:t>
            </a:r>
            <a:r>
              <a:rPr lang="tr-TR" altLang="tr-TR" sz="1600">
                <a:ea typeface="Verdana" panose="020B0604030504040204" pitchFamily="34" charset="0"/>
                <a:cs typeface="Verdana" panose="020B0604030504040204" pitchFamily="34" charset="0"/>
              </a:rPr>
              <a:t>  Erişim Tarihi:12. 03.1997</a:t>
            </a:r>
          </a:p>
          <a:p>
            <a:pPr eaLnBrk="1" hangingPunct="1">
              <a:buFont typeface="Wingdings" panose="05000000000000000000" pitchFamily="2" charset="2"/>
              <a:buNone/>
            </a:pPr>
            <a:r>
              <a:rPr lang="tr-TR" altLang="tr-TR" sz="1600" b="1">
                <a:ea typeface="Verdana" panose="020B0604030504040204" pitchFamily="34" charset="0"/>
                <a:cs typeface="Verdana" panose="020B0604030504040204" pitchFamily="34" charset="0"/>
              </a:rPr>
              <a:t>     ……….(Engel, 1996 </a:t>
            </a:r>
            <a:r>
              <a:rPr lang="tr-TR" altLang="tr-TR" sz="1600" b="1">
                <a:ea typeface="Verdana" panose="020B0604030504040204" pitchFamily="34" charset="0"/>
                <a:cs typeface="Verdana" panose="020B0604030504040204" pitchFamily="34" charset="0"/>
                <a:hlinkClick r:id="rId3"/>
              </a:rPr>
              <a:t>http://</a:t>
            </a:r>
            <a:r>
              <a:rPr lang="tr-TR" altLang="tr-TR" sz="1600" b="1">
                <a:solidFill>
                  <a:srgbClr val="5CADFF"/>
                </a:solidFill>
                <a:ea typeface="Verdana" panose="020B0604030504040204" pitchFamily="34" charset="0"/>
                <a:cs typeface="Verdana" panose="020B0604030504040204" pitchFamily="34" charset="0"/>
                <a:hlinkClick r:id="rId3"/>
              </a:rPr>
              <a:t>gasnet.med.yale.edu/esia.html </a:t>
            </a:r>
            <a:r>
              <a:rPr lang="tr-TR" altLang="tr-TR" sz="1600" b="1">
                <a:solidFill>
                  <a:srgbClr val="ADD6FF"/>
                </a:solidFill>
                <a:ea typeface="Verdana" panose="020B0604030504040204" pitchFamily="34" charset="0"/>
                <a:cs typeface="Verdana" panose="020B0604030504040204" pitchFamily="34" charset="0"/>
              </a:rPr>
              <a:t>).</a:t>
            </a:r>
          </a:p>
          <a:p>
            <a:pPr eaLnBrk="1" hangingPunct="1"/>
            <a:endParaRPr lang="tr-TR" altLang="tr-TR" sz="1600" b="1">
              <a:ea typeface="Verdana" panose="020B0604030504040204" pitchFamily="34" charset="0"/>
              <a:cs typeface="Verdana" panose="020B0604030504040204" pitchFamily="34" charset="0"/>
            </a:endParaRPr>
          </a:p>
          <a:p>
            <a:pPr eaLnBrk="1" hangingPunct="1">
              <a:buFont typeface="Monotype Sorts" pitchFamily="2" charset="2"/>
              <a:buNone/>
            </a:pPr>
            <a:r>
              <a:rPr lang="tr-TR" altLang="tr-TR" sz="1600" b="1">
                <a:ea typeface="Verdana" panose="020B0604030504040204" pitchFamily="34" charset="0"/>
                <a:cs typeface="Verdana" panose="020B0604030504040204" pitchFamily="34" charset="0"/>
              </a:rPr>
              <a:t>İNTERNETTEN ALINAN BİLGİNİN KAYNAK DİZİNİNDE GÖSTERİMİ;</a:t>
            </a:r>
          </a:p>
          <a:p>
            <a:pPr eaLnBrk="1" hangingPunct="1">
              <a:buFont typeface="Wingdings" panose="05000000000000000000" pitchFamily="2" charset="2"/>
              <a:buNone/>
            </a:pPr>
            <a:r>
              <a:rPr lang="tr-TR" altLang="tr-TR" sz="1600">
                <a:ea typeface="Verdana" panose="020B0604030504040204" pitchFamily="34" charset="0"/>
                <a:cs typeface="Verdana" panose="020B0604030504040204" pitchFamily="34" charset="0"/>
              </a:rPr>
              <a:t>SUTCLIFE MJ, WO ZG, OSWALD RE (1996). Three-dimensional models of non-NMDA glutamate receptors. Erişim Adresi: </a:t>
            </a:r>
            <a:r>
              <a:rPr lang="tr-TR" altLang="tr-TR" sz="1600">
                <a:solidFill>
                  <a:srgbClr val="E75C01"/>
                </a:solidFill>
                <a:ea typeface="Verdana" panose="020B0604030504040204" pitchFamily="34" charset="0"/>
                <a:cs typeface="Verdana" panose="020B0604030504040204" pitchFamily="34" charset="0"/>
                <a:hlinkClick r:id="rId4"/>
              </a:rPr>
              <a:t>http://neon.chem.le.ac.uk/cornell/Sutchifee_BJ/Sutcliffe_BJ.html</a:t>
            </a:r>
            <a:r>
              <a:rPr lang="tr-TR" altLang="tr-TR" sz="1600">
                <a:ea typeface="Verdana" panose="020B0604030504040204" pitchFamily="34" charset="0"/>
                <a:cs typeface="Verdana" panose="020B0604030504040204" pitchFamily="34" charset="0"/>
              </a:rPr>
              <a:t> Erişim Tarihi: 22.12.1996.</a:t>
            </a:r>
          </a:p>
          <a:p>
            <a:pPr eaLnBrk="1" hangingPunct="1">
              <a:buFont typeface="Wingdings" panose="05000000000000000000" pitchFamily="2" charset="2"/>
              <a:buNone/>
            </a:pPr>
            <a:r>
              <a:rPr lang="tr-TR" altLang="tr-TR" sz="1600">
                <a:ea typeface="Verdana" panose="020B0604030504040204" pitchFamily="34" charset="0"/>
                <a:cs typeface="Verdana" panose="020B0604030504040204" pitchFamily="34" charset="0"/>
              </a:rPr>
              <a:t>     </a:t>
            </a:r>
            <a:r>
              <a:rPr lang="tr-TR" altLang="tr-TR" sz="1600" b="1">
                <a:ea typeface="Verdana" panose="020B0604030504040204" pitchFamily="34" charset="0"/>
                <a:cs typeface="Verdana" panose="020B0604030504040204" pitchFamily="34" charset="0"/>
              </a:rPr>
              <a:t>……….(Sutclife et al., 1996 </a:t>
            </a:r>
            <a:r>
              <a:rPr lang="tr-TR" altLang="tr-TR" sz="1600" b="1">
                <a:solidFill>
                  <a:srgbClr val="E75C01"/>
                </a:solidFill>
                <a:ea typeface="Verdana" panose="020B0604030504040204" pitchFamily="34" charset="0"/>
                <a:cs typeface="Verdana" panose="020B0604030504040204" pitchFamily="34" charset="0"/>
                <a:hlinkClick r:id="rId4"/>
              </a:rPr>
              <a:t>http://neon.chem.le.ac.uk/cornell/Sutchifee BJ/Sutcliffe_BJ.html</a:t>
            </a:r>
            <a:r>
              <a:rPr lang="tr-TR" altLang="tr-TR" sz="1600" b="1">
                <a:ea typeface="Verdana" panose="020B0604030504040204" pitchFamily="34" charset="0"/>
                <a:cs typeface="Verdana" panose="020B0604030504040204" pitchFamily="34" charset="0"/>
              </a:rPr>
              <a:t> ).</a:t>
            </a:r>
          </a:p>
          <a:p>
            <a:pPr eaLnBrk="1" hangingPunct="1">
              <a:buFont typeface="Wingdings" panose="05000000000000000000" pitchFamily="2" charset="2"/>
              <a:buNone/>
            </a:pPr>
            <a:endParaRPr lang="tr-TR" altLang="tr-TR" sz="1600" b="1">
              <a:ea typeface="Verdana" panose="020B0604030504040204" pitchFamily="34" charset="0"/>
              <a:cs typeface="Verdana" panose="020B0604030504040204" pitchFamily="34" charset="0"/>
            </a:endParaRPr>
          </a:p>
          <a:p>
            <a:pPr>
              <a:buFont typeface="Wingdings" panose="05000000000000000000" pitchFamily="2" charset="2"/>
              <a:buNone/>
            </a:pPr>
            <a:r>
              <a:rPr lang="tr-TR" altLang="tr-TR" sz="1600"/>
              <a:t>Internet belgelerinin, kaynak dizininde nasıl gösterilecegine iliskin olarak, Page’in(1996) gelistirdigi bir standart ile, </a:t>
            </a:r>
            <a:r>
              <a:rPr lang="tr-TR" altLang="tr-TR" sz="1600" b="1"/>
              <a:t>APA (</a:t>
            </a:r>
            <a:r>
              <a:rPr lang="tr-TR" altLang="tr-TR" sz="1600" b="1" i="1"/>
              <a:t>American Psychological Association) </a:t>
            </a:r>
            <a:r>
              <a:rPr lang="tr-TR" altLang="tr-TR" sz="1600" i="1"/>
              <a:t>ve </a:t>
            </a:r>
            <a:r>
              <a:rPr lang="tr-TR" altLang="tr-TR" sz="1600" b="1" i="1"/>
              <a:t>MLA </a:t>
            </a:r>
            <a:r>
              <a:rPr lang="tr-TR" altLang="tr-TR" sz="1600" b="1"/>
              <a:t>(</a:t>
            </a:r>
            <a:r>
              <a:rPr lang="tr-TR" altLang="tr-TR" sz="1600" b="1" i="1"/>
              <a:t>Modern Language Association) </a:t>
            </a:r>
            <a:r>
              <a:rPr lang="tr-TR" altLang="tr-TR" sz="1600" i="1"/>
              <a:t>standartları en yaygın kullanılan standartlardır </a:t>
            </a:r>
            <a:r>
              <a:rPr lang="tr-TR" altLang="tr-TR" sz="1600"/>
              <a:t>(Battenfeld, 1996a, 1996b). </a:t>
            </a:r>
            <a:r>
              <a:rPr lang="tr-TR" altLang="tr-TR" sz="1600" i="1"/>
              <a:t>Internet ve e-mail adresleri bazı standartlarda tırnak, bazı </a:t>
            </a:r>
            <a:r>
              <a:rPr lang="nn-NO" altLang="tr-TR" sz="1600"/>
              <a:t>standartlarda köseli parantezle ayrılırken, belge tarihinin konumu da standartlar arasında</a:t>
            </a:r>
            <a:r>
              <a:rPr lang="tr-TR" altLang="tr-TR" sz="1600"/>
              <a:t> biraz farklılık göstermektedir.</a:t>
            </a:r>
            <a:endParaRPr lang="tr-TR" altLang="tr-TR" sz="1600" b="1">
              <a:ea typeface="Verdana" panose="020B0604030504040204" pitchFamily="34" charset="0"/>
              <a:cs typeface="Verdana" panose="020B0604030504040204" pitchFamily="34" charset="0"/>
            </a:endParaRPr>
          </a:p>
          <a:p>
            <a:endParaRPr lang="tr-TR" altLang="tr-TR"/>
          </a:p>
        </p:txBody>
      </p:sp>
      <p:sp>
        <p:nvSpPr>
          <p:cNvPr id="179204" name="3 Slayt Numarası Yer Tutucusu">
            <a:extLst>
              <a:ext uri="{FF2B5EF4-FFF2-40B4-BE49-F238E27FC236}">
                <a16:creationId xmlns:a16="http://schemas.microsoft.com/office/drawing/2014/main" id="{48D5923D-F0CE-4B94-9693-6030FBBF853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B62860C-B541-4293-A3AB-B9789EA01E9F}" type="slidenum">
              <a:rPr kumimoji="0" lang="tr-TR" altLang="tr-TR" sz="1400"/>
              <a:pPr>
                <a:spcBef>
                  <a:spcPct val="50000"/>
                </a:spcBef>
                <a:buClrTx/>
                <a:buSzTx/>
                <a:buFontTx/>
                <a:buNone/>
              </a:pPr>
              <a:t>11</a:t>
            </a:fld>
            <a:endParaRPr kumimoji="0" lang="tr-TR" altLang="tr-T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Başlık">
            <a:extLst>
              <a:ext uri="{FF2B5EF4-FFF2-40B4-BE49-F238E27FC236}">
                <a16:creationId xmlns:a16="http://schemas.microsoft.com/office/drawing/2014/main" id="{72A31052-595E-48F2-9358-5E98E8B8E231}"/>
              </a:ext>
            </a:extLst>
          </p:cNvPr>
          <p:cNvSpPr>
            <a:spLocks noGrp="1"/>
          </p:cNvSpPr>
          <p:nvPr>
            <p:ph type="title"/>
          </p:nvPr>
        </p:nvSpPr>
        <p:spPr>
          <a:xfrm>
            <a:off x="2697163" y="260350"/>
            <a:ext cx="7772400" cy="431800"/>
          </a:xfrm>
        </p:spPr>
        <p:txBody>
          <a:bodyPr/>
          <a:lstStyle/>
          <a:p>
            <a:pPr algn="ctr">
              <a:defRPr/>
            </a:pPr>
            <a:r>
              <a:rPr lang="tr-TR" sz="2400" b="1" dirty="0">
                <a:solidFill>
                  <a:srgbClr val="C00000"/>
                </a:solidFill>
                <a:latin typeface="+mn-lt"/>
              </a:rPr>
              <a:t>TEZLERİN KAYNAK DİZİNİNDE GÖSTERİMİ</a:t>
            </a:r>
            <a:endParaRPr lang="tr-TR" sz="2400" dirty="0">
              <a:latin typeface="+mn-lt"/>
            </a:endParaRPr>
          </a:p>
        </p:txBody>
      </p:sp>
      <p:sp>
        <p:nvSpPr>
          <p:cNvPr id="181251" name="2 İçerik Yer Tutucusu">
            <a:extLst>
              <a:ext uri="{FF2B5EF4-FFF2-40B4-BE49-F238E27FC236}">
                <a16:creationId xmlns:a16="http://schemas.microsoft.com/office/drawing/2014/main" id="{C47D9F69-5CE3-4173-8D7D-3C9B588F3B39}"/>
              </a:ext>
            </a:extLst>
          </p:cNvPr>
          <p:cNvSpPr>
            <a:spLocks noGrp="1"/>
          </p:cNvSpPr>
          <p:nvPr>
            <p:ph idx="1"/>
          </p:nvPr>
        </p:nvSpPr>
        <p:spPr>
          <a:xfrm>
            <a:off x="2697163" y="908050"/>
            <a:ext cx="7772400" cy="5689600"/>
          </a:xfrm>
        </p:spPr>
        <p:txBody>
          <a:bodyPr>
            <a:normAutofit lnSpcReduction="10000"/>
          </a:bodyPr>
          <a:lstStyle/>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AKSAYAN S (1990). Koruyucu ve Tedavi Edici Sağlık Hizmetlerinde Çalışan Hemşirelerin İş Doyum Etmenlerinin İncelenmesi. Yayımlanmamış Doktora Tezi,</a:t>
            </a:r>
            <a:r>
              <a:rPr lang="tr-TR" altLang="tr-TR" sz="2000" i="1">
                <a:ea typeface="Verdana" panose="020B0604030504040204" pitchFamily="34" charset="0"/>
                <a:cs typeface="Verdana" panose="020B0604030504040204" pitchFamily="34" charset="0"/>
              </a:rPr>
              <a:t> </a:t>
            </a:r>
            <a:r>
              <a:rPr lang="tr-TR" altLang="tr-TR" sz="2000">
                <a:ea typeface="Verdana" panose="020B0604030504040204" pitchFamily="34" charset="0"/>
                <a:cs typeface="Verdana" panose="020B0604030504040204" pitchFamily="34" charset="0"/>
              </a:rPr>
              <a:t>Hacettepe Üniversitesi Sağlık Bilimleri Enstitüsü.</a:t>
            </a:r>
          </a:p>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     </a:t>
            </a:r>
            <a:r>
              <a:rPr lang="tr-TR" altLang="tr-TR" sz="2000" b="1">
                <a:ea typeface="Verdana" panose="020B0604030504040204" pitchFamily="34" charset="0"/>
                <a:cs typeface="Verdana" panose="020B0604030504040204" pitchFamily="34" charset="0"/>
              </a:rPr>
              <a:t>……….(Aksayan, 1990).</a:t>
            </a:r>
          </a:p>
          <a:p>
            <a:pPr eaLnBrk="1" hangingPunct="1">
              <a:lnSpc>
                <a:spcPct val="90000"/>
              </a:lnSpc>
              <a:buFont typeface="Wingdings" panose="05000000000000000000" pitchFamily="2" charset="2"/>
              <a:buNone/>
            </a:pPr>
            <a:endParaRPr lang="tr-TR" altLang="tr-TR" sz="2000">
              <a:ea typeface="Verdana" panose="020B0604030504040204" pitchFamily="34" charset="0"/>
              <a:cs typeface="Verdana" panose="020B0604030504040204" pitchFamily="34" charset="0"/>
            </a:endParaRPr>
          </a:p>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ARIKAN F (2004). Diyaliz Hemşirelerinin Yoğun Bakım ve Servis Hemşireleri ile Karşılaştırmalı Olarak İşe Bağlı Stres, Tükenmişlik ve Doyum Düzeylerinin İncelenmesi. Yayınlanmamış Yüksek Lisans Tezi, Afyon Kocatepe Üniversitesi Sağlık Bilimleri Enstitüsü.</a:t>
            </a:r>
          </a:p>
          <a:p>
            <a:pPr eaLnBrk="1" hangingPunct="1">
              <a:lnSpc>
                <a:spcPct val="9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     ……….(Arıkan, 2004).</a:t>
            </a:r>
            <a:endParaRPr lang="tr-TR" altLang="tr-TR" sz="2000">
              <a:ea typeface="Verdana" panose="020B0604030504040204" pitchFamily="34" charset="0"/>
              <a:cs typeface="Verdana" panose="020B0604030504040204" pitchFamily="34" charset="0"/>
            </a:endParaRPr>
          </a:p>
          <a:p>
            <a:pPr>
              <a:buFont typeface="Wingdings" panose="05000000000000000000" pitchFamily="2" charset="2"/>
              <a:buNone/>
            </a:pPr>
            <a:endParaRPr lang="tr-TR" altLang="tr-TR" sz="2000"/>
          </a:p>
          <a:p>
            <a:pPr>
              <a:buFont typeface="Wingdings" panose="05000000000000000000" pitchFamily="2" charset="2"/>
              <a:buNone/>
            </a:pPr>
            <a:r>
              <a:rPr lang="tr-TR" altLang="tr-TR" sz="2000"/>
              <a:t>KIZILTAN E (1995). Yapay Demiyelinizasyonun Aksiyon Potansiyeli Üzerine Etkisinin Gözlenmesi ve Sayısal Analiz Yöntemleri ile Yorumlanması”. Doktora Tezi, Ankara Üniversitesi Sağlık Bilimleri Enstitüsü.</a:t>
            </a:r>
            <a:r>
              <a:rPr lang="tr-TR" altLang="tr-TR" sz="2000" b="1">
                <a:ea typeface="Verdana" panose="020B0604030504040204" pitchFamily="34" charset="0"/>
                <a:cs typeface="Verdana" panose="020B0604030504040204" pitchFamily="34" charset="0"/>
              </a:rPr>
              <a:t> </a:t>
            </a:r>
          </a:p>
          <a:p>
            <a:pPr>
              <a:buFont typeface="Wingdings" panose="05000000000000000000" pitchFamily="2" charset="2"/>
              <a:buNone/>
            </a:pPr>
            <a:r>
              <a:rPr lang="tr-TR" altLang="tr-TR" sz="2000" b="1">
                <a:ea typeface="Verdana" panose="020B0604030504040204" pitchFamily="34" charset="0"/>
                <a:cs typeface="Verdana" panose="020B0604030504040204" pitchFamily="34" charset="0"/>
              </a:rPr>
              <a:t>    ……….(Kızıltan, 1995).</a:t>
            </a:r>
            <a:endParaRPr lang="tr-TR" altLang="tr-TR" sz="2000"/>
          </a:p>
          <a:p>
            <a:endParaRPr lang="tr-TR" altLang="tr-TR"/>
          </a:p>
        </p:txBody>
      </p:sp>
      <p:sp>
        <p:nvSpPr>
          <p:cNvPr id="181252" name="3 Slayt Numarası Yer Tutucusu">
            <a:extLst>
              <a:ext uri="{FF2B5EF4-FFF2-40B4-BE49-F238E27FC236}">
                <a16:creationId xmlns:a16="http://schemas.microsoft.com/office/drawing/2014/main" id="{79242751-52AB-401F-908C-C2DE38B5B48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A5EECFB0-B751-464E-8BBF-5AF63E6E80DB}" type="slidenum">
              <a:rPr kumimoji="0" lang="tr-TR" altLang="tr-TR" sz="1400"/>
              <a:pPr>
                <a:spcBef>
                  <a:spcPct val="50000"/>
                </a:spcBef>
                <a:buClrTx/>
                <a:buSzTx/>
                <a:buFontTx/>
                <a:buNone/>
              </a:pPr>
              <a:t>12</a:t>
            </a:fld>
            <a:endParaRPr kumimoji="0" lang="tr-TR" altLang="tr-TR"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Başlık">
            <a:extLst>
              <a:ext uri="{FF2B5EF4-FFF2-40B4-BE49-F238E27FC236}">
                <a16:creationId xmlns:a16="http://schemas.microsoft.com/office/drawing/2014/main" id="{E80E9243-D127-4A0C-9951-6E641B1B771B}"/>
              </a:ext>
            </a:extLst>
          </p:cNvPr>
          <p:cNvSpPr>
            <a:spLocks noGrp="1"/>
          </p:cNvSpPr>
          <p:nvPr>
            <p:ph type="title"/>
          </p:nvPr>
        </p:nvSpPr>
        <p:spPr>
          <a:xfrm>
            <a:off x="2697163" y="188913"/>
            <a:ext cx="7772400" cy="1223962"/>
          </a:xfrm>
        </p:spPr>
        <p:txBody>
          <a:bodyPr/>
          <a:lstStyle/>
          <a:p>
            <a:pPr algn="ctr">
              <a:defRPr/>
            </a:pPr>
            <a:r>
              <a:rPr lang="tr-TR" sz="2000" b="1" dirty="0">
                <a:solidFill>
                  <a:srgbClr val="C00000"/>
                </a:solidFill>
                <a:latin typeface="+mn-lt"/>
              </a:rPr>
              <a:t>BİR KİTAP-MAKALEDE GÖSTERİLEN BAŞKA BİR YAZARA AİT KAYNAĞIN KAYNAK DİZİNİNDE </a:t>
            </a:r>
            <a:br>
              <a:rPr lang="tr-TR" sz="2000" b="1" dirty="0">
                <a:solidFill>
                  <a:srgbClr val="C00000"/>
                </a:solidFill>
                <a:latin typeface="+mn-lt"/>
              </a:rPr>
            </a:br>
            <a:r>
              <a:rPr lang="tr-TR" sz="2000" b="1" dirty="0">
                <a:solidFill>
                  <a:srgbClr val="C00000"/>
                </a:solidFill>
                <a:latin typeface="+mn-lt"/>
              </a:rPr>
              <a:t>AKTARAN BİÇİMİNDE GÖSTERİMİ</a:t>
            </a:r>
            <a:endParaRPr lang="tr-TR" sz="2000" dirty="0">
              <a:latin typeface="+mn-lt"/>
            </a:endParaRPr>
          </a:p>
        </p:txBody>
      </p:sp>
      <p:sp>
        <p:nvSpPr>
          <p:cNvPr id="183299" name="2 İçerik Yer Tutucusu">
            <a:extLst>
              <a:ext uri="{FF2B5EF4-FFF2-40B4-BE49-F238E27FC236}">
                <a16:creationId xmlns:a16="http://schemas.microsoft.com/office/drawing/2014/main" id="{188F1AEF-4C86-4115-BD91-D9FF58F8C621}"/>
              </a:ext>
            </a:extLst>
          </p:cNvPr>
          <p:cNvSpPr>
            <a:spLocks noGrp="1"/>
          </p:cNvSpPr>
          <p:nvPr>
            <p:ph idx="1"/>
          </p:nvPr>
        </p:nvSpPr>
        <p:spPr>
          <a:xfrm>
            <a:off x="2697163" y="1773239"/>
            <a:ext cx="7772400" cy="4535487"/>
          </a:xfrm>
        </p:spPr>
        <p:txBody>
          <a:bodyPr/>
          <a:lstStyle/>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YELDAN E (1999). Küreselleşme Sürecinde Türkiye Ekonomisi, (Aktaran: İpekten, Mehmet. (2002). Küreselleşmenin Türkiye’de Kamu Sağlık Hizmetlerine Genel Etkisi.Yayınlanmamış Yüksek Lisans Tezi. Ankara Üniversitesi Sağlık Bilimleri Enstitüsü.),</a:t>
            </a:r>
          </a:p>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     </a:t>
            </a:r>
            <a:r>
              <a:rPr lang="tr-TR" altLang="tr-TR" sz="2000" b="1">
                <a:ea typeface="Verdana" panose="020B0604030504040204" pitchFamily="34" charset="0"/>
                <a:cs typeface="Verdana" panose="020B0604030504040204" pitchFamily="34" charset="0"/>
              </a:rPr>
              <a:t>……….(Yeldan, 1999; Aktaran: İpekten, 2002).</a:t>
            </a:r>
          </a:p>
          <a:p>
            <a:pPr eaLnBrk="1" hangingPunct="1">
              <a:lnSpc>
                <a:spcPct val="90000"/>
              </a:lnSpc>
            </a:pPr>
            <a:endParaRPr lang="tr-TR" altLang="tr-TR" sz="2000">
              <a:ea typeface="Verdana" panose="020B0604030504040204" pitchFamily="34" charset="0"/>
              <a:cs typeface="Verdana" panose="020B0604030504040204" pitchFamily="34" charset="0"/>
            </a:endParaRPr>
          </a:p>
          <a:p>
            <a:pPr eaLnBrk="1" hangingPunct="1">
              <a:lnSpc>
                <a:spcPct val="90000"/>
              </a:lnSpc>
              <a:buFont typeface="Wingdings" panose="05000000000000000000" pitchFamily="2" charset="2"/>
              <a:buNone/>
            </a:pPr>
            <a:endParaRPr lang="tr-TR" altLang="tr-TR" sz="2000">
              <a:ea typeface="Verdana" panose="020B0604030504040204" pitchFamily="34" charset="0"/>
              <a:cs typeface="Verdana" panose="020B0604030504040204" pitchFamily="34" charset="0"/>
            </a:endParaRPr>
          </a:p>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ÖZDİLEK Ş (1978). Hastane İşletmesi ile İlgili Fonksiyonlar. (Aktaran: Öztürk H (1975). Hastane Planlamasında Hasta Faktörü”. Yayınlanmamış Doktora Tezi. Hacettepe Üniversitesi Sağlık Bilimleri Enstitüsü).</a:t>
            </a:r>
          </a:p>
          <a:p>
            <a:pPr eaLnBrk="1" hangingPunct="1">
              <a:lnSpc>
                <a:spcPct val="9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     </a:t>
            </a:r>
            <a:r>
              <a:rPr lang="tr-TR" altLang="tr-TR" sz="2000" b="1">
                <a:ea typeface="Verdana" panose="020B0604030504040204" pitchFamily="34" charset="0"/>
                <a:cs typeface="Verdana" panose="020B0604030504040204" pitchFamily="34" charset="0"/>
              </a:rPr>
              <a:t>……….(Özdilek, 1998; Aktaran: Öztürk, 2002).</a:t>
            </a:r>
            <a:endParaRPr lang="tr-TR" altLang="tr-TR" sz="2000">
              <a:ea typeface="Verdana" panose="020B0604030504040204" pitchFamily="34" charset="0"/>
              <a:cs typeface="Verdana" panose="020B0604030504040204" pitchFamily="34" charset="0"/>
            </a:endParaRPr>
          </a:p>
          <a:p>
            <a:endParaRPr lang="tr-TR" altLang="tr-TR"/>
          </a:p>
        </p:txBody>
      </p:sp>
      <p:sp>
        <p:nvSpPr>
          <p:cNvPr id="183300" name="3 Slayt Numarası Yer Tutucusu">
            <a:extLst>
              <a:ext uri="{FF2B5EF4-FFF2-40B4-BE49-F238E27FC236}">
                <a16:creationId xmlns:a16="http://schemas.microsoft.com/office/drawing/2014/main" id="{2CADB609-3A07-47F6-B581-8AC30A4E2A1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EC104E4-A3E6-4D65-9F19-F4E9C2008C43}" type="slidenum">
              <a:rPr kumimoji="0" lang="tr-TR" altLang="tr-TR" sz="1400"/>
              <a:pPr>
                <a:spcBef>
                  <a:spcPct val="50000"/>
                </a:spcBef>
                <a:buClrTx/>
                <a:buSzTx/>
                <a:buFontTx/>
                <a:buNone/>
              </a:pPr>
              <a:t>13</a:t>
            </a:fld>
            <a:endParaRPr kumimoji="0" lang="tr-TR" altLang="tr-TR"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1 Başlık">
            <a:extLst>
              <a:ext uri="{FF2B5EF4-FFF2-40B4-BE49-F238E27FC236}">
                <a16:creationId xmlns:a16="http://schemas.microsoft.com/office/drawing/2014/main" id="{9EB5F1CD-3A91-473B-AEF8-091B4A19DF5F}"/>
              </a:ext>
            </a:extLst>
          </p:cNvPr>
          <p:cNvSpPr>
            <a:spLocks noGrp="1"/>
          </p:cNvSpPr>
          <p:nvPr>
            <p:ph type="title"/>
          </p:nvPr>
        </p:nvSpPr>
        <p:spPr>
          <a:xfrm>
            <a:off x="2424113" y="188914"/>
            <a:ext cx="8064500" cy="719137"/>
          </a:xfrm>
        </p:spPr>
        <p:txBody>
          <a:bodyPr>
            <a:normAutofit fontScale="90000"/>
          </a:bodyPr>
          <a:lstStyle/>
          <a:p>
            <a:pPr algn="ctr"/>
            <a:r>
              <a:rPr lang="tr-TR" altLang="tr-TR" sz="2400" b="1">
                <a:solidFill>
                  <a:srgbClr val="C00000"/>
                </a:solidFill>
                <a:latin typeface="Arial" panose="020B0604020202020204" pitchFamily="34" charset="0"/>
                <a:ea typeface="Verdana" panose="020B0604030504040204" pitchFamily="34" charset="0"/>
                <a:cs typeface="Verdana" panose="020B0604030504040204" pitchFamily="34" charset="0"/>
              </a:rPr>
              <a:t>METİN İÇİNDE </a:t>
            </a:r>
            <a:br>
              <a:rPr lang="tr-TR" altLang="tr-TR" sz="2400" b="1">
                <a:solidFill>
                  <a:srgbClr val="C00000"/>
                </a:solidFill>
                <a:latin typeface="Arial" panose="020B0604020202020204" pitchFamily="34" charset="0"/>
                <a:ea typeface="Verdana" panose="020B0604030504040204" pitchFamily="34" charset="0"/>
                <a:cs typeface="Verdana" panose="020B0604030504040204" pitchFamily="34" charset="0"/>
              </a:rPr>
            </a:br>
            <a:r>
              <a:rPr lang="tr-TR" altLang="tr-TR" sz="2400" b="1">
                <a:solidFill>
                  <a:srgbClr val="C00000"/>
                </a:solidFill>
                <a:latin typeface="Arial" panose="020B0604020202020204" pitchFamily="34" charset="0"/>
                <a:ea typeface="Verdana" panose="020B0604030504040204" pitchFamily="34" charset="0"/>
                <a:cs typeface="Verdana" panose="020B0604030504040204" pitchFamily="34" charset="0"/>
              </a:rPr>
              <a:t>KAYNAK GÖSTERİMİ</a:t>
            </a:r>
            <a:endParaRPr lang="tr-TR" altLang="tr-TR" sz="2400">
              <a:latin typeface="Arial" panose="020B0604020202020204" pitchFamily="34" charset="0"/>
            </a:endParaRPr>
          </a:p>
        </p:txBody>
      </p:sp>
      <p:sp>
        <p:nvSpPr>
          <p:cNvPr id="185347" name="2 İçerik Yer Tutucusu">
            <a:extLst>
              <a:ext uri="{FF2B5EF4-FFF2-40B4-BE49-F238E27FC236}">
                <a16:creationId xmlns:a16="http://schemas.microsoft.com/office/drawing/2014/main" id="{D004C5C2-C7E9-4749-9968-20921F941EF4}"/>
              </a:ext>
            </a:extLst>
          </p:cNvPr>
          <p:cNvSpPr>
            <a:spLocks noGrp="1"/>
          </p:cNvSpPr>
          <p:nvPr>
            <p:ph sz="half" idx="1"/>
          </p:nvPr>
        </p:nvSpPr>
        <p:spPr>
          <a:xfrm>
            <a:off x="2927350" y="1052513"/>
            <a:ext cx="4248150" cy="5472112"/>
          </a:xfrm>
        </p:spPr>
        <p:txBody>
          <a:bodyPr>
            <a:normAutofit fontScale="92500" lnSpcReduction="10000"/>
          </a:bodyPr>
          <a:lstStyle/>
          <a:p>
            <a:pPr eaLnBrk="1" hangingPunct="1">
              <a:lnSpc>
                <a:spcPct val="80000"/>
              </a:lnSpc>
              <a:buFont typeface="Wingdings" panose="05000000000000000000" pitchFamily="2" charset="2"/>
              <a:buNone/>
            </a:pPr>
            <a:r>
              <a:rPr lang="tr-TR" altLang="tr-TR" sz="2400" b="1">
                <a:ea typeface="Verdana" panose="020B0604030504040204" pitchFamily="34" charset="0"/>
                <a:cs typeface="Verdana" panose="020B0604030504040204" pitchFamily="34" charset="0"/>
              </a:rPr>
              <a:t>Tez ya da makale Türkçe yazılıyorsa; </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…..(Baykan ve ark., 1979).</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…..(World Health Organization, 2002).</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…..(Omran ve Standley,1976; Sağlık Bakanlığı, 2002).</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…..(Taylor ve  Knowelden,1966 ; Başaran, 2000: 18-24).</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…..(Önder ve Sarp,1977: 30-31).</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…..(Ekşi, 2002).</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…..(Engel, l997).</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…..(Arıkan, 2004).</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…..(Yeldan,1999:13).</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…..(Özdilek,1978).</a:t>
            </a: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b="1"/>
              <a:t>      Schukies (1998)’e göre, ……...</a:t>
            </a:r>
          </a:p>
          <a:p>
            <a:pPr eaLnBrk="1" hangingPunct="1">
              <a:lnSpc>
                <a:spcPct val="80000"/>
              </a:lnSpc>
              <a:buFont typeface="Wingdings" panose="05000000000000000000" pitchFamily="2" charset="2"/>
              <a:buNone/>
            </a:pPr>
            <a:r>
              <a:rPr lang="tr-TR" altLang="tr-TR" sz="1800" b="1"/>
              <a:t>      Okay (2000)’a göre, ………….. </a:t>
            </a:r>
            <a:endParaRPr lang="tr-TR" altLang="tr-TR" sz="1800" b="1">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…..(Aksayan,1990: 13-14). </a:t>
            </a:r>
            <a:r>
              <a:rPr lang="tr-TR" altLang="tr-TR" sz="1800" b="1" i="1">
                <a:ea typeface="Verdana" panose="020B0604030504040204" pitchFamily="34" charset="0"/>
                <a:cs typeface="Verdana" panose="020B0604030504040204" pitchFamily="34" charset="0"/>
              </a:rPr>
              <a:t>“Sayfa”</a:t>
            </a:r>
          </a:p>
          <a:p>
            <a:endParaRPr lang="tr-TR" altLang="tr-TR"/>
          </a:p>
        </p:txBody>
      </p:sp>
      <p:sp>
        <p:nvSpPr>
          <p:cNvPr id="185348" name="3 İçerik Yer Tutucusu">
            <a:extLst>
              <a:ext uri="{FF2B5EF4-FFF2-40B4-BE49-F238E27FC236}">
                <a16:creationId xmlns:a16="http://schemas.microsoft.com/office/drawing/2014/main" id="{71F8A9B9-542F-4A5F-858E-335BA2B2FF36}"/>
              </a:ext>
            </a:extLst>
          </p:cNvPr>
          <p:cNvSpPr>
            <a:spLocks noGrp="1"/>
          </p:cNvSpPr>
          <p:nvPr>
            <p:ph sz="half" idx="2"/>
          </p:nvPr>
        </p:nvSpPr>
        <p:spPr>
          <a:xfrm>
            <a:off x="7175501" y="1125539"/>
            <a:ext cx="3313113" cy="5183187"/>
          </a:xfrm>
        </p:spPr>
        <p:txBody>
          <a:bodyPr>
            <a:normAutofit fontScale="92500" lnSpcReduction="10000"/>
          </a:bodyPr>
          <a:lstStyle/>
          <a:p>
            <a:pPr eaLnBrk="1" hangingPunct="1">
              <a:lnSpc>
                <a:spcPct val="80000"/>
              </a:lnSpc>
              <a:buFont typeface="Wingdings" panose="05000000000000000000" pitchFamily="2" charset="2"/>
              <a:buNone/>
            </a:pPr>
            <a:r>
              <a:rPr lang="tr-TR" altLang="tr-TR" sz="2400" b="1">
                <a:ea typeface="Verdana" panose="020B0604030504040204" pitchFamily="34" charset="0"/>
                <a:cs typeface="Verdana" panose="020B0604030504040204" pitchFamily="34" charset="0"/>
              </a:rPr>
              <a:t>Tez ya da makale Türkçe değil de  İngilizce(Yabancı dil) yazılıyorsa; </a:t>
            </a:r>
          </a:p>
          <a:p>
            <a:pPr eaLnBrk="1" hangingPunct="1">
              <a:lnSpc>
                <a:spcPct val="80000"/>
              </a:lnSpc>
              <a:buFont typeface="Wingdings" panose="05000000000000000000" pitchFamily="2" charset="2"/>
              <a:buNone/>
            </a:pPr>
            <a:endParaRPr lang="tr-TR" altLang="tr-TR" b="1">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…..(Hodgkin and Huxley,1939:710-711).</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…..(Sutclife et.al.,1996).</a:t>
            </a: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…..(Sarp et. al., 2005, p.:193-197). </a:t>
            </a:r>
            <a:r>
              <a:rPr lang="tr-TR" altLang="tr-TR" sz="1800" b="1" i="1">
                <a:ea typeface="Verdana" panose="020B0604030504040204" pitchFamily="34" charset="0"/>
                <a:cs typeface="Verdana" panose="020B0604030504040204" pitchFamily="34" charset="0"/>
              </a:rPr>
              <a:t>“Sayfa”</a:t>
            </a: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endParaRPr lang="tr-TR" altLang="tr-TR"/>
          </a:p>
        </p:txBody>
      </p:sp>
      <p:sp>
        <p:nvSpPr>
          <p:cNvPr id="185349" name="4 Slayt Numarası Yer Tutucusu">
            <a:extLst>
              <a:ext uri="{FF2B5EF4-FFF2-40B4-BE49-F238E27FC236}">
                <a16:creationId xmlns:a16="http://schemas.microsoft.com/office/drawing/2014/main" id="{82FDE4FB-5279-4A9B-AD59-93E25A3173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6E06494-0128-48E8-B029-3F38AA30CCA7}" type="slidenum">
              <a:rPr kumimoji="0" lang="tr-TR" altLang="tr-TR" sz="1400"/>
              <a:pPr>
                <a:spcBef>
                  <a:spcPct val="50000"/>
                </a:spcBef>
                <a:buClrTx/>
                <a:buSzTx/>
                <a:buFontTx/>
                <a:buNone/>
              </a:pPr>
              <a:t>14</a:t>
            </a:fld>
            <a:endParaRPr kumimoji="0" lang="tr-TR" altLang="tr-T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1 Başlık">
            <a:extLst>
              <a:ext uri="{FF2B5EF4-FFF2-40B4-BE49-F238E27FC236}">
                <a16:creationId xmlns:a16="http://schemas.microsoft.com/office/drawing/2014/main" id="{017BB744-AD00-4D64-A7B8-77F37FFE04FA}"/>
              </a:ext>
            </a:extLst>
          </p:cNvPr>
          <p:cNvSpPr>
            <a:spLocks noGrp="1"/>
          </p:cNvSpPr>
          <p:nvPr>
            <p:ph type="title"/>
          </p:nvPr>
        </p:nvSpPr>
        <p:spPr>
          <a:xfrm>
            <a:off x="2697163" y="188913"/>
            <a:ext cx="7772400" cy="431800"/>
          </a:xfrm>
        </p:spPr>
        <p:txBody>
          <a:bodyPr/>
          <a:lstStyle/>
          <a:p>
            <a:pPr algn="ctr"/>
            <a:r>
              <a:rPr lang="tr-TR" altLang="tr-TR" sz="2400" b="1">
                <a:solidFill>
                  <a:srgbClr val="C00000"/>
                </a:solidFill>
                <a:latin typeface="Arial" panose="020B0604020202020204" pitchFamily="34" charset="0"/>
                <a:ea typeface="Verdana" panose="020B0604030504040204" pitchFamily="34" charset="0"/>
                <a:cs typeface="Verdana" panose="020B0604030504040204" pitchFamily="34" charset="0"/>
              </a:rPr>
              <a:t>ÖNEMLİ</a:t>
            </a:r>
            <a:endParaRPr lang="tr-TR" altLang="tr-TR" sz="2400">
              <a:latin typeface="Arial" panose="020B0604020202020204" pitchFamily="34" charset="0"/>
            </a:endParaRPr>
          </a:p>
        </p:txBody>
      </p:sp>
      <p:sp>
        <p:nvSpPr>
          <p:cNvPr id="187395" name="2 İçerik Yer Tutucusu">
            <a:extLst>
              <a:ext uri="{FF2B5EF4-FFF2-40B4-BE49-F238E27FC236}">
                <a16:creationId xmlns:a16="http://schemas.microsoft.com/office/drawing/2014/main" id="{C56B208F-151F-45B6-A3EB-1DD7469BD1DC}"/>
              </a:ext>
            </a:extLst>
          </p:cNvPr>
          <p:cNvSpPr>
            <a:spLocks noGrp="1"/>
          </p:cNvSpPr>
          <p:nvPr>
            <p:ph idx="1"/>
          </p:nvPr>
        </p:nvSpPr>
        <p:spPr>
          <a:xfrm>
            <a:off x="2495550" y="620714"/>
            <a:ext cx="8172450" cy="6048375"/>
          </a:xfrm>
        </p:spPr>
        <p:txBody>
          <a:bodyPr>
            <a:normAutofit lnSpcReduction="10000"/>
          </a:bodyPr>
          <a:lstStyle/>
          <a:p>
            <a:pPr eaLnBrk="1" hangingPunct="1">
              <a:lnSpc>
                <a:spcPct val="80000"/>
              </a:lnSpc>
            </a:pPr>
            <a:r>
              <a:rPr lang="tr-TR" altLang="tr-TR" sz="1800">
                <a:ea typeface="Verdana" panose="020B0604030504040204" pitchFamily="34" charset="0"/>
                <a:cs typeface="Verdana" panose="020B0604030504040204" pitchFamily="34" charset="0"/>
              </a:rPr>
              <a:t>Kaynaklar, dizinde soyadı alfabetik sırasına göre sıralanmalı,</a:t>
            </a: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pPr eaLnBrk="1" hangingPunct="1">
              <a:lnSpc>
                <a:spcPct val="80000"/>
              </a:lnSpc>
            </a:pPr>
            <a:r>
              <a:rPr lang="tr-TR" altLang="tr-TR" sz="1800">
                <a:ea typeface="Verdana" panose="020B0604030504040204" pitchFamily="34" charset="0"/>
                <a:cs typeface="Verdana" panose="020B0604030504040204" pitchFamily="34" charset="0"/>
              </a:rPr>
              <a:t>Metin içinde, kitap türü bir kaynağın bir bölümüne ya da sayfa aralığına atıfta bulunuluyorsa, ilgili bölüm ya da sayfa aralığı kaynak dizininde gösterilmeli,</a:t>
            </a:r>
          </a:p>
          <a:p>
            <a:pPr eaLnBrk="1" hangingPunct="1">
              <a:lnSpc>
                <a:spcPct val="80000"/>
              </a:lnSpc>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PATLAK JB, ORTIZ M (1986). Two modes of gating during late Na+ channel currents in frog sartorius muscle.</a:t>
            </a:r>
            <a:r>
              <a:rPr lang="tr-TR" altLang="tr-TR" sz="1800" b="1" i="1">
                <a:ea typeface="Verdana" panose="020B0604030504040204" pitchFamily="34" charset="0"/>
                <a:cs typeface="Verdana" panose="020B0604030504040204" pitchFamily="34" charset="0"/>
              </a:rPr>
              <a:t> J.Gen.Phyisol., </a:t>
            </a:r>
            <a:r>
              <a:rPr lang="tr-TR" altLang="tr-TR" sz="1800" b="1">
                <a:ea typeface="Verdana" panose="020B0604030504040204" pitchFamily="34" charset="0"/>
                <a:cs typeface="Verdana" panose="020B0604030504040204" pitchFamily="34" charset="0"/>
              </a:rPr>
              <a:t>87:305-326.</a:t>
            </a:r>
          </a:p>
          <a:p>
            <a:pPr eaLnBrk="1" hangingPunct="1">
              <a:lnSpc>
                <a:spcPct val="80000"/>
              </a:lnSpc>
            </a:pPr>
            <a:endParaRPr lang="tr-TR" altLang="tr-TR" sz="1800" b="1">
              <a:ea typeface="Verdana" panose="020B0604030504040204" pitchFamily="34" charset="0"/>
              <a:cs typeface="Verdana" panose="020B0604030504040204" pitchFamily="34" charset="0"/>
            </a:endParaRPr>
          </a:p>
          <a:p>
            <a:pPr eaLnBrk="1" hangingPunct="1">
              <a:lnSpc>
                <a:spcPct val="80000"/>
              </a:lnSpc>
            </a:pPr>
            <a:r>
              <a:rPr lang="tr-TR" altLang="tr-TR" sz="1800">
                <a:ea typeface="Verdana" panose="020B0604030504040204" pitchFamily="34" charset="0"/>
                <a:cs typeface="Verdana" panose="020B0604030504040204" pitchFamily="34" charset="0"/>
              </a:rPr>
              <a:t>Metin içinde aynı bir yazar ya da yazarlar grubunun aynı yılda yayınlanmış birkaç kaynağına atıfta bulunuluyorsa, kaynak dizinindeki sıralamada kaynak tarihine bitişik olarak </a:t>
            </a:r>
            <a:r>
              <a:rPr lang="tr-TR" altLang="tr-TR" sz="1800" b="1">
                <a:ea typeface="Verdana" panose="020B0604030504040204" pitchFamily="34" charset="0"/>
                <a:cs typeface="Verdana" panose="020B0604030504040204" pitchFamily="34" charset="0"/>
              </a:rPr>
              <a:t>a, b</a:t>
            </a:r>
            <a:r>
              <a:rPr lang="tr-TR" altLang="tr-TR" sz="1800">
                <a:ea typeface="Verdana" panose="020B0604030504040204" pitchFamily="34" charset="0"/>
                <a:cs typeface="Verdana" panose="020B0604030504040204" pitchFamily="34" charset="0"/>
              </a:rPr>
              <a:t> biçiminde işaretler konulmalı,</a:t>
            </a:r>
          </a:p>
          <a:p>
            <a:pPr eaLnBrk="1" hangingPunct="1">
              <a:lnSpc>
                <a:spcPct val="80000"/>
              </a:lnSpc>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  </a:t>
            </a:r>
            <a:r>
              <a:rPr lang="tr-TR" altLang="tr-TR" sz="1800" b="1">
                <a:ea typeface="Verdana" panose="020B0604030504040204" pitchFamily="34" charset="0"/>
                <a:cs typeface="Verdana" panose="020B0604030504040204" pitchFamily="34" charset="0"/>
              </a:rPr>
              <a:t>BAŞARAN İE (2000a). Örgütsel Davranış. Ankara: Feryal Matbaası.</a:t>
            </a:r>
          </a:p>
          <a:p>
            <a:pPr eaLnBrk="1" hangingPunct="1">
              <a:lnSpc>
                <a:spcPct val="80000"/>
              </a:lnSpc>
              <a:buFont typeface="Wingdings" panose="05000000000000000000" pitchFamily="2" charset="2"/>
              <a:buNone/>
            </a:pPr>
            <a:endParaRPr lang="tr-TR" altLang="tr-TR" sz="1800" b="1">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BAŞARAN İE, ALPER T (2000b). Örgüt ve Eğitim. Ankara: Pelin Matbaası.</a:t>
            </a:r>
          </a:p>
          <a:p>
            <a:pPr eaLnBrk="1" hangingPunct="1">
              <a:lnSpc>
                <a:spcPct val="80000"/>
              </a:lnSpc>
              <a:buFont typeface="Wingdings" panose="05000000000000000000" pitchFamily="2" charset="2"/>
              <a:buNone/>
            </a:pPr>
            <a:endParaRPr lang="tr-TR" altLang="tr-TR" sz="1800" b="1">
              <a:ea typeface="Verdana" panose="020B0604030504040204" pitchFamily="34" charset="0"/>
              <a:cs typeface="Verdana" panose="020B0604030504040204" pitchFamily="34" charset="0"/>
            </a:endParaRPr>
          </a:p>
          <a:p>
            <a:pPr eaLnBrk="1" hangingPunct="1">
              <a:lnSpc>
                <a:spcPct val="80000"/>
              </a:lnSpc>
            </a:pPr>
            <a:r>
              <a:rPr lang="tr-TR" altLang="tr-TR" sz="1800">
                <a:ea typeface="Verdana" panose="020B0604030504040204" pitchFamily="34" charset="0"/>
                <a:cs typeface="Verdana" panose="020B0604030504040204" pitchFamily="34" charset="0"/>
              </a:rPr>
              <a:t>Metinde parantez içinde birkaç kaynağa birden atıfta bulunuluyorsa, bu kaynaklar tarih sırasına göre sıralanmalı, </a:t>
            </a:r>
            <a:r>
              <a:rPr lang="tr-TR" altLang="tr-TR" sz="1800" b="1">
                <a:ea typeface="Verdana" panose="020B0604030504040204" pitchFamily="34" charset="0"/>
                <a:cs typeface="Verdana" panose="020B0604030504040204" pitchFamily="34" charset="0"/>
              </a:rPr>
              <a:t>(Önder ve Sarp, 1999;  Sağlık Bakanlığı, 2002; Tükel ve ark., 2005).</a:t>
            </a:r>
          </a:p>
          <a:p>
            <a:pPr eaLnBrk="1" hangingPunct="1">
              <a:lnSpc>
                <a:spcPct val="80000"/>
              </a:lnSpc>
            </a:pPr>
            <a:endParaRPr lang="tr-TR" altLang="tr-TR" sz="1800">
              <a:ea typeface="Verdana" panose="020B0604030504040204" pitchFamily="34" charset="0"/>
              <a:cs typeface="Verdana" panose="020B0604030504040204" pitchFamily="34" charset="0"/>
            </a:endParaRPr>
          </a:p>
          <a:p>
            <a:pPr eaLnBrk="1" hangingPunct="1">
              <a:lnSpc>
                <a:spcPct val="80000"/>
              </a:lnSpc>
            </a:pPr>
            <a:r>
              <a:rPr lang="tr-TR" altLang="tr-TR" sz="1800">
                <a:ea typeface="Verdana" panose="020B0604030504040204" pitchFamily="34" charset="0"/>
                <a:cs typeface="Verdana" panose="020B0604030504040204" pitchFamily="34" charset="0"/>
              </a:rPr>
              <a:t>Bir kitabın çok farklı sayfalarından yararlanılmış ise, kaynak dizininde sayfa belirtilmemeli, sayfa metin içinde belirtilmeli </a:t>
            </a:r>
            <a:r>
              <a:rPr lang="tr-TR" altLang="tr-TR" sz="1800" b="1">
                <a:ea typeface="Verdana" panose="020B0604030504040204" pitchFamily="34" charset="0"/>
                <a:cs typeface="Verdana" panose="020B0604030504040204" pitchFamily="34" charset="0"/>
              </a:rPr>
              <a:t>(Yeldan, 1999: 13).</a:t>
            </a:r>
            <a:endParaRPr lang="tr-TR" altLang="tr-TR" sz="1800">
              <a:ea typeface="Verdana" panose="020B0604030504040204" pitchFamily="34" charset="0"/>
              <a:cs typeface="Verdana" panose="020B0604030504040204" pitchFamily="34" charset="0"/>
            </a:endParaRPr>
          </a:p>
          <a:p>
            <a:endParaRPr lang="tr-TR" altLang="tr-TR"/>
          </a:p>
        </p:txBody>
      </p:sp>
      <p:sp>
        <p:nvSpPr>
          <p:cNvPr id="187396" name="3 Slayt Numarası Yer Tutucusu">
            <a:extLst>
              <a:ext uri="{FF2B5EF4-FFF2-40B4-BE49-F238E27FC236}">
                <a16:creationId xmlns:a16="http://schemas.microsoft.com/office/drawing/2014/main" id="{E0CDE06D-0AA4-4D6E-8037-DE3B9BD287D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C76DB97-A9C5-4505-8D21-DA0C243BEA35}" type="slidenum">
              <a:rPr kumimoji="0" lang="tr-TR" altLang="tr-TR" sz="1400"/>
              <a:pPr>
                <a:spcBef>
                  <a:spcPct val="50000"/>
                </a:spcBef>
                <a:buClrTx/>
                <a:buSzTx/>
                <a:buFontTx/>
                <a:buNone/>
              </a:pPr>
              <a:t>15</a:t>
            </a:fld>
            <a:endParaRPr kumimoji="0" lang="tr-TR" altLang="tr-TR"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1 Slayt Numarası Yer Tutucusu">
            <a:extLst>
              <a:ext uri="{FF2B5EF4-FFF2-40B4-BE49-F238E27FC236}">
                <a16:creationId xmlns:a16="http://schemas.microsoft.com/office/drawing/2014/main" id="{1D5B00DF-608B-490E-BC71-02A3F2E3E61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E149504-B810-416C-AD75-CB32AB9FEDC7}" type="slidenum">
              <a:rPr kumimoji="0" lang="tr-TR" altLang="tr-TR" sz="1400"/>
              <a:pPr>
                <a:spcBef>
                  <a:spcPct val="50000"/>
                </a:spcBef>
                <a:buClrTx/>
                <a:buSzTx/>
                <a:buFontTx/>
                <a:buNone/>
              </a:pPr>
              <a:t>16</a:t>
            </a:fld>
            <a:endParaRPr kumimoji="0" lang="tr-TR" altLang="tr-TR" sz="1400"/>
          </a:p>
        </p:txBody>
      </p:sp>
      <p:sp>
        <p:nvSpPr>
          <p:cNvPr id="3" name="2 Dikdörtgen">
            <a:extLst>
              <a:ext uri="{FF2B5EF4-FFF2-40B4-BE49-F238E27FC236}">
                <a16:creationId xmlns:a16="http://schemas.microsoft.com/office/drawing/2014/main" id="{8E4AFB7E-3FEF-44EB-BBFE-3FDD2DB8A21D}"/>
              </a:ext>
            </a:extLst>
          </p:cNvPr>
          <p:cNvSpPr/>
          <p:nvPr/>
        </p:nvSpPr>
        <p:spPr>
          <a:xfrm>
            <a:off x="2927350" y="1844675"/>
            <a:ext cx="7200900" cy="2432050"/>
          </a:xfrm>
          <a:prstGeom prst="rect">
            <a:avLst/>
          </a:prstGeom>
        </p:spPr>
        <p:txBody>
          <a:bodyPr>
            <a:spAutoFit/>
          </a:bodyPr>
          <a:lstStyle/>
          <a:p>
            <a:pPr algn="ctr">
              <a:defRPr/>
            </a:pPr>
            <a:br>
              <a:rPr lang="tr-TR" b="1" dirty="0"/>
            </a:br>
            <a:r>
              <a:rPr lang="tr-TR" sz="3200" b="1" dirty="0">
                <a:solidFill>
                  <a:srgbClr val="FF0000"/>
                </a:solidFill>
              </a:rPr>
              <a:t> 7.EVREN, ÖRNEK, ÖRNEKLEME</a:t>
            </a:r>
          </a:p>
          <a:p>
            <a:pPr algn="ctr">
              <a:defRPr/>
            </a:pPr>
            <a:r>
              <a:rPr lang="tr-TR" sz="3200" b="1" dirty="0">
                <a:solidFill>
                  <a:srgbClr val="FF0000"/>
                </a:solidFill>
              </a:rPr>
              <a:t> ve </a:t>
            </a:r>
            <a:br>
              <a:rPr lang="tr-TR" sz="3200" b="1" dirty="0">
                <a:solidFill>
                  <a:srgbClr val="FF0000"/>
                </a:solidFill>
              </a:rPr>
            </a:br>
            <a:r>
              <a:rPr lang="tr-TR" sz="3200" b="1" dirty="0">
                <a:solidFill>
                  <a:srgbClr val="FF0000"/>
                </a:solidFill>
              </a:rPr>
              <a:t>ÖRNEKLEME YÖNTEMLERİ</a:t>
            </a:r>
            <a:br>
              <a:rPr lang="tr-TR" sz="3200" b="1" dirty="0">
                <a:solidFill>
                  <a:srgbClr val="FF0000"/>
                </a:solidFill>
              </a:rPr>
            </a:br>
            <a:endParaRPr lang="tr-T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5F31D1F-9628-439E-BC76-35AE91A21ADB}"/>
              </a:ext>
            </a:extLst>
          </p:cNvPr>
          <p:cNvSpPr>
            <a:spLocks noGrp="1"/>
          </p:cNvSpPr>
          <p:nvPr>
            <p:ph type="title"/>
          </p:nvPr>
        </p:nvSpPr>
        <p:spPr>
          <a:xfrm>
            <a:off x="2697163" y="457201"/>
            <a:ext cx="7772400" cy="811213"/>
          </a:xfrm>
        </p:spPr>
        <p:txBody>
          <a:bodyPr/>
          <a:lstStyle/>
          <a:p>
            <a:pPr algn="ctr">
              <a:defRPr/>
            </a:pPr>
            <a:r>
              <a:rPr lang="tr-TR" sz="2400" b="1" dirty="0">
                <a:solidFill>
                  <a:srgbClr val="C00000"/>
                </a:solidFill>
                <a:latin typeface="+mn-lt"/>
              </a:rPr>
              <a:t>EVREN, ÖRNEK/ÖRNEKLEM, ÖRNEKLEME</a:t>
            </a:r>
            <a:endParaRPr lang="tr-TR" sz="2400" dirty="0">
              <a:latin typeface="+mn-lt"/>
            </a:endParaRPr>
          </a:p>
        </p:txBody>
      </p:sp>
      <p:sp>
        <p:nvSpPr>
          <p:cNvPr id="190467" name="2 İçerik Yer Tutucusu">
            <a:extLst>
              <a:ext uri="{FF2B5EF4-FFF2-40B4-BE49-F238E27FC236}">
                <a16:creationId xmlns:a16="http://schemas.microsoft.com/office/drawing/2014/main" id="{97C23858-3EE2-4BD2-A115-32A6AF50D947}"/>
              </a:ext>
            </a:extLst>
          </p:cNvPr>
          <p:cNvSpPr>
            <a:spLocks noGrp="1"/>
          </p:cNvSpPr>
          <p:nvPr>
            <p:ph idx="1"/>
          </p:nvPr>
        </p:nvSpPr>
        <p:spPr>
          <a:xfrm>
            <a:off x="2697163" y="1196975"/>
            <a:ext cx="7772400" cy="5111750"/>
          </a:xfrm>
        </p:spPr>
        <p:txBody>
          <a:bodyPr>
            <a:normAutofit fontScale="92500" lnSpcReduction="10000"/>
          </a:bodyPr>
          <a:lstStyle/>
          <a:p>
            <a:pPr eaLnBrk="1" hangingPunct="1"/>
            <a:r>
              <a:rPr lang="tr-TR" altLang="tr-TR" sz="2000" b="1"/>
              <a:t>EVREN:</a:t>
            </a:r>
          </a:p>
          <a:p>
            <a:pPr eaLnBrk="1" hangingPunct="1">
              <a:buFont typeface="Wingdings" panose="05000000000000000000" pitchFamily="2" charset="2"/>
              <a:buChar char="ü"/>
            </a:pPr>
            <a:r>
              <a:rPr lang="tr-TR" altLang="tr-TR" sz="2000"/>
              <a:t>Araştırma yapılması düşünülen yapının bütünü,</a:t>
            </a:r>
          </a:p>
          <a:p>
            <a:pPr eaLnBrk="1" hangingPunct="1">
              <a:buFont typeface="Wingdings" panose="05000000000000000000" pitchFamily="2" charset="2"/>
              <a:buChar char="ü"/>
            </a:pPr>
            <a:r>
              <a:rPr lang="tr-TR" altLang="tr-TR" sz="2000"/>
              <a:t>Evren, büyük ya da küçük olabilir,</a:t>
            </a:r>
          </a:p>
          <a:p>
            <a:pPr eaLnBrk="1" hangingPunct="1">
              <a:buFont typeface="Wingdings" panose="05000000000000000000" pitchFamily="2" charset="2"/>
              <a:buChar char="ü"/>
            </a:pPr>
            <a:r>
              <a:rPr lang="tr-TR" altLang="tr-TR" sz="2000"/>
              <a:t>Evren, sınırlı ya da sınırsız olabilir,</a:t>
            </a:r>
          </a:p>
          <a:p>
            <a:pPr eaLnBrk="1" hangingPunct="1">
              <a:buFont typeface="Wingdings" panose="05000000000000000000" pitchFamily="2" charset="2"/>
              <a:buChar char="ü"/>
            </a:pPr>
            <a:r>
              <a:rPr lang="tr-TR" altLang="tr-TR" sz="2000"/>
              <a:t>Pratikte, içinden örnek seçilen evren sınırlı evrendir,</a:t>
            </a:r>
          </a:p>
          <a:p>
            <a:pPr eaLnBrk="1" hangingPunct="1">
              <a:buFont typeface="Wingdings" panose="05000000000000000000" pitchFamily="2" charset="2"/>
              <a:buChar char="ü"/>
            </a:pPr>
            <a:r>
              <a:rPr lang="tr-TR" altLang="tr-TR" sz="2000" b="1"/>
              <a:t>Araştırma yapılacak bölge, o bölgedeki konu ile ilgili elemanların tümü de EVREN'dir,</a:t>
            </a:r>
          </a:p>
          <a:p>
            <a:pPr eaLnBrk="1" hangingPunct="1">
              <a:buFont typeface="Wingdings" panose="05000000000000000000" pitchFamily="2" charset="2"/>
              <a:buChar char="ü"/>
            </a:pPr>
            <a:endParaRPr lang="tr-TR" altLang="tr-TR" sz="2000" b="1"/>
          </a:p>
          <a:p>
            <a:pPr eaLnBrk="1" hangingPunct="1"/>
            <a:r>
              <a:rPr lang="tr-TR" altLang="tr-TR" sz="2000" b="1"/>
              <a:t>ÖRNEK/ÖRNEKLEM: Evreni her yönüyle temsil edecek evrenden seçilen küçük bir kısmına denir,</a:t>
            </a:r>
          </a:p>
          <a:p>
            <a:pPr eaLnBrk="1" hangingPunct="1"/>
            <a:endParaRPr lang="tr-TR" altLang="tr-TR" sz="2000"/>
          </a:p>
          <a:p>
            <a:pPr eaLnBrk="1" hangingPunct="1"/>
            <a:r>
              <a:rPr lang="tr-TR" altLang="tr-TR" sz="2000" b="1"/>
              <a:t>ÖRNEKLEME: Bir evrenden, evreni temsil eden örnek seçme işlemine </a:t>
            </a:r>
            <a:r>
              <a:rPr lang="tr-TR" altLang="tr-TR" sz="2000"/>
              <a:t>denir.</a:t>
            </a:r>
          </a:p>
          <a:p>
            <a:pPr eaLnBrk="1" hangingPunct="1">
              <a:buFont typeface="Monotype Sorts" pitchFamily="2" charset="2"/>
              <a:buNone/>
            </a:pPr>
            <a:r>
              <a:rPr lang="tr-TR" altLang="tr-TR" sz="2000"/>
              <a:t>     </a:t>
            </a:r>
            <a:endParaRPr lang="tr-TR" altLang="tr-TR"/>
          </a:p>
          <a:p>
            <a:endParaRPr lang="tr-TR" altLang="tr-TR"/>
          </a:p>
        </p:txBody>
      </p:sp>
      <p:sp>
        <p:nvSpPr>
          <p:cNvPr id="190468" name="3 Slayt Numarası Yer Tutucusu">
            <a:extLst>
              <a:ext uri="{FF2B5EF4-FFF2-40B4-BE49-F238E27FC236}">
                <a16:creationId xmlns:a16="http://schemas.microsoft.com/office/drawing/2014/main" id="{C6957437-60D6-4579-BC58-39915D50DC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AE780505-1071-4F8C-822C-E15909056BB4}" type="slidenum">
              <a:rPr kumimoji="0" lang="tr-TR" altLang="tr-TR" sz="1400"/>
              <a:pPr>
                <a:spcBef>
                  <a:spcPct val="50000"/>
                </a:spcBef>
                <a:buClrTx/>
                <a:buSzTx/>
                <a:buFontTx/>
                <a:buNone/>
              </a:pPr>
              <a:t>17</a:t>
            </a:fld>
            <a:endParaRPr kumimoji="0" lang="tr-TR" altLang="tr-T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17BBD89-C74C-4AD3-A7B3-A2F742B85B54}"/>
              </a:ext>
            </a:extLst>
          </p:cNvPr>
          <p:cNvSpPr>
            <a:spLocks noGrp="1"/>
          </p:cNvSpPr>
          <p:nvPr>
            <p:ph type="title"/>
          </p:nvPr>
        </p:nvSpPr>
        <p:spPr>
          <a:xfrm>
            <a:off x="2782889" y="260351"/>
            <a:ext cx="7634287" cy="792163"/>
          </a:xfrm>
        </p:spPr>
        <p:txBody>
          <a:bodyPr>
            <a:noAutofit/>
          </a:bodyPr>
          <a:lstStyle/>
          <a:p>
            <a:pPr algn="ctr">
              <a:defRPr/>
            </a:pPr>
            <a:r>
              <a:rPr lang="tr-TR" sz="2400" b="1" dirty="0">
                <a:solidFill>
                  <a:srgbClr val="C00000"/>
                </a:solidFill>
                <a:latin typeface="+mn-lt"/>
              </a:rPr>
              <a:t>ÖRNEKLEME YÖNTEMLERİ</a:t>
            </a:r>
          </a:p>
        </p:txBody>
      </p:sp>
      <p:sp>
        <p:nvSpPr>
          <p:cNvPr id="28675" name="2 İçerik Yer Tutucusu">
            <a:extLst>
              <a:ext uri="{FF2B5EF4-FFF2-40B4-BE49-F238E27FC236}">
                <a16:creationId xmlns:a16="http://schemas.microsoft.com/office/drawing/2014/main" id="{D15FA74C-2A6B-470D-AE78-3FCBC00A6FCF}"/>
              </a:ext>
            </a:extLst>
          </p:cNvPr>
          <p:cNvSpPr>
            <a:spLocks noGrp="1"/>
          </p:cNvSpPr>
          <p:nvPr>
            <p:ph idx="1"/>
          </p:nvPr>
        </p:nvSpPr>
        <p:spPr>
          <a:xfrm>
            <a:off x="3000375" y="1052513"/>
            <a:ext cx="7488238" cy="5421312"/>
          </a:xfrm>
        </p:spPr>
        <p:txBody>
          <a:bodyPr>
            <a:normAutofit/>
          </a:bodyPr>
          <a:lstStyle/>
          <a:p>
            <a:pPr eaLnBrk="1" hangingPunct="1">
              <a:buFont typeface="Monotype Sorts" pitchFamily="2" charset="2"/>
              <a:buNone/>
              <a:defRPr/>
            </a:pPr>
            <a:endParaRPr lang="tr-TR" sz="1400" dirty="0"/>
          </a:p>
          <a:p>
            <a:pPr marL="274320" indent="-274320">
              <a:buNone/>
              <a:defRPr/>
            </a:pPr>
            <a:r>
              <a:rPr lang="tr-TR" sz="2000" b="1" dirty="0">
                <a:solidFill>
                  <a:srgbClr val="C00000"/>
                </a:solidFill>
              </a:rPr>
              <a:t>A. OLASILIKLI ÖRNEKLEME YÖNTEMLERİ;</a:t>
            </a:r>
          </a:p>
          <a:p>
            <a:pPr marL="514350" indent="-514350">
              <a:buFont typeface="+mj-lt"/>
              <a:buAutoNum type="arabicPeriod"/>
              <a:defRPr/>
            </a:pPr>
            <a:r>
              <a:rPr lang="tr-TR" sz="2000" dirty="0"/>
              <a:t>Basit Tesadüfi Örnekleme,</a:t>
            </a:r>
          </a:p>
          <a:p>
            <a:pPr marL="514350" indent="-514350">
              <a:buFont typeface="+mj-lt"/>
              <a:buAutoNum type="arabicPeriod"/>
              <a:defRPr/>
            </a:pPr>
            <a:r>
              <a:rPr lang="tr-TR" sz="2000" dirty="0"/>
              <a:t>Küme Örnekleme,</a:t>
            </a:r>
          </a:p>
          <a:p>
            <a:pPr marL="514350" indent="-514350">
              <a:buFont typeface="+mj-lt"/>
              <a:buAutoNum type="arabicPeriod"/>
              <a:defRPr/>
            </a:pPr>
            <a:r>
              <a:rPr lang="tr-TR" sz="2000" dirty="0"/>
              <a:t>Sistematik Örnekleme,</a:t>
            </a:r>
          </a:p>
          <a:p>
            <a:pPr marL="514350" indent="-514350">
              <a:buFont typeface="+mj-lt"/>
              <a:buAutoNum type="arabicPeriod"/>
              <a:defRPr/>
            </a:pPr>
            <a:r>
              <a:rPr lang="tr-TR" sz="2000" dirty="0"/>
              <a:t>Tabakalı Tesadüfi Örnekleme,</a:t>
            </a:r>
          </a:p>
          <a:p>
            <a:pPr marL="514350" indent="-514350">
              <a:buFont typeface="+mj-lt"/>
              <a:buAutoNum type="arabicPeriod"/>
              <a:defRPr/>
            </a:pPr>
            <a:endParaRPr lang="tr-TR" sz="2000" dirty="0">
              <a:solidFill>
                <a:srgbClr val="C00000"/>
              </a:solidFill>
            </a:endParaRPr>
          </a:p>
          <a:p>
            <a:pPr marL="274320" indent="-274320">
              <a:buNone/>
              <a:defRPr/>
            </a:pPr>
            <a:r>
              <a:rPr lang="tr-TR" sz="2000" b="1" dirty="0">
                <a:solidFill>
                  <a:srgbClr val="C00000"/>
                </a:solidFill>
              </a:rPr>
              <a:t>B. OLASILIKSIZ ÖRNEKLEME YÖNTEMLERİ;</a:t>
            </a:r>
          </a:p>
          <a:p>
            <a:pPr marL="457200" indent="-457200">
              <a:buFont typeface="+mj-lt"/>
              <a:buAutoNum type="arabicPeriod"/>
              <a:defRPr/>
            </a:pPr>
            <a:r>
              <a:rPr lang="tr-TR" sz="2000" dirty="0"/>
              <a:t>Uygun (Kazara) Örnekleme,</a:t>
            </a:r>
          </a:p>
          <a:p>
            <a:pPr marL="457200" indent="-457200">
              <a:buFont typeface="+mj-lt"/>
              <a:buAutoNum type="arabicPeriod"/>
              <a:defRPr/>
            </a:pPr>
            <a:r>
              <a:rPr lang="tr-TR" sz="2000" dirty="0"/>
              <a:t>Kota Örnekleme,</a:t>
            </a:r>
          </a:p>
          <a:p>
            <a:pPr marL="457200" indent="-457200">
              <a:buFont typeface="+mj-lt"/>
              <a:buAutoNum type="arabicPeriod"/>
              <a:defRPr/>
            </a:pPr>
            <a:r>
              <a:rPr lang="tr-TR" sz="2000" dirty="0"/>
              <a:t>Boyutsal Örnekleme,</a:t>
            </a:r>
          </a:p>
          <a:p>
            <a:pPr marL="457200" indent="-457200">
              <a:buFont typeface="+mj-lt"/>
              <a:buAutoNum type="arabicPeriod"/>
              <a:defRPr/>
            </a:pPr>
            <a:r>
              <a:rPr lang="tr-TR" sz="2000" dirty="0"/>
              <a:t>Kartopu Örnekleme,</a:t>
            </a:r>
          </a:p>
          <a:p>
            <a:pPr marL="457200" indent="-457200">
              <a:buFont typeface="+mj-lt"/>
              <a:buAutoNum type="arabicPeriod"/>
              <a:defRPr/>
            </a:pPr>
            <a:r>
              <a:rPr lang="tr-TR" sz="2000" dirty="0"/>
              <a:t>Amaçlı (Yargısal) Örnekleme,</a:t>
            </a:r>
          </a:p>
          <a:p>
            <a:pPr eaLnBrk="1" hangingPunct="1">
              <a:defRPr/>
            </a:pPr>
            <a:endParaRPr lang="tr-TR" sz="1400" dirty="0"/>
          </a:p>
          <a:p>
            <a:pPr eaLnBrk="1" hangingPunct="1">
              <a:buFont typeface="Wingdings" pitchFamily="2" charset="2"/>
              <a:buChar char="ü"/>
              <a:defRPr/>
            </a:pPr>
            <a:endParaRPr lang="tr-TR" sz="2000" b="1" dirty="0"/>
          </a:p>
          <a:p>
            <a:pPr eaLnBrk="1" hangingPunct="1">
              <a:defRPr/>
            </a:pPr>
            <a:endParaRPr lang="tr-TR" dirty="0"/>
          </a:p>
        </p:txBody>
      </p:sp>
      <p:sp>
        <p:nvSpPr>
          <p:cNvPr id="191492" name="4 Slayt Numarası Yer Tutucusu">
            <a:extLst>
              <a:ext uri="{FF2B5EF4-FFF2-40B4-BE49-F238E27FC236}">
                <a16:creationId xmlns:a16="http://schemas.microsoft.com/office/drawing/2014/main" id="{6AE17672-4194-4690-BFFE-582C7A218A9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2F5A0A0F-0758-4674-A6F5-B05635C14B3A}" type="slidenum">
              <a:rPr kumimoji="0" lang="tr-TR" altLang="tr-TR" sz="1400"/>
              <a:pPr>
                <a:spcBef>
                  <a:spcPct val="50000"/>
                </a:spcBef>
                <a:buClrTx/>
                <a:buSzTx/>
                <a:buFontTx/>
                <a:buNone/>
              </a:pPr>
              <a:t>18</a:t>
            </a:fld>
            <a:endParaRPr kumimoji="0" lang="tr-TR" altLang="tr-TR"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291BC5D-8371-455F-9EE8-4EE5232A40ED}"/>
              </a:ext>
            </a:extLst>
          </p:cNvPr>
          <p:cNvSpPr>
            <a:spLocks noGrp="1"/>
          </p:cNvSpPr>
          <p:nvPr>
            <p:ph type="title"/>
          </p:nvPr>
        </p:nvSpPr>
        <p:spPr>
          <a:xfrm>
            <a:off x="2640014" y="188914"/>
            <a:ext cx="7559675" cy="503237"/>
          </a:xfrm>
        </p:spPr>
        <p:txBody>
          <a:bodyPr>
            <a:noAutofit/>
          </a:bodyPr>
          <a:lstStyle/>
          <a:p>
            <a:pPr algn="ctr">
              <a:defRPr/>
            </a:pPr>
            <a:r>
              <a:rPr lang="tr-TR" sz="2400" b="1" dirty="0">
                <a:solidFill>
                  <a:srgbClr val="C00000"/>
                </a:solidFill>
                <a:latin typeface="+mn-lt"/>
              </a:rPr>
              <a:t>ÖRNEK/ÖRNEKLEME GENEL BİLGİSİ</a:t>
            </a:r>
          </a:p>
        </p:txBody>
      </p:sp>
      <p:sp>
        <p:nvSpPr>
          <p:cNvPr id="3" name="2 İçerik Yer Tutucusu">
            <a:extLst>
              <a:ext uri="{FF2B5EF4-FFF2-40B4-BE49-F238E27FC236}">
                <a16:creationId xmlns:a16="http://schemas.microsoft.com/office/drawing/2014/main" id="{C0B94931-A978-41B2-BD82-CE81F695B996}"/>
              </a:ext>
            </a:extLst>
          </p:cNvPr>
          <p:cNvSpPr>
            <a:spLocks noGrp="1"/>
          </p:cNvSpPr>
          <p:nvPr>
            <p:ph idx="1"/>
          </p:nvPr>
        </p:nvSpPr>
        <p:spPr>
          <a:xfrm>
            <a:off x="2566989" y="692150"/>
            <a:ext cx="7850187" cy="5976938"/>
          </a:xfrm>
        </p:spPr>
        <p:txBody>
          <a:bodyPr>
            <a:normAutofit fontScale="70000" lnSpcReduction="20000"/>
          </a:bodyPr>
          <a:lstStyle/>
          <a:p>
            <a:pPr marL="274320" indent="-274320">
              <a:buFont typeface="Wingdings" pitchFamily="2" charset="2"/>
              <a:buChar char="ü"/>
              <a:defRPr/>
            </a:pPr>
            <a:r>
              <a:rPr lang="tr-TR" sz="1900" dirty="0"/>
              <a:t>Asıl amaç evrenin tüm elemanlarını temsil etmesidir,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Evren küçük ve tüm elemanlarına ulaşılabilecek nitelikte ise, örnek seçmeye gerek yoktur,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Evren büyük ise, tüm elemanlarına ulaşmak olanaklı bile olsa, araştırma giderlerini artıracağından, tüm elemanlarına ulaşmayıp, evreni temsil edecek bir örnek seçmeli,</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Kimi örneklerin evreni temsil etme gücü sınırlıdır,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Vücuttan alınan 2 cm küp kan, evreni temsil etme gücü çok yüksek iken, kimi örnekler ise ne denli özenle seçilirse seçilsin, evreni temsil etme gücü yüksek bile olsa, sınırlıdır,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Evrenin standart hatası küçüldükçe, temsil yeteneği artar,</a:t>
            </a:r>
          </a:p>
          <a:p>
            <a:pPr marL="274320" indent="-274320">
              <a:buFont typeface="Wingdings" pitchFamily="2" charset="2"/>
              <a:buChar char="ü"/>
              <a:defRPr/>
            </a:pPr>
            <a:r>
              <a:rPr lang="tr-TR" sz="1900" dirty="0"/>
              <a:t>Seçime dahil edilen ve edilmeyen birimlerin ortaya çıkardıkları şansa bağlı hata ÖRNEKLEM </a:t>
            </a:r>
            <a:r>
              <a:rPr lang="tr-TR" sz="1900" dirty="0" err="1"/>
              <a:t>HATASI’dır</a:t>
            </a:r>
            <a:r>
              <a:rPr lang="tr-TR" sz="1900" dirty="0"/>
              <a:t>,</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Bu hata, örnekteki eleman sayısı artırılarak ya da değişik örnekleme tekniklerine başvurularak azaltılabilir,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Aynı evrenden, aynı sayıda birim içeren çeşitli örnekler alınsa, her birinden elde edilen sonuç farklı olur, ancak bunlar bir ortalama etrafında normal dağılım gösterir,</a:t>
            </a:r>
          </a:p>
          <a:p>
            <a:pPr marL="274320" indent="-274320">
              <a:buFont typeface="Wingdings" pitchFamily="2" charset="2"/>
              <a:buChar char="ü"/>
              <a:defRPr/>
            </a:pPr>
            <a:endParaRPr lang="tr-TR" sz="1900" dirty="0"/>
          </a:p>
          <a:p>
            <a:pPr marL="274320" indent="-274320">
              <a:buFont typeface="Wingdings" pitchFamily="2" charset="2"/>
              <a:buChar char="ü"/>
              <a:defRPr/>
            </a:pPr>
            <a:r>
              <a:rPr lang="tr-TR" sz="1900" dirty="0"/>
              <a:t>Bir evrenden alınan örnekten edinilen bulgu ve sonuçlar, yalnızca o evrene genellenebilir, sonuçları yorumlarken temkinli olmalıdır,</a:t>
            </a:r>
          </a:p>
          <a:p>
            <a:pPr marL="274320" indent="-274320">
              <a:buFont typeface="Wingdings" pitchFamily="2" charset="2"/>
              <a:buChar char="ü"/>
              <a:defRPr/>
            </a:pPr>
            <a:endParaRPr lang="tr-TR" sz="1600" dirty="0"/>
          </a:p>
          <a:p>
            <a:pPr marL="274320" indent="-274320">
              <a:buFont typeface="Wingdings"/>
              <a:buChar char=""/>
              <a:defRPr/>
            </a:pPr>
            <a:endParaRPr lang="tr-TR" dirty="0"/>
          </a:p>
        </p:txBody>
      </p:sp>
      <p:sp>
        <p:nvSpPr>
          <p:cNvPr id="193540" name="4 Slayt Numarası Yer Tutucusu">
            <a:extLst>
              <a:ext uri="{FF2B5EF4-FFF2-40B4-BE49-F238E27FC236}">
                <a16:creationId xmlns:a16="http://schemas.microsoft.com/office/drawing/2014/main" id="{D3D53206-2F25-4CAF-B6CA-A948C8D4701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D47E9F6-5A2F-465B-AEDB-388A3E3829D3}" type="slidenum">
              <a:rPr kumimoji="0" lang="tr-TR" altLang="tr-TR" sz="1400"/>
              <a:pPr>
                <a:spcBef>
                  <a:spcPct val="50000"/>
                </a:spcBef>
                <a:buClrTx/>
                <a:buSzTx/>
                <a:buFontTx/>
                <a:buNone/>
              </a:pPr>
              <a:t>19</a:t>
            </a:fld>
            <a:endParaRPr kumimoji="0" lang="tr-TR" altLang="tr-TR"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E12F472-E9E2-48EC-8D72-7B550E8F5983}"/>
              </a:ext>
            </a:extLst>
          </p:cNvPr>
          <p:cNvSpPr>
            <a:spLocks noGrp="1"/>
          </p:cNvSpPr>
          <p:nvPr>
            <p:ph type="title"/>
          </p:nvPr>
        </p:nvSpPr>
        <p:spPr>
          <a:xfrm>
            <a:off x="2495550" y="188913"/>
            <a:ext cx="8064500" cy="792162"/>
          </a:xfrm>
        </p:spPr>
        <p:txBody>
          <a:bodyPr/>
          <a:lstStyle/>
          <a:p>
            <a:pPr algn="ctr">
              <a:defRPr/>
            </a:pPr>
            <a:r>
              <a:rPr lang="tr-TR" sz="2000" b="1" dirty="0">
                <a:solidFill>
                  <a:srgbClr val="C00000"/>
                </a:solidFill>
                <a:latin typeface="+mn-lt"/>
              </a:rPr>
              <a:t>BİLİMSEL YAZILARDA KAYNAK GÖSTERİMİ STİLLERİ</a:t>
            </a:r>
          </a:p>
        </p:txBody>
      </p:sp>
      <p:sp>
        <p:nvSpPr>
          <p:cNvPr id="161795" name="2 İçerik Yer Tutucusu">
            <a:extLst>
              <a:ext uri="{FF2B5EF4-FFF2-40B4-BE49-F238E27FC236}">
                <a16:creationId xmlns:a16="http://schemas.microsoft.com/office/drawing/2014/main" id="{997621CB-A95E-4041-BE37-3EFEB48B530A}"/>
              </a:ext>
            </a:extLst>
          </p:cNvPr>
          <p:cNvSpPr>
            <a:spLocks noGrp="1"/>
          </p:cNvSpPr>
          <p:nvPr>
            <p:ph idx="1"/>
          </p:nvPr>
        </p:nvSpPr>
        <p:spPr>
          <a:xfrm>
            <a:off x="2697163" y="1052514"/>
            <a:ext cx="7772400" cy="5616575"/>
          </a:xfrm>
        </p:spPr>
        <p:txBody>
          <a:bodyPr>
            <a:normAutofit lnSpcReduction="10000"/>
          </a:bodyPr>
          <a:lstStyle/>
          <a:p>
            <a:r>
              <a:rPr lang="tr-TR" altLang="tr-TR" sz="1800" b="1"/>
              <a:t>CHİCAGO ve Dünya Genelinde, Fen, Sosyal ve Beşeri Bilimler Alanlarında, Bilimsel Alanların Niteliğine Göre Genel Kabul Gören Yazım Stilleri:</a:t>
            </a:r>
          </a:p>
          <a:p>
            <a:endParaRPr lang="tr-TR" altLang="tr-TR" sz="1800"/>
          </a:p>
          <a:p>
            <a:pPr>
              <a:buFont typeface="Times New Roman" panose="02020603050405020304" pitchFamily="18" charset="0"/>
              <a:buAutoNum type="arabicPeriod"/>
            </a:pPr>
            <a:r>
              <a:rPr lang="tr-TR" altLang="tr-TR" sz="1800"/>
              <a:t>APA: Amerikan Psychological Association (Amerikan Psikoloji Birliği),</a:t>
            </a:r>
          </a:p>
          <a:p>
            <a:pPr>
              <a:buFont typeface="Times New Roman" panose="02020603050405020304" pitchFamily="18" charset="0"/>
              <a:buAutoNum type="arabicPeriod"/>
            </a:pPr>
            <a:r>
              <a:rPr lang="tr-TR" altLang="tr-TR" sz="1800"/>
              <a:t>MLA: Modern Language Association (Modern Dil Birliği), </a:t>
            </a:r>
          </a:p>
          <a:p>
            <a:pPr>
              <a:buFont typeface="Times New Roman" panose="02020603050405020304" pitchFamily="18" charset="0"/>
              <a:buAutoNum type="arabicPeriod"/>
            </a:pPr>
            <a:r>
              <a:rPr lang="tr-TR" altLang="tr-TR" sz="1800"/>
              <a:t>AMA: Amerikan Medical Association (Amerikan Tıp Birliği), </a:t>
            </a:r>
          </a:p>
          <a:p>
            <a:pPr>
              <a:buFont typeface="Times New Roman" panose="02020603050405020304" pitchFamily="18" charset="0"/>
              <a:buAutoNum type="arabicPeriod"/>
            </a:pPr>
            <a:r>
              <a:rPr lang="tr-TR" altLang="tr-TR" sz="1800"/>
              <a:t>ASA: Amerikan Statistical Association (Amerikan İstatistikçiler Birliği),</a:t>
            </a:r>
          </a:p>
          <a:p>
            <a:pPr>
              <a:buFont typeface="Times New Roman" panose="02020603050405020304" pitchFamily="18" charset="0"/>
              <a:buAutoNum type="arabicPeriod"/>
            </a:pPr>
            <a:r>
              <a:rPr lang="tr-TR" altLang="tr-TR" sz="1800"/>
              <a:t>APSA: American Political Science Association (Amerikan Politik Bilimler Birliği),</a:t>
            </a:r>
          </a:p>
          <a:p>
            <a:pPr>
              <a:buFont typeface="Times New Roman" panose="02020603050405020304" pitchFamily="18" charset="0"/>
              <a:buAutoNum type="arabicPeriod"/>
            </a:pPr>
            <a:r>
              <a:rPr lang="tr-TR" altLang="tr-TR" sz="1800"/>
              <a:t>CONSORT: Konsolidede Standarts of Reporting Trials Group, </a:t>
            </a:r>
          </a:p>
          <a:p>
            <a:pPr>
              <a:buFont typeface="Monotype Sorts" pitchFamily="2" charset="2"/>
              <a:buNone/>
            </a:pPr>
            <a:endParaRPr lang="tr-TR" altLang="tr-TR" sz="1800"/>
          </a:p>
          <a:p>
            <a:r>
              <a:rPr lang="tr-TR" altLang="tr-TR" sz="1800" b="1"/>
              <a:t>Türkiye’de En Çok Kullanılan Stiller;</a:t>
            </a:r>
          </a:p>
          <a:p>
            <a:pPr>
              <a:buFont typeface="Wingdings" panose="05000000000000000000" pitchFamily="2" charset="2"/>
              <a:buChar char="ü"/>
            </a:pPr>
            <a:r>
              <a:rPr lang="tr-TR" altLang="tr-TR" sz="1800" b="1"/>
              <a:t>APA: </a:t>
            </a:r>
            <a:r>
              <a:rPr lang="tr-TR" altLang="tr-TR" sz="1800"/>
              <a:t>American Psychological Association(Amerikan Psikoloji Birliği),</a:t>
            </a:r>
          </a:p>
          <a:p>
            <a:pPr>
              <a:buFont typeface="Wingdings" panose="05000000000000000000" pitchFamily="2" charset="2"/>
              <a:buChar char="ü"/>
            </a:pPr>
            <a:r>
              <a:rPr lang="tr-TR" altLang="tr-TR" sz="1800" b="1"/>
              <a:t>MLA: </a:t>
            </a:r>
            <a:r>
              <a:rPr lang="tr-TR" altLang="tr-TR" sz="1800"/>
              <a:t>Modern Language Association(Modern Dil Birliği), </a:t>
            </a:r>
          </a:p>
          <a:p>
            <a:pPr>
              <a:buFont typeface="Wingdings" panose="05000000000000000000" pitchFamily="2" charset="2"/>
              <a:buChar char="ü"/>
            </a:pPr>
            <a:r>
              <a:rPr lang="tr-TR" altLang="tr-TR" sz="1800"/>
              <a:t>Ankara Üniversitesi Sağlık Bilimleri Enstitüsü Tez Yazım Klavuzu, APA temel alınarak Harward kaynak gösterimi benimsenmiştir.</a:t>
            </a:r>
          </a:p>
        </p:txBody>
      </p:sp>
      <p:sp>
        <p:nvSpPr>
          <p:cNvPr id="161796" name="3 Slayt Numarası Yer Tutucusu">
            <a:extLst>
              <a:ext uri="{FF2B5EF4-FFF2-40B4-BE49-F238E27FC236}">
                <a16:creationId xmlns:a16="http://schemas.microsoft.com/office/drawing/2014/main" id="{5EA9E7CF-0056-4907-8586-ABB101E9197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4BB2847-0EF3-4CB6-BE15-A911F8723681}" type="slidenum">
              <a:rPr kumimoji="0" lang="tr-TR" altLang="tr-TR" sz="1400"/>
              <a:pPr>
                <a:spcBef>
                  <a:spcPct val="50000"/>
                </a:spcBef>
                <a:buClrTx/>
                <a:buSzTx/>
                <a:buFontTx/>
                <a:buNone/>
              </a:pPr>
              <a:t>2</a:t>
            </a:fld>
            <a:endParaRPr kumimoji="0" lang="tr-TR" altLang="tr-TR"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731450A-D60D-439C-9F60-7FCD24836A2F}"/>
              </a:ext>
            </a:extLst>
          </p:cNvPr>
          <p:cNvSpPr>
            <a:spLocks noGrp="1"/>
          </p:cNvSpPr>
          <p:nvPr>
            <p:ph type="title"/>
          </p:nvPr>
        </p:nvSpPr>
        <p:spPr>
          <a:xfrm>
            <a:off x="2640014" y="260351"/>
            <a:ext cx="7920037" cy="936625"/>
          </a:xfrm>
        </p:spPr>
        <p:txBody>
          <a:bodyPr/>
          <a:lstStyle/>
          <a:p>
            <a:pPr algn="ctr">
              <a:defRPr/>
            </a:pPr>
            <a:r>
              <a:rPr lang="tr-TR" sz="2000" b="1" dirty="0">
                <a:solidFill>
                  <a:srgbClr val="C00000"/>
                </a:solidFill>
                <a:latin typeface="+mn-lt"/>
              </a:rPr>
              <a:t>OLASILIKLI VE OLASILIKSIZ ÖRNEKLEME </a:t>
            </a:r>
            <a:br>
              <a:rPr lang="tr-TR" sz="2000" b="1" dirty="0">
                <a:solidFill>
                  <a:srgbClr val="C00000"/>
                </a:solidFill>
                <a:latin typeface="+mn-lt"/>
              </a:rPr>
            </a:br>
            <a:r>
              <a:rPr lang="tr-TR" sz="2000" b="1" dirty="0">
                <a:solidFill>
                  <a:srgbClr val="C00000"/>
                </a:solidFill>
                <a:latin typeface="+mn-lt"/>
              </a:rPr>
              <a:t>YÖNTEMLERİNİN  KARŞILAŞTIRILMASI</a:t>
            </a:r>
            <a:endParaRPr lang="tr-TR" sz="2000" dirty="0">
              <a:latin typeface="+mn-lt"/>
            </a:endParaRPr>
          </a:p>
        </p:txBody>
      </p:sp>
      <p:sp>
        <p:nvSpPr>
          <p:cNvPr id="3" name="2 İçerik Yer Tutucusu">
            <a:extLst>
              <a:ext uri="{FF2B5EF4-FFF2-40B4-BE49-F238E27FC236}">
                <a16:creationId xmlns:a16="http://schemas.microsoft.com/office/drawing/2014/main" id="{BAEA11C0-EE5B-47C3-8823-E877B8F656C4}"/>
              </a:ext>
            </a:extLst>
          </p:cNvPr>
          <p:cNvSpPr>
            <a:spLocks noGrp="1"/>
          </p:cNvSpPr>
          <p:nvPr>
            <p:ph sz="half" idx="1"/>
          </p:nvPr>
        </p:nvSpPr>
        <p:spPr>
          <a:xfrm>
            <a:off x="2697163" y="1268413"/>
            <a:ext cx="3810000" cy="5040312"/>
          </a:xfrm>
        </p:spPr>
        <p:txBody>
          <a:bodyPr>
            <a:normAutofit lnSpcReduction="10000"/>
          </a:bodyPr>
          <a:lstStyle/>
          <a:p>
            <a:pPr marL="274320" indent="-274320">
              <a:buFont typeface="Wingdings"/>
              <a:buChar char=""/>
              <a:defRPr/>
            </a:pPr>
            <a:r>
              <a:rPr lang="tr-TR" sz="2400" b="1" dirty="0"/>
              <a:t>Olasılıklı Örnekleme Yöntemleri;</a:t>
            </a:r>
          </a:p>
          <a:p>
            <a:pPr marL="274320" indent="-274320">
              <a:buFont typeface="Wingdings" pitchFamily="2" charset="2"/>
              <a:buChar char="ü"/>
              <a:defRPr/>
            </a:pPr>
            <a:r>
              <a:rPr lang="tr-TR" sz="2000" dirty="0"/>
              <a:t>Her elemanın örneğe çıkma şansı yüksektir,</a:t>
            </a:r>
          </a:p>
          <a:p>
            <a:pPr marL="274320" indent="-274320">
              <a:buFont typeface="Wingdings" pitchFamily="2" charset="2"/>
              <a:buChar char="ü"/>
              <a:defRPr/>
            </a:pPr>
            <a:r>
              <a:rPr lang="tr-TR" sz="2000" dirty="0"/>
              <a:t>Tüm elemanlar rastlantısal seçilir,</a:t>
            </a:r>
          </a:p>
          <a:p>
            <a:pPr marL="274320" indent="-274320">
              <a:buFont typeface="Wingdings" pitchFamily="2" charset="2"/>
              <a:buChar char="ü"/>
              <a:defRPr/>
            </a:pPr>
            <a:r>
              <a:rPr lang="tr-TR" sz="2000" dirty="0"/>
              <a:t>Bilerek taraf tutma yoktur,</a:t>
            </a:r>
          </a:p>
          <a:p>
            <a:pPr marL="274320" indent="-274320">
              <a:buFont typeface="Wingdings" pitchFamily="2" charset="2"/>
              <a:buChar char="ü"/>
              <a:defRPr/>
            </a:pPr>
            <a:r>
              <a:rPr lang="tr-TR" sz="2000" dirty="0"/>
              <a:t>Evreni temsil gücü yüksektir,</a:t>
            </a:r>
          </a:p>
          <a:p>
            <a:pPr marL="274320" indent="-274320">
              <a:buFont typeface="Wingdings" pitchFamily="2" charset="2"/>
              <a:buChar char="ü"/>
              <a:defRPr/>
            </a:pPr>
            <a:r>
              <a:rPr lang="tr-TR" sz="2000" dirty="0"/>
              <a:t>Sonuçlar evrene genellenebilir,</a:t>
            </a:r>
          </a:p>
          <a:p>
            <a:pPr marL="274320" indent="-274320">
              <a:buFont typeface="Wingdings" pitchFamily="2" charset="2"/>
              <a:buChar char="ü"/>
              <a:defRPr/>
            </a:pPr>
            <a:r>
              <a:rPr lang="tr-TR" sz="2000" dirty="0"/>
              <a:t>Araştırmaya başlamadan önce çok titiz örnek seçim işlemi yapılır, </a:t>
            </a:r>
          </a:p>
          <a:p>
            <a:pPr>
              <a:defRPr/>
            </a:pPr>
            <a:endParaRPr lang="tr-TR" dirty="0"/>
          </a:p>
        </p:txBody>
      </p:sp>
      <p:sp>
        <p:nvSpPr>
          <p:cNvPr id="4" name="3 İçerik Yer Tutucusu">
            <a:extLst>
              <a:ext uri="{FF2B5EF4-FFF2-40B4-BE49-F238E27FC236}">
                <a16:creationId xmlns:a16="http://schemas.microsoft.com/office/drawing/2014/main" id="{1E8A6806-D970-4891-8004-CB5EB25EC43F}"/>
              </a:ext>
            </a:extLst>
          </p:cNvPr>
          <p:cNvSpPr>
            <a:spLocks noGrp="1"/>
          </p:cNvSpPr>
          <p:nvPr>
            <p:ph sz="half" idx="2"/>
          </p:nvPr>
        </p:nvSpPr>
        <p:spPr>
          <a:xfrm>
            <a:off x="6659563" y="1196975"/>
            <a:ext cx="3810000" cy="5111750"/>
          </a:xfrm>
        </p:spPr>
        <p:txBody>
          <a:bodyPr>
            <a:normAutofit lnSpcReduction="10000"/>
          </a:bodyPr>
          <a:lstStyle/>
          <a:p>
            <a:pPr marL="274320" indent="-274320">
              <a:buFont typeface="Wingdings"/>
              <a:buChar char=""/>
              <a:defRPr/>
            </a:pPr>
            <a:r>
              <a:rPr lang="tr-TR" sz="2400" b="1" dirty="0"/>
              <a:t>Olasılıksız Örnekleme Yöntemleri;</a:t>
            </a:r>
          </a:p>
          <a:p>
            <a:pPr marL="274320" indent="-274320">
              <a:buFont typeface="Wingdings" pitchFamily="2" charset="2"/>
              <a:buChar char="ü"/>
              <a:defRPr/>
            </a:pPr>
            <a:r>
              <a:rPr lang="tr-TR" sz="2000" dirty="0"/>
              <a:t>Her elemanın örneğe çıkma şansı düşüktür ya da yoktur,</a:t>
            </a:r>
          </a:p>
          <a:p>
            <a:pPr marL="274320" indent="-274320">
              <a:buFont typeface="Wingdings" pitchFamily="2" charset="2"/>
              <a:buChar char="ü"/>
              <a:defRPr/>
            </a:pPr>
            <a:r>
              <a:rPr lang="tr-TR" sz="2000" dirty="0"/>
              <a:t>Taraf tutma vardır,</a:t>
            </a:r>
          </a:p>
          <a:p>
            <a:pPr marL="274320" indent="-274320">
              <a:buFont typeface="Wingdings" pitchFamily="2" charset="2"/>
              <a:buChar char="ü"/>
              <a:defRPr/>
            </a:pPr>
            <a:r>
              <a:rPr lang="tr-TR" sz="2000" dirty="0"/>
              <a:t>Örnek evreni temsil etmez,</a:t>
            </a:r>
          </a:p>
          <a:p>
            <a:pPr marL="274320" indent="-274320">
              <a:buFont typeface="Wingdings" pitchFamily="2" charset="2"/>
              <a:buChar char="ü"/>
              <a:defRPr/>
            </a:pPr>
            <a:r>
              <a:rPr lang="tr-TR" sz="2000" dirty="0"/>
              <a:t>Sonuçlar evrene genellenemez,</a:t>
            </a:r>
          </a:p>
          <a:p>
            <a:pPr marL="274320" indent="-274320">
              <a:buFont typeface="Wingdings" pitchFamily="2" charset="2"/>
              <a:buChar char="ü"/>
              <a:defRPr/>
            </a:pPr>
            <a:r>
              <a:rPr lang="tr-TR" sz="2000" dirty="0"/>
              <a:t>Elemanlar örneğe rastlantısal seçilmez, seçimde:</a:t>
            </a:r>
          </a:p>
          <a:p>
            <a:pPr marL="274320" indent="-274320">
              <a:buFont typeface="Wingdings" pitchFamily="2" charset="2"/>
              <a:buChar char="§"/>
              <a:defRPr/>
            </a:pPr>
            <a:r>
              <a:rPr lang="tr-TR" sz="1400" dirty="0"/>
              <a:t>Yakınlık faktörü,</a:t>
            </a:r>
          </a:p>
          <a:p>
            <a:pPr marL="274320" indent="-274320">
              <a:buFont typeface="Wingdings" pitchFamily="2" charset="2"/>
              <a:buChar char="§"/>
              <a:defRPr/>
            </a:pPr>
            <a:r>
              <a:rPr lang="tr-TR" sz="1400" dirty="0"/>
              <a:t>Tanıdık kişiler faktörü,</a:t>
            </a:r>
          </a:p>
          <a:p>
            <a:pPr marL="274320" indent="-274320">
              <a:buFont typeface="Wingdings" pitchFamily="2" charset="2"/>
              <a:buChar char="§"/>
              <a:defRPr/>
            </a:pPr>
            <a:r>
              <a:rPr lang="tr-TR" sz="1400" dirty="0"/>
              <a:t>Kolay ulaşılabilirlik faktörü,</a:t>
            </a:r>
          </a:p>
          <a:p>
            <a:pPr marL="274320" indent="-274320">
              <a:buFont typeface="Wingdings" pitchFamily="2" charset="2"/>
              <a:buChar char="§"/>
              <a:defRPr/>
            </a:pPr>
            <a:r>
              <a:rPr lang="tr-TR" sz="1400" dirty="0"/>
              <a:t>Gönüllülerin seçimi,</a:t>
            </a:r>
          </a:p>
          <a:p>
            <a:pPr marL="274320" indent="-274320">
              <a:buFont typeface="Wingdings" pitchFamily="2" charset="2"/>
              <a:buChar char="§"/>
              <a:defRPr/>
            </a:pPr>
            <a:r>
              <a:rPr lang="tr-TR" sz="1400" dirty="0"/>
              <a:t>Araştırmacının isteği, etkilidir,</a:t>
            </a:r>
          </a:p>
          <a:p>
            <a:pPr>
              <a:defRPr/>
            </a:pPr>
            <a:endParaRPr lang="tr-TR" dirty="0"/>
          </a:p>
        </p:txBody>
      </p:sp>
      <p:sp>
        <p:nvSpPr>
          <p:cNvPr id="195589" name="4 Slayt Numarası Yer Tutucusu">
            <a:extLst>
              <a:ext uri="{FF2B5EF4-FFF2-40B4-BE49-F238E27FC236}">
                <a16:creationId xmlns:a16="http://schemas.microsoft.com/office/drawing/2014/main" id="{7B8FE90B-FBE5-40DD-AD42-F1DCA1F8E1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AA0B4E7-6775-463A-BE48-129BF943CA92}" type="slidenum">
              <a:rPr kumimoji="0" lang="tr-TR" altLang="tr-TR" sz="1400"/>
              <a:pPr>
                <a:spcBef>
                  <a:spcPct val="50000"/>
                </a:spcBef>
                <a:buClrTx/>
                <a:buSzTx/>
                <a:buFontTx/>
                <a:buNone/>
              </a:pPr>
              <a:t>20</a:t>
            </a:fld>
            <a:endParaRPr kumimoji="0" lang="tr-TR" altLang="tr-TR"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14B10B9-E053-4914-877E-3CB856D01580}"/>
              </a:ext>
            </a:extLst>
          </p:cNvPr>
          <p:cNvSpPr>
            <a:spLocks noGrp="1"/>
          </p:cNvSpPr>
          <p:nvPr>
            <p:ph type="title"/>
          </p:nvPr>
        </p:nvSpPr>
        <p:spPr>
          <a:xfrm>
            <a:off x="2566989" y="115889"/>
            <a:ext cx="7921625" cy="720725"/>
          </a:xfrm>
        </p:spPr>
        <p:txBody>
          <a:bodyPr>
            <a:noAutofit/>
          </a:bodyPr>
          <a:lstStyle/>
          <a:p>
            <a:pPr algn="ctr">
              <a:defRPr/>
            </a:pPr>
            <a:r>
              <a:rPr lang="tr-TR" sz="2400" b="1" dirty="0">
                <a:solidFill>
                  <a:srgbClr val="C00000"/>
                </a:solidFill>
                <a:latin typeface="+mn-lt"/>
              </a:rPr>
              <a:t>OLASILIKLI ÖRNEKLEME </a:t>
            </a:r>
            <a:br>
              <a:rPr lang="tr-TR" sz="2400" b="1" dirty="0">
                <a:solidFill>
                  <a:srgbClr val="C00000"/>
                </a:solidFill>
                <a:latin typeface="+mn-lt"/>
              </a:rPr>
            </a:br>
            <a:r>
              <a:rPr lang="tr-TR" sz="2400" b="1" dirty="0">
                <a:solidFill>
                  <a:srgbClr val="C00000"/>
                </a:solidFill>
                <a:latin typeface="+mn-lt"/>
              </a:rPr>
              <a:t>YÖNTEMLERİ</a:t>
            </a:r>
          </a:p>
        </p:txBody>
      </p:sp>
      <p:sp>
        <p:nvSpPr>
          <p:cNvPr id="3" name="2 İçerik Yer Tutucusu">
            <a:extLst>
              <a:ext uri="{FF2B5EF4-FFF2-40B4-BE49-F238E27FC236}">
                <a16:creationId xmlns:a16="http://schemas.microsoft.com/office/drawing/2014/main" id="{33D982B4-0022-4DAE-AE44-05710A044FA5}"/>
              </a:ext>
            </a:extLst>
          </p:cNvPr>
          <p:cNvSpPr>
            <a:spLocks noGrp="1"/>
          </p:cNvSpPr>
          <p:nvPr>
            <p:ph idx="1"/>
          </p:nvPr>
        </p:nvSpPr>
        <p:spPr>
          <a:xfrm>
            <a:off x="2640013" y="836613"/>
            <a:ext cx="7848600" cy="5637212"/>
          </a:xfrm>
        </p:spPr>
        <p:txBody>
          <a:bodyPr>
            <a:normAutofit/>
          </a:bodyPr>
          <a:lstStyle/>
          <a:p>
            <a:pPr marL="457200" indent="-457200">
              <a:buNone/>
              <a:defRPr/>
            </a:pPr>
            <a:r>
              <a:rPr lang="tr-TR" sz="2000" b="1" dirty="0">
                <a:solidFill>
                  <a:srgbClr val="C00000"/>
                </a:solidFill>
              </a:rPr>
              <a:t>1.BASİT TESADÜFİ ÖRNEKLEME;</a:t>
            </a:r>
          </a:p>
          <a:p>
            <a:pPr marL="457200" indent="-457200">
              <a:buFont typeface="Wingdings" pitchFamily="2" charset="2"/>
              <a:buChar char="ü"/>
              <a:defRPr/>
            </a:pPr>
            <a:r>
              <a:rPr lang="tr-TR" sz="1600" dirty="0"/>
              <a:t>Evrendeki elemanlar önce listelenir ve numaralanır, ya da bunlar doğal numaralı olabilir,</a:t>
            </a:r>
          </a:p>
          <a:p>
            <a:pPr marL="457200" indent="-457200">
              <a:buFont typeface="Wingdings" pitchFamily="2" charset="2"/>
              <a:buChar char="ü"/>
              <a:defRPr/>
            </a:pPr>
            <a:r>
              <a:rPr lang="tr-TR" sz="1600" dirty="0"/>
              <a:t>Tesadüfi sayılar tablosu yardımıyla ya da kur'a çekilerek elemanlar belirlenir,</a:t>
            </a:r>
          </a:p>
          <a:p>
            <a:pPr marL="457200" indent="-457200">
              <a:buFont typeface="Wingdings" pitchFamily="2" charset="2"/>
              <a:buChar char="ü"/>
              <a:defRPr/>
            </a:pPr>
            <a:r>
              <a:rPr lang="tr-TR" sz="1600" dirty="0"/>
              <a:t>Bu yöntem, araştırmanın konusu gereği cinsiyet ve yaş gibi değişkenlerin önemli olması durumunda uygulanamayabilir, çünkü rastlantısal olarak örneğe, evrenin doğal yapısından farklı olarak çoğunlukla erkekler ya da yaşı büyük olanlar çıkabilir,</a:t>
            </a:r>
          </a:p>
          <a:p>
            <a:pPr marL="457200" indent="-457200">
              <a:buFont typeface="Wingdings" pitchFamily="2" charset="2"/>
              <a:buChar char="ü"/>
              <a:defRPr/>
            </a:pPr>
            <a:r>
              <a:rPr lang="tr-TR" sz="1600" dirty="0"/>
              <a:t>Bu da araştırmanın doğruluğunu olumsuz yönde etkileyebilir, evreni temsil etmeyebilir,</a:t>
            </a:r>
          </a:p>
          <a:p>
            <a:pPr marL="457200" indent="-457200">
              <a:buFont typeface="Wingdings" pitchFamily="2" charset="2"/>
              <a:buChar char="ü"/>
              <a:defRPr/>
            </a:pPr>
            <a:endParaRPr lang="tr-TR" sz="1600" dirty="0"/>
          </a:p>
          <a:p>
            <a:pPr marL="274320" indent="-274320">
              <a:buNone/>
              <a:defRPr/>
            </a:pPr>
            <a:r>
              <a:rPr lang="tr-TR" sz="2000" b="1" dirty="0">
                <a:solidFill>
                  <a:srgbClr val="C00000"/>
                </a:solidFill>
              </a:rPr>
              <a:t>2.KÜME ÖRNEKLEME;</a:t>
            </a:r>
          </a:p>
          <a:p>
            <a:pPr marL="274320" indent="-274320">
              <a:buFont typeface="Wingdings" pitchFamily="2" charset="2"/>
              <a:buChar char="ü"/>
              <a:defRPr/>
            </a:pPr>
            <a:r>
              <a:rPr lang="tr-TR" sz="1600" dirty="0"/>
              <a:t>Doğal yapısı gereği, evren elemanları küme biçiminde ise (sınıf, okul, köy, ilçe, il vs.) uygulanabilir, seçilen kümeler araştırma kapsamına alınır,</a:t>
            </a:r>
          </a:p>
          <a:p>
            <a:pPr marL="274320" indent="-274320">
              <a:buFont typeface="Wingdings" pitchFamily="2" charset="2"/>
              <a:buChar char="ü"/>
              <a:defRPr/>
            </a:pPr>
            <a:r>
              <a:rPr lang="tr-TR" sz="1600" dirty="0"/>
              <a:t>Bu yöntemle seçilen örneğin niteliği, evrenin doğal yapısına daha uygundur,</a:t>
            </a:r>
          </a:p>
          <a:p>
            <a:pPr marL="274320" indent="-274320">
              <a:buFont typeface="Wingdings" pitchFamily="2" charset="2"/>
              <a:buChar char="ü"/>
              <a:defRPr/>
            </a:pPr>
            <a:r>
              <a:rPr lang="tr-TR" sz="1600" dirty="0"/>
              <a:t>İşlemler basit-tesadüfi örnekleme yöntemindeki gibidir, evren küme elemanları listelenir ve numaralanır, ya da doğal numaraları olabilir,</a:t>
            </a:r>
          </a:p>
          <a:p>
            <a:pPr marL="274320" indent="-274320">
              <a:buFont typeface="Wingdings" pitchFamily="2" charset="2"/>
              <a:buChar char="ü"/>
              <a:defRPr/>
            </a:pPr>
            <a:r>
              <a:rPr lang="tr-TR" sz="1600" dirty="0"/>
              <a:t>Tesadüfi sayılar tablosu yardımıyla ya da kur'a çekilerek elemanlar belirlenir,</a:t>
            </a:r>
          </a:p>
          <a:p>
            <a:pPr marL="274320" indent="-274320">
              <a:buFont typeface="Wingdings" pitchFamily="2" charset="2"/>
              <a:buChar char="ü"/>
              <a:defRPr/>
            </a:pPr>
            <a:r>
              <a:rPr lang="tr-TR" sz="1600" dirty="0"/>
              <a:t>Örneğe çıkan kümenin tümü araştırma kapsamına alınır,</a:t>
            </a:r>
          </a:p>
          <a:p>
            <a:pPr marL="457200" indent="-457200">
              <a:buFont typeface="Wingdings" pitchFamily="2" charset="2"/>
              <a:buChar char="ü"/>
              <a:defRPr/>
            </a:pPr>
            <a:endParaRPr lang="tr-TR" sz="1600" dirty="0"/>
          </a:p>
          <a:p>
            <a:pPr marL="274320" indent="-274320">
              <a:buFont typeface="Wingdings"/>
              <a:buChar char=""/>
              <a:defRPr/>
            </a:pPr>
            <a:endParaRPr lang="tr-TR" dirty="0"/>
          </a:p>
        </p:txBody>
      </p:sp>
      <p:sp>
        <p:nvSpPr>
          <p:cNvPr id="197636" name="4 Slayt Numarası Yer Tutucusu">
            <a:extLst>
              <a:ext uri="{FF2B5EF4-FFF2-40B4-BE49-F238E27FC236}">
                <a16:creationId xmlns:a16="http://schemas.microsoft.com/office/drawing/2014/main" id="{59397D51-C31D-4E78-B1B0-4074A1F097D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DA83D51-50C0-4A1A-AADC-49ADDC43801C}" type="slidenum">
              <a:rPr kumimoji="0" lang="tr-TR" altLang="tr-TR" sz="1400"/>
              <a:pPr>
                <a:spcBef>
                  <a:spcPct val="50000"/>
                </a:spcBef>
                <a:buClrTx/>
                <a:buSzTx/>
                <a:buFontTx/>
                <a:buNone/>
              </a:pPr>
              <a:t>21</a:t>
            </a:fld>
            <a:endParaRPr kumimoji="0" lang="tr-TR" altLang="tr-TR"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A17E067-2064-4F07-8F58-23919C813810}"/>
              </a:ext>
            </a:extLst>
          </p:cNvPr>
          <p:cNvSpPr>
            <a:spLocks noGrp="1"/>
          </p:cNvSpPr>
          <p:nvPr>
            <p:ph type="title"/>
          </p:nvPr>
        </p:nvSpPr>
        <p:spPr>
          <a:xfrm>
            <a:off x="2640014" y="188913"/>
            <a:ext cx="7559675" cy="647700"/>
          </a:xfrm>
        </p:spPr>
        <p:txBody>
          <a:bodyPr>
            <a:noAutofit/>
          </a:bodyPr>
          <a:lstStyle/>
          <a:p>
            <a:pPr algn="ctr">
              <a:defRPr/>
            </a:pPr>
            <a:r>
              <a:rPr lang="tr-TR" sz="2400" b="1" dirty="0">
                <a:solidFill>
                  <a:srgbClr val="C00000"/>
                </a:solidFill>
                <a:latin typeface="+mn-lt"/>
              </a:rPr>
              <a:t>OLASILIKLI ÖRNEKLEME </a:t>
            </a:r>
            <a:br>
              <a:rPr lang="tr-TR" sz="2400" b="1" dirty="0">
                <a:solidFill>
                  <a:srgbClr val="C00000"/>
                </a:solidFill>
                <a:latin typeface="+mn-lt"/>
              </a:rPr>
            </a:br>
            <a:r>
              <a:rPr lang="tr-TR" sz="2400" b="1" dirty="0">
                <a:solidFill>
                  <a:srgbClr val="C00000"/>
                </a:solidFill>
                <a:latin typeface="+mn-lt"/>
              </a:rPr>
              <a:t>YÖNTEMLERİ</a:t>
            </a:r>
          </a:p>
        </p:txBody>
      </p:sp>
      <p:sp>
        <p:nvSpPr>
          <p:cNvPr id="3" name="2 İçerik Yer Tutucusu">
            <a:extLst>
              <a:ext uri="{FF2B5EF4-FFF2-40B4-BE49-F238E27FC236}">
                <a16:creationId xmlns:a16="http://schemas.microsoft.com/office/drawing/2014/main" id="{94380AB2-4D58-4337-935C-FD69EBD9F3F2}"/>
              </a:ext>
            </a:extLst>
          </p:cNvPr>
          <p:cNvSpPr>
            <a:spLocks noGrp="1"/>
          </p:cNvSpPr>
          <p:nvPr>
            <p:ph idx="1"/>
          </p:nvPr>
        </p:nvSpPr>
        <p:spPr>
          <a:xfrm>
            <a:off x="2566989" y="908051"/>
            <a:ext cx="7850187" cy="5565775"/>
          </a:xfrm>
        </p:spPr>
        <p:txBody>
          <a:bodyPr>
            <a:normAutofit fontScale="62500" lnSpcReduction="20000"/>
          </a:bodyPr>
          <a:lstStyle/>
          <a:p>
            <a:pPr marL="274320" indent="-274320">
              <a:buNone/>
              <a:defRPr/>
            </a:pPr>
            <a:r>
              <a:rPr lang="tr-TR" sz="2900" b="1" dirty="0">
                <a:solidFill>
                  <a:srgbClr val="C00000"/>
                </a:solidFill>
              </a:rPr>
              <a:t>3.SİSTEMATİK ÖRNEKLEME;</a:t>
            </a:r>
            <a:endParaRPr lang="tr-TR" sz="2900" dirty="0">
              <a:solidFill>
                <a:srgbClr val="C00000"/>
              </a:solidFill>
            </a:endParaRPr>
          </a:p>
          <a:p>
            <a:pPr marL="274320" indent="-274320">
              <a:buFont typeface="Wingdings" pitchFamily="2" charset="2"/>
              <a:buChar char="ü"/>
              <a:defRPr/>
            </a:pPr>
            <a:r>
              <a:rPr lang="tr-TR" sz="2000" dirty="0"/>
              <a:t>Daha çok kayıt araştırmalarında başvurulur,</a:t>
            </a:r>
          </a:p>
          <a:p>
            <a:pPr marL="274320" indent="-274320">
              <a:buFont typeface="Wingdings" pitchFamily="2" charset="2"/>
              <a:buChar char="ü"/>
              <a:defRPr/>
            </a:pPr>
            <a:r>
              <a:rPr lang="tr-TR" sz="2000" dirty="0"/>
              <a:t>Evren elemanlarına ilişkin verilerin dosya, kart ya da formlarda bulunması halinde uygulanır,</a:t>
            </a:r>
          </a:p>
          <a:p>
            <a:pPr marL="274320" indent="-274320">
              <a:buFont typeface="Wingdings" pitchFamily="2" charset="2"/>
              <a:buChar char="ü"/>
              <a:defRPr/>
            </a:pPr>
            <a:r>
              <a:rPr lang="tr-TR" sz="2000" dirty="0"/>
              <a:t>Önce evreni temsil edecek örnek sayısı belirlenir. Örnek sayısı, evren sayısına bölünerek, kaç dosya da  bir dosya alınacak değer bulunur,</a:t>
            </a:r>
          </a:p>
          <a:p>
            <a:pPr marL="274320" indent="-274320">
              <a:buFont typeface="Wingdings" pitchFamily="2" charset="2"/>
              <a:buChar char="ü"/>
              <a:defRPr/>
            </a:pPr>
            <a:r>
              <a:rPr lang="tr-TR" sz="2000" dirty="0"/>
              <a:t>Bir dosyadan başlanarak belirlenen sayıda bir dosya alınır,</a:t>
            </a:r>
          </a:p>
          <a:p>
            <a:pPr marL="274320" indent="-274320">
              <a:buFont typeface="Wingdings" pitchFamily="2" charset="2"/>
              <a:buChar char="ü"/>
              <a:defRPr/>
            </a:pPr>
            <a:r>
              <a:rPr lang="tr-TR" sz="2000" dirty="0"/>
              <a:t>Başlangıç dosyası kur'a ya da tesadüfi sayılar tablosu ile belirlenirse iyi olur,</a:t>
            </a:r>
          </a:p>
          <a:p>
            <a:pPr marL="274320" indent="-274320">
              <a:buFont typeface="Wingdings" pitchFamily="2" charset="2"/>
              <a:buChar char="ü"/>
              <a:defRPr/>
            </a:pPr>
            <a:r>
              <a:rPr lang="tr-TR" sz="2000" dirty="0"/>
              <a:t>10.000 kişilik evrenden 500 dosya seçileceğini varsayalım; 10.000/500 = 20, Her 20'de bir dosya seçilecektir,</a:t>
            </a:r>
          </a:p>
          <a:p>
            <a:pPr marL="274320" indent="-274320">
              <a:buFont typeface="Wingdings" pitchFamily="2" charset="2"/>
              <a:buChar char="ü"/>
              <a:defRPr/>
            </a:pPr>
            <a:endParaRPr lang="tr-TR" sz="2900" dirty="0"/>
          </a:p>
          <a:p>
            <a:pPr marL="274320" indent="-274320">
              <a:buNone/>
              <a:defRPr/>
            </a:pPr>
            <a:r>
              <a:rPr lang="tr-TR" sz="2900" b="1" dirty="0">
                <a:solidFill>
                  <a:srgbClr val="C00000"/>
                </a:solidFill>
              </a:rPr>
              <a:t>4.TABAKALI TESADÜFİ ÖRNEKLEME;</a:t>
            </a:r>
          </a:p>
          <a:p>
            <a:pPr marL="274320" indent="-274320">
              <a:buFont typeface="Wingdings" pitchFamily="2" charset="2"/>
              <a:buChar char="ü"/>
              <a:defRPr/>
            </a:pPr>
            <a:r>
              <a:rPr lang="tr-TR" sz="2000" dirty="0"/>
              <a:t>Kimi kez evren elemanları doğal tabaka (kız-erkek; birinci-ikinci-üçüncü sınıf vs.) biçiminde olabilir. Ya da araştırmacı, yaş ve çalışma yılı gibi sayısal değişkenler açısından evren elemanlarını tabakalayabilir,</a:t>
            </a:r>
          </a:p>
          <a:p>
            <a:pPr marL="274320" indent="-274320">
              <a:buFont typeface="Wingdings" pitchFamily="2" charset="2"/>
              <a:buChar char="ü"/>
              <a:defRPr/>
            </a:pPr>
            <a:r>
              <a:rPr lang="tr-TR" sz="2000" dirty="0"/>
              <a:t>Tabaka oluşturulurken, araştırma konusuna en uygun değişkenin alt gruplarına göre sınıflama ya da tabakalama yapılır,</a:t>
            </a:r>
          </a:p>
          <a:p>
            <a:pPr marL="274320" indent="-274320">
              <a:buFont typeface="Wingdings" pitchFamily="2" charset="2"/>
              <a:buChar char="ü"/>
              <a:defRPr/>
            </a:pPr>
            <a:r>
              <a:rPr lang="tr-TR" sz="2000" dirty="0"/>
              <a:t>Önce evrenden seçilecek örnek genel sayısı belirlenir,</a:t>
            </a:r>
          </a:p>
          <a:p>
            <a:pPr marL="274320" indent="-274320">
              <a:buFont typeface="Wingdings" pitchFamily="2" charset="2"/>
              <a:buChar char="ü"/>
              <a:defRPr/>
            </a:pPr>
            <a:r>
              <a:rPr lang="tr-TR" sz="2000" dirty="0"/>
              <a:t>Daha sonra her tabakadan örneğe çıkacak eleman sayısı belirlenir: </a:t>
            </a:r>
            <a:r>
              <a:rPr lang="tr-TR" sz="2000" b="1" dirty="0"/>
              <a:t>Bu amaçla;</a:t>
            </a:r>
          </a:p>
          <a:p>
            <a:pPr marL="274320" indent="-274320">
              <a:buFont typeface="Wingdings" pitchFamily="2" charset="2"/>
              <a:buChar char="v"/>
              <a:defRPr/>
            </a:pPr>
            <a:r>
              <a:rPr lang="tr-TR" sz="2000" dirty="0"/>
              <a:t>Her tabakadaki eleman sayısı, evren genel sayısına bölünerek tabaka ağırlığı hesaplanır,</a:t>
            </a:r>
          </a:p>
          <a:p>
            <a:pPr marL="274320" indent="-274320">
              <a:buFont typeface="Wingdings" pitchFamily="2" charset="2"/>
              <a:buChar char="v"/>
              <a:defRPr/>
            </a:pPr>
            <a:r>
              <a:rPr lang="tr-TR" sz="2000" dirty="0"/>
              <a:t>Tabaka ağırlığı ile örnek genel sayısı çarpılarak, her tabakadan örneğe çıkacak eleman sayısı belirlenir,</a:t>
            </a:r>
          </a:p>
          <a:p>
            <a:pPr marL="274320" indent="-274320">
              <a:buFont typeface="Wingdings" pitchFamily="2" charset="2"/>
              <a:buChar char="v"/>
              <a:defRPr/>
            </a:pPr>
            <a:r>
              <a:rPr lang="tr-TR" sz="2000" dirty="0"/>
              <a:t>Her tabakadan örneğe çıkacak eleman sayısı toplandığında örnek genel sayısı elde edilebilmelidir,</a:t>
            </a:r>
          </a:p>
          <a:p>
            <a:pPr marL="274320" indent="-274320">
              <a:buFont typeface="Wingdings" pitchFamily="2" charset="2"/>
              <a:buChar char="v"/>
              <a:defRPr/>
            </a:pPr>
            <a:r>
              <a:rPr lang="tr-TR" sz="2000" dirty="0"/>
              <a:t>En son her tabaka için  ayrı ayrı basit tesadüfi örnekleme yöntemi uygulanarak (tesadüfi sayılar tablosu yardımıyla) her tabakadan örneğe çıkacak bireyler belirlenir,</a:t>
            </a:r>
          </a:p>
          <a:p>
            <a:pPr marL="274320" indent="-274320">
              <a:buFont typeface="Wingdings" pitchFamily="2" charset="2"/>
              <a:buChar char="ü"/>
              <a:defRPr/>
            </a:pPr>
            <a:endParaRPr lang="tr-TR" sz="1600" dirty="0"/>
          </a:p>
          <a:p>
            <a:pPr marL="274320" indent="-274320">
              <a:buFont typeface="Wingdings"/>
              <a:buChar char=""/>
              <a:defRPr/>
            </a:pPr>
            <a:endParaRPr lang="tr-TR" dirty="0"/>
          </a:p>
        </p:txBody>
      </p:sp>
      <p:sp>
        <p:nvSpPr>
          <p:cNvPr id="199684" name="4 Slayt Numarası Yer Tutucusu">
            <a:extLst>
              <a:ext uri="{FF2B5EF4-FFF2-40B4-BE49-F238E27FC236}">
                <a16:creationId xmlns:a16="http://schemas.microsoft.com/office/drawing/2014/main" id="{60762A81-C3F0-447A-9980-FEB21FB62D9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2D8F68F-8F81-435A-AEE2-71C4C448B649}" type="slidenum">
              <a:rPr kumimoji="0" lang="tr-TR" altLang="tr-TR" sz="1400"/>
              <a:pPr>
                <a:spcBef>
                  <a:spcPct val="50000"/>
                </a:spcBef>
                <a:buClrTx/>
                <a:buSzTx/>
                <a:buFontTx/>
                <a:buNone/>
              </a:pPr>
              <a:t>22</a:t>
            </a:fld>
            <a:endParaRPr kumimoji="0" lang="tr-TR" altLang="tr-T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1 Başlık">
            <a:extLst>
              <a:ext uri="{FF2B5EF4-FFF2-40B4-BE49-F238E27FC236}">
                <a16:creationId xmlns:a16="http://schemas.microsoft.com/office/drawing/2014/main" id="{B11EED51-B7E9-4E12-AB33-965593084BB3}"/>
              </a:ext>
            </a:extLst>
          </p:cNvPr>
          <p:cNvSpPr>
            <a:spLocks noGrp="1"/>
          </p:cNvSpPr>
          <p:nvPr>
            <p:ph type="title"/>
          </p:nvPr>
        </p:nvSpPr>
        <p:spPr>
          <a:xfrm>
            <a:off x="2855913" y="188913"/>
            <a:ext cx="7613650" cy="431800"/>
          </a:xfrm>
        </p:spPr>
        <p:txBody>
          <a:bodyPr/>
          <a:lstStyle/>
          <a:p>
            <a:pPr algn="ctr"/>
            <a:r>
              <a:rPr lang="tr-TR" altLang="tr-TR" sz="2400" b="1">
                <a:solidFill>
                  <a:srgbClr val="C00000"/>
                </a:solidFill>
              </a:rPr>
              <a:t>Tabakalı Tesadüfi Örnekleme Yöntemi(Örnek)</a:t>
            </a:r>
            <a:endParaRPr lang="tr-TR" altLang="tr-TR" sz="2400"/>
          </a:p>
        </p:txBody>
      </p:sp>
      <p:sp>
        <p:nvSpPr>
          <p:cNvPr id="201731" name="2 İçerik Yer Tutucusu">
            <a:extLst>
              <a:ext uri="{FF2B5EF4-FFF2-40B4-BE49-F238E27FC236}">
                <a16:creationId xmlns:a16="http://schemas.microsoft.com/office/drawing/2014/main" id="{AB9D3BBF-2BB0-4C9F-96F1-F8456DEEE7C3}"/>
              </a:ext>
            </a:extLst>
          </p:cNvPr>
          <p:cNvSpPr>
            <a:spLocks noGrp="1"/>
          </p:cNvSpPr>
          <p:nvPr>
            <p:ph idx="1"/>
          </p:nvPr>
        </p:nvSpPr>
        <p:spPr>
          <a:xfrm>
            <a:off x="2711451" y="620714"/>
            <a:ext cx="7777163" cy="6048375"/>
          </a:xfrm>
        </p:spPr>
        <p:txBody>
          <a:bodyPr>
            <a:normAutofit lnSpcReduction="10000"/>
          </a:bodyPr>
          <a:lstStyle/>
          <a:p>
            <a:pPr>
              <a:buFont typeface="Wingdings" panose="05000000000000000000" pitchFamily="2" charset="2"/>
              <a:buNone/>
            </a:pPr>
            <a:r>
              <a:rPr lang="tr-TR" altLang="tr-TR" sz="1400" b="1"/>
              <a:t>Problem: </a:t>
            </a:r>
            <a:r>
              <a:rPr lang="tr-TR" altLang="tr-TR" sz="1400"/>
              <a:t>22-47 ve üzerinde yaşa sahip 5000 kişiden oluşan bir evrenden 380 kişi seçilerek bir araştırma yapılacaktır. Sınıf aralığı 5 olacak biçimde 6 tabaka oluşturulmuş ve her tabakada yer alan evren elemanları belirlenmiştir.</a:t>
            </a:r>
          </a:p>
          <a:p>
            <a:pPr>
              <a:buFont typeface="Wingdings" panose="05000000000000000000" pitchFamily="2" charset="2"/>
              <a:buAutoNum type="alphaLcPeriod"/>
            </a:pPr>
            <a:r>
              <a:rPr lang="tr-TR" altLang="tr-TR" sz="1400"/>
              <a:t>Her tabakadan örneğe çıkacak kişi sayısını belirleyiniz.</a:t>
            </a:r>
          </a:p>
          <a:p>
            <a:pPr>
              <a:buFont typeface="Wingdings" panose="05000000000000000000" pitchFamily="2" charset="2"/>
              <a:buAutoNum type="alphaLcPeriod"/>
            </a:pPr>
            <a:r>
              <a:rPr lang="tr-TR" altLang="tr-TR" sz="1400"/>
              <a:t>“Rasgele Sayılar Tablosu” ndan 9.kolonu başlangıç olarak belirlenmiş olup, 22-26 yaş tabakasından örneğe çıkacak 10 kişiyi belirleyiniz.</a:t>
            </a:r>
          </a:p>
          <a:p>
            <a:pPr>
              <a:buFont typeface="Wingdings" panose="05000000000000000000" pitchFamily="2" charset="2"/>
              <a:buNone/>
            </a:pPr>
            <a:endParaRPr lang="tr-TR" altLang="tr-TR" sz="1400" b="1" u="sng"/>
          </a:p>
          <a:p>
            <a:pPr>
              <a:buFont typeface="Wingdings" panose="05000000000000000000" pitchFamily="2" charset="2"/>
              <a:buNone/>
            </a:pPr>
            <a:r>
              <a:rPr lang="tr-TR" altLang="tr-TR" sz="1400" b="1" u="sng"/>
              <a:t>Yaş           Kişi Sayısı    Tabaka Ağırlığı X Örneklem Sayısı        Örneğe Çıkacak Kişi Sayısı</a:t>
            </a:r>
            <a:endParaRPr lang="tr-TR" altLang="tr-TR" sz="1400"/>
          </a:p>
          <a:p>
            <a:pPr>
              <a:buFont typeface="Wingdings" panose="05000000000000000000" pitchFamily="2" charset="2"/>
              <a:buNone/>
            </a:pPr>
            <a:r>
              <a:rPr lang="tr-TR" altLang="tr-TR" sz="1400" b="1"/>
              <a:t>22-26                718        718/5000= 0.1436 X 380= 54.568= 55                     55</a:t>
            </a:r>
            <a:endParaRPr lang="tr-TR" altLang="tr-TR" sz="1400"/>
          </a:p>
          <a:p>
            <a:pPr>
              <a:buFont typeface="Wingdings" panose="05000000000000000000" pitchFamily="2" charset="2"/>
              <a:buNone/>
            </a:pPr>
            <a:r>
              <a:rPr lang="tr-TR" altLang="tr-TR" sz="1400" b="1"/>
              <a:t>27-31                735        735/5000= 0.147 X 380= 55.86= 56                         56</a:t>
            </a:r>
            <a:endParaRPr lang="tr-TR" altLang="tr-TR" sz="1400"/>
          </a:p>
          <a:p>
            <a:pPr>
              <a:buFont typeface="Wingdings" panose="05000000000000000000" pitchFamily="2" charset="2"/>
              <a:buNone/>
            </a:pPr>
            <a:r>
              <a:rPr lang="tr-TR" altLang="tr-TR" sz="1400" b="1"/>
              <a:t>32-36                913        913/5000= 0.1826 X 380= 69.388= 69                     69</a:t>
            </a:r>
            <a:endParaRPr lang="tr-TR" altLang="tr-TR" sz="1400"/>
          </a:p>
          <a:p>
            <a:pPr>
              <a:buFont typeface="Wingdings" panose="05000000000000000000" pitchFamily="2" charset="2"/>
              <a:buNone/>
            </a:pPr>
            <a:r>
              <a:rPr lang="tr-TR" altLang="tr-TR" sz="1400" b="1"/>
              <a:t>37-41                922        922/5000= 0.1844 X 380= 70.072= 70                     70</a:t>
            </a:r>
            <a:endParaRPr lang="tr-TR" altLang="tr-TR" sz="1400"/>
          </a:p>
          <a:p>
            <a:pPr>
              <a:buFont typeface="Wingdings" panose="05000000000000000000" pitchFamily="2" charset="2"/>
              <a:buNone/>
            </a:pPr>
            <a:r>
              <a:rPr lang="tr-TR" altLang="tr-TR" sz="1400" b="1"/>
              <a:t>42-46               1020      1020/5000= 0.204 X380= 77.52= 77                          77</a:t>
            </a:r>
            <a:endParaRPr lang="tr-TR" altLang="tr-TR" sz="1400"/>
          </a:p>
          <a:p>
            <a:pPr>
              <a:buFont typeface="Wingdings" panose="05000000000000000000" pitchFamily="2" charset="2"/>
              <a:buNone/>
            </a:pPr>
            <a:r>
              <a:rPr lang="tr-TR" altLang="tr-TR" sz="1400" b="1" u="sng"/>
              <a:t>47 ve üzeri       692        692/5000= 0.1384 X 380= 52.592= 53                     53 </a:t>
            </a:r>
            <a:endParaRPr lang="tr-TR" altLang="tr-TR" sz="1400"/>
          </a:p>
          <a:p>
            <a:pPr>
              <a:buFont typeface="Wingdings" panose="05000000000000000000" pitchFamily="2" charset="2"/>
              <a:buNone/>
            </a:pPr>
            <a:r>
              <a:rPr lang="tr-TR" altLang="tr-TR" sz="1400" b="1" u="sng"/>
              <a:t>Toplam       N=5000                                                                                   n=380</a:t>
            </a:r>
            <a:endParaRPr lang="tr-TR" altLang="tr-TR"/>
          </a:p>
          <a:p>
            <a:pPr>
              <a:buFont typeface="Wingdings" panose="05000000000000000000" pitchFamily="2" charset="2"/>
              <a:buNone/>
            </a:pPr>
            <a:endParaRPr lang="tr-TR" altLang="tr-TR" sz="1400" b="1" u="sng"/>
          </a:p>
          <a:p>
            <a:pPr>
              <a:buFont typeface="Monotype Sorts" pitchFamily="2" charset="2"/>
              <a:buNone/>
            </a:pPr>
            <a:r>
              <a:rPr lang="tr-TR" altLang="tr-TR" sz="1400" b="1">
                <a:solidFill>
                  <a:srgbClr val="C00000"/>
                </a:solidFill>
              </a:rPr>
              <a:t>a. Her tabakadan örneğe çıkacak kişi sayısını belirleme;</a:t>
            </a:r>
          </a:p>
          <a:p>
            <a:pPr>
              <a:buFont typeface="Wingdings" panose="05000000000000000000" pitchFamily="2" charset="2"/>
              <a:buChar char="v"/>
            </a:pPr>
            <a:r>
              <a:rPr lang="tr-TR" altLang="tr-TR" sz="1400"/>
              <a:t>Her tabakadaki kişi sayısı genel evrene bölünerek </a:t>
            </a:r>
            <a:r>
              <a:rPr lang="tr-TR" altLang="tr-TR" sz="1400" b="1"/>
              <a:t>Tabaka Ağırlığı </a:t>
            </a:r>
            <a:r>
              <a:rPr lang="tr-TR" altLang="tr-TR" sz="1400"/>
              <a:t>bulunur.</a:t>
            </a:r>
          </a:p>
          <a:p>
            <a:pPr>
              <a:buFont typeface="Wingdings" panose="05000000000000000000" pitchFamily="2" charset="2"/>
              <a:buChar char="v"/>
            </a:pPr>
            <a:r>
              <a:rPr lang="tr-TR" altLang="tr-TR" sz="1400"/>
              <a:t>Her tabakanın Tabaka Ağırlığı, Toplam Örneklem Sayısı(380) ile çarpılarak her tabakadan örneğe çıkacak kişi sayısı belirlenir.</a:t>
            </a:r>
          </a:p>
          <a:p>
            <a:pPr>
              <a:buFont typeface="Wingdings" panose="05000000000000000000" pitchFamily="2" charset="2"/>
              <a:buNone/>
            </a:pPr>
            <a:endParaRPr lang="tr-TR" altLang="tr-TR" sz="1400"/>
          </a:p>
          <a:p>
            <a:pPr>
              <a:buFont typeface="Wingdings" panose="05000000000000000000" pitchFamily="2" charset="2"/>
              <a:buNone/>
            </a:pPr>
            <a:endParaRPr lang="tr-TR" altLang="tr-TR" sz="1400"/>
          </a:p>
        </p:txBody>
      </p:sp>
      <p:sp>
        <p:nvSpPr>
          <p:cNvPr id="201732" name="3 Slayt Numarası Yer Tutucusu">
            <a:extLst>
              <a:ext uri="{FF2B5EF4-FFF2-40B4-BE49-F238E27FC236}">
                <a16:creationId xmlns:a16="http://schemas.microsoft.com/office/drawing/2014/main" id="{BA3A33C2-697C-4405-99DC-ACCE704FFDF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ED4341A-F025-4B26-8B29-A57084586F95}" type="slidenum">
              <a:rPr kumimoji="0" lang="tr-TR" altLang="tr-TR" sz="1400"/>
              <a:pPr>
                <a:spcBef>
                  <a:spcPct val="50000"/>
                </a:spcBef>
                <a:buClrTx/>
                <a:buSzTx/>
                <a:buFontTx/>
                <a:buNone/>
              </a:pPr>
              <a:t>23</a:t>
            </a:fld>
            <a:endParaRPr kumimoji="0" lang="tr-TR" altLang="tr-TR"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1 Başlık">
            <a:extLst>
              <a:ext uri="{FF2B5EF4-FFF2-40B4-BE49-F238E27FC236}">
                <a16:creationId xmlns:a16="http://schemas.microsoft.com/office/drawing/2014/main" id="{C77D3DDA-1C5D-4D41-AB30-AC4D503D235C}"/>
              </a:ext>
            </a:extLst>
          </p:cNvPr>
          <p:cNvSpPr>
            <a:spLocks noGrp="1"/>
          </p:cNvSpPr>
          <p:nvPr>
            <p:ph type="title"/>
          </p:nvPr>
        </p:nvSpPr>
        <p:spPr>
          <a:xfrm>
            <a:off x="2697163" y="457200"/>
            <a:ext cx="7772400" cy="668338"/>
          </a:xfrm>
        </p:spPr>
        <p:txBody>
          <a:bodyPr>
            <a:normAutofit fontScale="90000"/>
          </a:bodyPr>
          <a:lstStyle/>
          <a:p>
            <a:pPr algn="ctr">
              <a:defRPr/>
            </a:pPr>
            <a:r>
              <a:rPr lang="tr-TR" altLang="tr-TR" sz="2400" b="1" dirty="0">
                <a:solidFill>
                  <a:srgbClr val="C00000"/>
                </a:solidFill>
                <a:latin typeface="+mn-lt"/>
              </a:rPr>
              <a:t>Tabakalı Tesadüfi Örnekleme Yöntemi(Örnek)</a:t>
            </a:r>
            <a:endParaRPr lang="tr-TR" altLang="tr-TR" sz="2400" dirty="0">
              <a:latin typeface="+mn-lt"/>
            </a:endParaRPr>
          </a:p>
        </p:txBody>
      </p:sp>
      <p:sp>
        <p:nvSpPr>
          <p:cNvPr id="202755" name="2 İçerik Yer Tutucusu">
            <a:extLst>
              <a:ext uri="{FF2B5EF4-FFF2-40B4-BE49-F238E27FC236}">
                <a16:creationId xmlns:a16="http://schemas.microsoft.com/office/drawing/2014/main" id="{4B8528A3-26B3-4EDE-B698-30FFD7D022C0}"/>
              </a:ext>
            </a:extLst>
          </p:cNvPr>
          <p:cNvSpPr>
            <a:spLocks noGrp="1"/>
          </p:cNvSpPr>
          <p:nvPr>
            <p:ph idx="1"/>
          </p:nvPr>
        </p:nvSpPr>
        <p:spPr>
          <a:xfrm>
            <a:off x="2697163" y="1125538"/>
            <a:ext cx="7772400" cy="4970462"/>
          </a:xfrm>
        </p:spPr>
        <p:txBody>
          <a:bodyPr/>
          <a:lstStyle/>
          <a:p>
            <a:pPr>
              <a:buFont typeface="Monotype Sorts" pitchFamily="2" charset="2"/>
              <a:buNone/>
            </a:pPr>
            <a:r>
              <a:rPr lang="tr-TR" altLang="tr-TR" sz="1600" b="1">
                <a:solidFill>
                  <a:srgbClr val="C00000"/>
                </a:solidFill>
              </a:rPr>
              <a:t>b.“Rasgele Sayılar Tablosu” ndan 9.kolonu başlangıç olarak belirlenmiş olup, 22-26 yaş tabakasından örneğe çıkacak 10 kişiyi belirleme;</a:t>
            </a:r>
          </a:p>
          <a:p>
            <a:pPr>
              <a:buFont typeface="Wingdings" panose="05000000000000000000" pitchFamily="2" charset="2"/>
              <a:buChar char="v"/>
            </a:pPr>
            <a:r>
              <a:rPr lang="tr-TR" altLang="tr-TR" sz="1600"/>
              <a:t>22-26 Yaş Grubunda 718 kişi bulunmakta ve bunlar listelenmiş olup, her birine sıra numarası verilmiştir.</a:t>
            </a:r>
          </a:p>
          <a:p>
            <a:pPr>
              <a:buFont typeface="Wingdings" panose="05000000000000000000" pitchFamily="2" charset="2"/>
              <a:buChar char="v"/>
            </a:pPr>
            <a:r>
              <a:rPr lang="tr-TR" altLang="tr-TR" sz="1600"/>
              <a:t> “Rasgele Sayılar Tablosu” ndan 9.kolonu başlangıç olarak kullandığımızda, 718 sayısı üç basamaklı olduğundan 9, 10 ve11. kolonları yan yana aldığımızda 590 sayısı elde edilmektedir. Bu yaş grubundan(22-26) 590. kişi örneklem grubuna alınmaktadır. </a:t>
            </a:r>
          </a:p>
          <a:p>
            <a:pPr>
              <a:buFont typeface="Wingdings" panose="05000000000000000000" pitchFamily="2" charset="2"/>
              <a:buChar char="v"/>
            </a:pPr>
            <a:r>
              <a:rPr lang="tr-TR" altLang="tr-TR" sz="1600"/>
              <a:t>Daha sonra aynı kolondan aşağıya doğru inilerek 718 ve altındaki sıra numarasına denk gelen kişiler örneklem grubuna alınmaktadır.</a:t>
            </a:r>
          </a:p>
          <a:p>
            <a:pPr>
              <a:buFont typeface="Wingdings" panose="05000000000000000000" pitchFamily="2" charset="2"/>
              <a:buChar char="v"/>
            </a:pPr>
            <a:r>
              <a:rPr lang="tr-TR" altLang="tr-TR" sz="1600"/>
              <a:t>Bu duruma göre 22-26 yaş grubundan ilk on kişi olan 590., 431., 503., 519., 189., 591., 333., 600., 262., 6., sıradaki kişiler örnekleme alınmıştır. Ancak 9, 10, 11. kolonlardan oluşan sütundaki 814, 783, 810, 922 ve 991 değerleri 718’den büyük olduğu için atlanmıştır. Bu işleme 55 kişi tamamlanıncaya kadar devam edilecektir. </a:t>
            </a:r>
          </a:p>
          <a:p>
            <a:pPr>
              <a:buFont typeface="Wingdings" panose="05000000000000000000" pitchFamily="2" charset="2"/>
              <a:buNone/>
            </a:pPr>
            <a:r>
              <a:rPr lang="tr-TR" altLang="tr-TR" sz="1600" b="1"/>
              <a:t>Bu işlem, her tabaka için ayrı bir başlangıç kolonu belirlenerek, her tabakadan örnekleme çıkacak kişiler belirlenecektir.  </a:t>
            </a:r>
          </a:p>
          <a:p>
            <a:endParaRPr lang="tr-TR" altLang="tr-TR"/>
          </a:p>
        </p:txBody>
      </p:sp>
      <p:sp>
        <p:nvSpPr>
          <p:cNvPr id="202756" name="3 Slayt Numarası Yer Tutucusu">
            <a:extLst>
              <a:ext uri="{FF2B5EF4-FFF2-40B4-BE49-F238E27FC236}">
                <a16:creationId xmlns:a16="http://schemas.microsoft.com/office/drawing/2014/main" id="{E4230ED1-0DE5-4643-B900-4128692693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41958903-B7AD-4FFF-8259-ABA42AEA41AF}" type="slidenum">
              <a:rPr kumimoji="0" lang="tr-TR" altLang="tr-TR" sz="1400"/>
              <a:pPr>
                <a:spcBef>
                  <a:spcPct val="50000"/>
                </a:spcBef>
                <a:buClrTx/>
                <a:buSzTx/>
                <a:buFontTx/>
                <a:buNone/>
              </a:pPr>
              <a:t>24</a:t>
            </a:fld>
            <a:endParaRPr kumimoji="0" lang="tr-TR" altLang="tr-T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1E49384-ACFE-4ADA-A2DF-C1D1A93B179C}"/>
              </a:ext>
            </a:extLst>
          </p:cNvPr>
          <p:cNvSpPr>
            <a:spLocks noGrp="1"/>
          </p:cNvSpPr>
          <p:nvPr>
            <p:ph type="title"/>
          </p:nvPr>
        </p:nvSpPr>
        <p:spPr>
          <a:xfrm>
            <a:off x="2640014" y="274639"/>
            <a:ext cx="7488237" cy="706437"/>
          </a:xfrm>
        </p:spPr>
        <p:txBody>
          <a:bodyPr>
            <a:noAutofit/>
          </a:bodyPr>
          <a:lstStyle/>
          <a:p>
            <a:pPr algn="ctr">
              <a:defRPr/>
            </a:pPr>
            <a:r>
              <a:rPr lang="tr-TR" sz="2400" b="1" dirty="0">
                <a:solidFill>
                  <a:srgbClr val="C00000"/>
                </a:solidFill>
                <a:latin typeface="+mn-lt"/>
              </a:rPr>
              <a:t>OLASILIKSIZ ÖRNEKLEME </a:t>
            </a:r>
            <a:br>
              <a:rPr lang="tr-TR" sz="2400" b="1" dirty="0">
                <a:solidFill>
                  <a:srgbClr val="C00000"/>
                </a:solidFill>
                <a:latin typeface="+mn-lt"/>
              </a:rPr>
            </a:br>
            <a:r>
              <a:rPr lang="tr-TR" sz="2400" b="1" dirty="0">
                <a:solidFill>
                  <a:srgbClr val="C00000"/>
                </a:solidFill>
                <a:latin typeface="+mn-lt"/>
              </a:rPr>
              <a:t>YÖNTEMLERİ</a:t>
            </a:r>
            <a:endParaRPr lang="tr-TR" sz="2400" dirty="0">
              <a:solidFill>
                <a:srgbClr val="C00000"/>
              </a:solidFill>
              <a:latin typeface="+mn-lt"/>
            </a:endParaRPr>
          </a:p>
        </p:txBody>
      </p:sp>
      <p:sp>
        <p:nvSpPr>
          <p:cNvPr id="203779" name="2 İçerik Yer Tutucusu">
            <a:extLst>
              <a:ext uri="{FF2B5EF4-FFF2-40B4-BE49-F238E27FC236}">
                <a16:creationId xmlns:a16="http://schemas.microsoft.com/office/drawing/2014/main" id="{2E848DD2-6BEF-4579-B614-BE887E542BA9}"/>
              </a:ext>
            </a:extLst>
          </p:cNvPr>
          <p:cNvSpPr>
            <a:spLocks noGrp="1"/>
          </p:cNvSpPr>
          <p:nvPr>
            <p:ph idx="1"/>
          </p:nvPr>
        </p:nvSpPr>
        <p:spPr>
          <a:xfrm>
            <a:off x="2711451" y="1052513"/>
            <a:ext cx="7705725" cy="5421312"/>
          </a:xfrm>
        </p:spPr>
        <p:txBody>
          <a:bodyPr>
            <a:normAutofit fontScale="92500" lnSpcReduction="10000"/>
          </a:bodyPr>
          <a:lstStyle/>
          <a:p>
            <a:pPr eaLnBrk="1" hangingPunct="1">
              <a:buFont typeface="Wingdings" panose="05000000000000000000" pitchFamily="2" charset="2"/>
              <a:buNone/>
            </a:pPr>
            <a:r>
              <a:rPr lang="tr-TR" altLang="tr-TR" sz="2000" b="1">
                <a:solidFill>
                  <a:srgbClr val="C00000"/>
                </a:solidFill>
              </a:rPr>
              <a:t>1.UYGUN (KAZARA) ÖRNEKLEME; </a:t>
            </a:r>
            <a:r>
              <a:rPr lang="tr-TR" altLang="tr-TR" sz="1600"/>
              <a:t>Araştırmacı, tanıdık çevresinden, rastladığı, kolay ulaşılabilir ya da gönüllü, önüne gelen kişileri araştırma grubuna alır,</a:t>
            </a:r>
          </a:p>
          <a:p>
            <a:pPr eaLnBrk="1" hangingPunct="1">
              <a:buFont typeface="Wingdings" panose="05000000000000000000" pitchFamily="2" charset="2"/>
              <a:buNone/>
            </a:pPr>
            <a:endParaRPr lang="tr-TR" altLang="tr-TR" sz="1600"/>
          </a:p>
          <a:p>
            <a:pPr eaLnBrk="1" hangingPunct="1">
              <a:buFont typeface="Wingdings" panose="05000000000000000000" pitchFamily="2" charset="2"/>
              <a:buNone/>
            </a:pPr>
            <a:r>
              <a:rPr lang="tr-TR" altLang="tr-TR" sz="2000" b="1">
                <a:solidFill>
                  <a:srgbClr val="C00000"/>
                </a:solidFill>
              </a:rPr>
              <a:t>2.KOTA ÖRNEKLEME (YANSIZ/RANDOM OLMAYAN TABAKALI ÖRNEKLEME); </a:t>
            </a:r>
          </a:p>
          <a:p>
            <a:pPr eaLnBrk="1" hangingPunct="1">
              <a:buFont typeface="Wingdings" panose="05000000000000000000" pitchFamily="2" charset="2"/>
              <a:buChar char="ü"/>
            </a:pPr>
            <a:r>
              <a:rPr lang="tr-TR" altLang="tr-TR" sz="1600"/>
              <a:t>Evren tabakalara ayrılır, evrenin doğal yapısına uygun oranda(%10, ya da her tabakadan 20’şer kişi vb,) araştırma grubuna alınacak kişi sayısı belirlenir, </a:t>
            </a:r>
          </a:p>
          <a:p>
            <a:pPr eaLnBrk="1" hangingPunct="1">
              <a:buFont typeface="Wingdings" panose="05000000000000000000" pitchFamily="2" charset="2"/>
              <a:buChar char="ü"/>
            </a:pPr>
            <a:r>
              <a:rPr lang="tr-TR" altLang="tr-TR" sz="1600"/>
              <a:t>Her tabakadan önüne gelen, istekli, gönüllü, tanıdık ya da kolay ulaşılabilir kişiler gruba alınır,</a:t>
            </a:r>
          </a:p>
          <a:p>
            <a:pPr eaLnBrk="1" hangingPunct="1">
              <a:buFont typeface="Wingdings" panose="05000000000000000000" pitchFamily="2" charset="2"/>
              <a:buChar char="ü"/>
            </a:pPr>
            <a:endParaRPr lang="tr-TR" altLang="tr-TR" sz="1600"/>
          </a:p>
          <a:p>
            <a:pPr eaLnBrk="1" hangingPunct="1">
              <a:buFont typeface="Wingdings" panose="05000000000000000000" pitchFamily="2" charset="2"/>
              <a:buNone/>
            </a:pPr>
            <a:r>
              <a:rPr lang="tr-TR" altLang="tr-TR" sz="2000" b="1">
                <a:solidFill>
                  <a:srgbClr val="C00000"/>
                </a:solidFill>
              </a:rPr>
              <a:t>3.BOYUTSAL ÖRNEKLEME; </a:t>
            </a:r>
          </a:p>
          <a:p>
            <a:pPr eaLnBrk="1" hangingPunct="1">
              <a:buFont typeface="Wingdings" panose="05000000000000000000" pitchFamily="2" charset="2"/>
              <a:buChar char="ü"/>
            </a:pPr>
            <a:r>
              <a:rPr lang="tr-TR" altLang="tr-TR" sz="1600"/>
              <a:t>Kota örneklemenin çok boyutlu biçimidir, </a:t>
            </a:r>
          </a:p>
          <a:p>
            <a:pPr eaLnBrk="1" hangingPunct="1">
              <a:buFont typeface="Wingdings" panose="05000000000000000000" pitchFamily="2" charset="2"/>
              <a:buChar char="ü"/>
            </a:pPr>
            <a:r>
              <a:rPr lang="tr-TR" altLang="tr-TR" sz="1600"/>
              <a:t>Önce evrendeki tüm boyutlar(değişkenler) spesifikleştirilir, </a:t>
            </a:r>
          </a:p>
          <a:p>
            <a:pPr eaLnBrk="1" hangingPunct="1">
              <a:buFont typeface="Wingdings" panose="05000000000000000000" pitchFamily="2" charset="2"/>
              <a:buChar char="ü"/>
            </a:pPr>
            <a:r>
              <a:rPr lang="tr-TR" altLang="tr-TR" sz="1600"/>
              <a:t>Sonra bu değişkenlerin her kombinasyonundan hiç olmassa bir kere örneklemde temsil edilmesi sağlanır, </a:t>
            </a:r>
          </a:p>
          <a:p>
            <a:pPr eaLnBrk="1" hangingPunct="1">
              <a:buFont typeface="Wingdings" panose="05000000000000000000" pitchFamily="2" charset="2"/>
              <a:buChar char="ü"/>
            </a:pPr>
            <a:r>
              <a:rPr lang="tr-TR" altLang="tr-TR" sz="1600"/>
              <a:t>Bu yöntem, küçük örneklem alınan araştırmalar için uygundur, </a:t>
            </a:r>
          </a:p>
          <a:p>
            <a:pPr eaLnBrk="1" hangingPunct="1">
              <a:buFont typeface="Wingdings" panose="05000000000000000000" pitchFamily="2" charset="2"/>
              <a:buChar char="ü"/>
            </a:pPr>
            <a:r>
              <a:rPr lang="tr-TR" altLang="tr-TR" sz="1600"/>
              <a:t>Örneklemdeki her kişi geniş çaplı çalışmalara göre daha derinlemesine incelenir </a:t>
            </a:r>
            <a:r>
              <a:rPr lang="tr-TR" altLang="tr-TR" sz="1600" b="1"/>
              <a:t>(nitel araştırmalar),</a:t>
            </a:r>
          </a:p>
          <a:p>
            <a:pPr eaLnBrk="1" hangingPunct="1">
              <a:buFont typeface="Wingdings" panose="05000000000000000000" pitchFamily="2" charset="2"/>
              <a:buChar char="ü"/>
            </a:pPr>
            <a:endParaRPr lang="tr-TR" altLang="tr-TR" sz="1600"/>
          </a:p>
        </p:txBody>
      </p:sp>
      <p:sp>
        <p:nvSpPr>
          <p:cNvPr id="203780" name="4 Slayt Numarası Yer Tutucusu">
            <a:extLst>
              <a:ext uri="{FF2B5EF4-FFF2-40B4-BE49-F238E27FC236}">
                <a16:creationId xmlns:a16="http://schemas.microsoft.com/office/drawing/2014/main" id="{93D3F408-321F-4854-9B86-6E3FCFCF062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0348922B-88FA-4DE7-82BA-017584486FA8}" type="slidenum">
              <a:rPr kumimoji="0" lang="tr-TR" altLang="tr-TR" sz="1400"/>
              <a:pPr>
                <a:spcBef>
                  <a:spcPct val="50000"/>
                </a:spcBef>
                <a:buClrTx/>
                <a:buSzTx/>
                <a:buFontTx/>
                <a:buNone/>
              </a:pPr>
              <a:t>25</a:t>
            </a:fld>
            <a:endParaRPr kumimoji="0" lang="tr-TR" altLang="tr-T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EFD2A61-3294-4F49-A1E2-83F7B3D9513D}"/>
              </a:ext>
            </a:extLst>
          </p:cNvPr>
          <p:cNvSpPr>
            <a:spLocks noGrp="1"/>
          </p:cNvSpPr>
          <p:nvPr>
            <p:ph type="title"/>
          </p:nvPr>
        </p:nvSpPr>
        <p:spPr>
          <a:xfrm>
            <a:off x="2566989" y="188913"/>
            <a:ext cx="7850187" cy="792162"/>
          </a:xfrm>
        </p:spPr>
        <p:txBody>
          <a:bodyPr>
            <a:normAutofit/>
          </a:bodyPr>
          <a:lstStyle/>
          <a:p>
            <a:pPr algn="ctr">
              <a:defRPr/>
            </a:pPr>
            <a:r>
              <a:rPr lang="tr-TR" sz="2400" b="1" dirty="0">
                <a:solidFill>
                  <a:srgbClr val="C00000"/>
                </a:solidFill>
                <a:latin typeface="+mn-lt"/>
              </a:rPr>
              <a:t>OLASILIKSIZ ÖRNEKLEME </a:t>
            </a:r>
            <a:br>
              <a:rPr lang="tr-TR" sz="2400" b="1" dirty="0">
                <a:solidFill>
                  <a:srgbClr val="C00000"/>
                </a:solidFill>
                <a:latin typeface="+mn-lt"/>
              </a:rPr>
            </a:br>
            <a:r>
              <a:rPr lang="tr-TR" sz="2400" b="1" dirty="0">
                <a:solidFill>
                  <a:srgbClr val="C00000"/>
                </a:solidFill>
                <a:latin typeface="+mn-lt"/>
              </a:rPr>
              <a:t>YÖNTEMLERİ</a:t>
            </a:r>
            <a:endParaRPr lang="tr-TR" sz="2400" dirty="0">
              <a:solidFill>
                <a:srgbClr val="C00000"/>
              </a:solidFill>
              <a:latin typeface="+mn-lt"/>
            </a:endParaRPr>
          </a:p>
        </p:txBody>
      </p:sp>
      <p:sp>
        <p:nvSpPr>
          <p:cNvPr id="3" name="2 İçerik Yer Tutucusu">
            <a:extLst>
              <a:ext uri="{FF2B5EF4-FFF2-40B4-BE49-F238E27FC236}">
                <a16:creationId xmlns:a16="http://schemas.microsoft.com/office/drawing/2014/main" id="{A4B09C62-A3E3-4F7A-AEE1-C9A862443ACD}"/>
              </a:ext>
            </a:extLst>
          </p:cNvPr>
          <p:cNvSpPr>
            <a:spLocks noGrp="1"/>
          </p:cNvSpPr>
          <p:nvPr>
            <p:ph idx="1"/>
          </p:nvPr>
        </p:nvSpPr>
        <p:spPr>
          <a:xfrm>
            <a:off x="2782888" y="981075"/>
            <a:ext cx="7561262" cy="5492750"/>
          </a:xfrm>
        </p:spPr>
        <p:txBody>
          <a:bodyPr>
            <a:normAutofit fontScale="92500" lnSpcReduction="10000"/>
          </a:bodyPr>
          <a:lstStyle/>
          <a:p>
            <a:pPr marL="274320" indent="-274320">
              <a:buNone/>
              <a:defRPr/>
            </a:pPr>
            <a:r>
              <a:rPr lang="tr-TR" sz="2000" b="1" dirty="0">
                <a:solidFill>
                  <a:srgbClr val="C00000"/>
                </a:solidFill>
              </a:rPr>
              <a:t>4.KARTOPU ÖRNEKLEME;</a:t>
            </a:r>
          </a:p>
          <a:p>
            <a:pPr marL="457200" indent="-457200">
              <a:buFont typeface="Wingdings" pitchFamily="2" charset="2"/>
              <a:buChar char="ü"/>
              <a:defRPr/>
            </a:pPr>
            <a:r>
              <a:rPr lang="tr-TR" sz="1800" dirty="0"/>
              <a:t>Daha çok gözlemsel saha araştırmalarında kullanılabilir,</a:t>
            </a:r>
          </a:p>
          <a:p>
            <a:pPr marL="457200" indent="-457200">
              <a:buFont typeface="Wingdings" pitchFamily="2" charset="2"/>
              <a:buChar char="ü"/>
              <a:defRPr/>
            </a:pPr>
            <a:r>
              <a:rPr lang="tr-TR" sz="1800" b="1" dirty="0"/>
              <a:t>Aşamaları:</a:t>
            </a:r>
          </a:p>
          <a:p>
            <a:pPr marL="457200" indent="-457200">
              <a:buFont typeface="+mj-lt"/>
              <a:buAutoNum type="arabicPeriod"/>
              <a:defRPr/>
            </a:pPr>
            <a:r>
              <a:rPr lang="tr-TR" sz="1800" dirty="0"/>
              <a:t>İstenen özellikleri taşıyan gönüllüler saptanır ve onlarla görüşme yapılır(Farklı cinsel kimlikten bireyler vb.), </a:t>
            </a:r>
          </a:p>
          <a:p>
            <a:pPr marL="457200" indent="-457200">
              <a:buFont typeface="+mj-lt"/>
              <a:buAutoNum type="arabicPeriod"/>
              <a:defRPr/>
            </a:pPr>
            <a:r>
              <a:rPr lang="tr-TR" sz="1800" dirty="0"/>
              <a:t>Birinci aşamada seçilenler örnekleme girecek istenen nitelikleri taşıyan diğerlerini tanımlamada bilgi kaynağı olarak kullanılır, bu kişilerle görüşme yapılır, </a:t>
            </a:r>
          </a:p>
          <a:p>
            <a:pPr marL="457200" indent="-457200">
              <a:buFont typeface="+mj-lt"/>
              <a:buAutoNum type="arabicPeriod"/>
              <a:defRPr/>
            </a:pPr>
            <a:r>
              <a:rPr lang="tr-TR" sz="1800" dirty="0"/>
              <a:t>Aşamada, ikinci aşamadaki kişilerin önerdiği diğer kişilerle görüşülür, Amaca ulaşana kadar işleme devam edilir,</a:t>
            </a:r>
          </a:p>
          <a:p>
            <a:pPr marL="457200" indent="-457200">
              <a:buNone/>
              <a:defRPr/>
            </a:pPr>
            <a:endParaRPr lang="tr-TR" sz="1800" b="1" dirty="0"/>
          </a:p>
          <a:p>
            <a:pPr marL="457200" indent="-457200">
              <a:buNone/>
              <a:defRPr/>
            </a:pPr>
            <a:r>
              <a:rPr lang="tr-TR" sz="2000" b="1" dirty="0">
                <a:solidFill>
                  <a:srgbClr val="C00000"/>
                </a:solidFill>
              </a:rPr>
              <a:t>5.AMAÇLI(YARGISAL) ÖRNEKLEME;</a:t>
            </a:r>
          </a:p>
          <a:p>
            <a:pPr marL="457200" indent="-457200">
              <a:buFont typeface="Wingdings" pitchFamily="2" charset="2"/>
              <a:buChar char="ü"/>
              <a:defRPr/>
            </a:pPr>
            <a:r>
              <a:rPr lang="tr-TR" sz="1800" dirty="0"/>
              <a:t>Araştırmacı, araştırmanın amacına uygun olarak örnekteki kişilerin kimler olacağına kendisi karar verir(Gönüllüler, tanıdık, yakınlık faktörü, </a:t>
            </a:r>
            <a:r>
              <a:rPr lang="tr-TR" sz="1800" b="1" dirty="0"/>
              <a:t>nitel araştırmalar, çok gruplu müdahale araştırmaları, ölçek geliştirme </a:t>
            </a:r>
            <a:r>
              <a:rPr lang="tr-TR" sz="1800" dirty="0"/>
              <a:t>vb), </a:t>
            </a:r>
          </a:p>
          <a:p>
            <a:pPr marL="457200" indent="-457200">
              <a:buFont typeface="Wingdings" pitchFamily="2" charset="2"/>
              <a:buChar char="ü"/>
              <a:defRPr/>
            </a:pPr>
            <a:r>
              <a:rPr lang="tr-TR" sz="1800" dirty="0"/>
              <a:t>Araştırmacı bu seçimde daha önceki bilgi ve becerilerini de göz önünde bulundurur,</a:t>
            </a:r>
          </a:p>
          <a:p>
            <a:pPr marL="457200" indent="-457200">
              <a:buFont typeface="+mj-lt"/>
              <a:buAutoNum type="arabicPeriod"/>
              <a:defRPr/>
            </a:pPr>
            <a:endParaRPr lang="tr-TR" sz="1800" dirty="0"/>
          </a:p>
        </p:txBody>
      </p:sp>
      <p:sp>
        <p:nvSpPr>
          <p:cNvPr id="205828" name="4 Slayt Numarası Yer Tutucusu">
            <a:extLst>
              <a:ext uri="{FF2B5EF4-FFF2-40B4-BE49-F238E27FC236}">
                <a16:creationId xmlns:a16="http://schemas.microsoft.com/office/drawing/2014/main" id="{7019C827-406F-45A2-9F03-67EA5411162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25950F9-3CA6-453A-9043-6374558C1D47}" type="slidenum">
              <a:rPr kumimoji="0" lang="tr-TR" altLang="tr-TR" sz="1400"/>
              <a:pPr>
                <a:spcBef>
                  <a:spcPct val="50000"/>
                </a:spcBef>
                <a:buClrTx/>
                <a:buSzTx/>
                <a:buFontTx/>
                <a:buNone/>
              </a:pPr>
              <a:t>26</a:t>
            </a:fld>
            <a:endParaRPr kumimoji="0" lang="tr-TR" altLang="tr-T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Başlık">
            <a:extLst>
              <a:ext uri="{FF2B5EF4-FFF2-40B4-BE49-F238E27FC236}">
                <a16:creationId xmlns:a16="http://schemas.microsoft.com/office/drawing/2014/main" id="{788106F1-3186-4AF4-BE1C-1781E63075B6}"/>
              </a:ext>
            </a:extLst>
          </p:cNvPr>
          <p:cNvSpPr>
            <a:spLocks noGrp="1"/>
          </p:cNvSpPr>
          <p:nvPr>
            <p:ph type="title"/>
          </p:nvPr>
        </p:nvSpPr>
        <p:spPr>
          <a:xfrm>
            <a:off x="2697163" y="188914"/>
            <a:ext cx="7772400" cy="503237"/>
          </a:xfrm>
        </p:spPr>
        <p:txBody>
          <a:bodyPr/>
          <a:lstStyle/>
          <a:p>
            <a:pPr algn="ctr">
              <a:defRPr/>
            </a:pPr>
            <a:r>
              <a:rPr lang="tr-TR" sz="2400" b="1" dirty="0">
                <a:solidFill>
                  <a:srgbClr val="C00000"/>
                </a:solidFill>
                <a:latin typeface="+mn-lt"/>
              </a:rPr>
              <a:t>KAYNAK GÖSTERİMİ</a:t>
            </a:r>
          </a:p>
        </p:txBody>
      </p:sp>
      <p:sp>
        <p:nvSpPr>
          <p:cNvPr id="163843" name="2 İçerik Yer Tutucusu">
            <a:extLst>
              <a:ext uri="{FF2B5EF4-FFF2-40B4-BE49-F238E27FC236}">
                <a16:creationId xmlns:a16="http://schemas.microsoft.com/office/drawing/2014/main" id="{2EAD9284-D681-4199-9154-B77941ABB234}"/>
              </a:ext>
            </a:extLst>
          </p:cNvPr>
          <p:cNvSpPr>
            <a:spLocks noGrp="1"/>
          </p:cNvSpPr>
          <p:nvPr>
            <p:ph idx="1"/>
          </p:nvPr>
        </p:nvSpPr>
        <p:spPr>
          <a:xfrm>
            <a:off x="2640014" y="836614"/>
            <a:ext cx="7704137" cy="5761037"/>
          </a:xfrm>
        </p:spPr>
        <p:txBody>
          <a:bodyPr/>
          <a:lstStyle/>
          <a:p>
            <a:pPr eaLnBrk="1" hangingPunct="1">
              <a:lnSpc>
                <a:spcPct val="80000"/>
              </a:lnSpc>
              <a:buFont typeface="Wingdings" panose="05000000000000000000" pitchFamily="2" charset="2"/>
              <a:buChar char="v"/>
            </a:pPr>
            <a:r>
              <a:rPr lang="tr-TR" altLang="tr-TR" sz="2000"/>
              <a:t>Kaynaksız bilimsel yazı olmaz,</a:t>
            </a:r>
          </a:p>
          <a:p>
            <a:pPr eaLnBrk="1" hangingPunct="1">
              <a:lnSpc>
                <a:spcPct val="80000"/>
              </a:lnSpc>
              <a:buFont typeface="Wingdings" panose="05000000000000000000" pitchFamily="2" charset="2"/>
              <a:buChar char="v"/>
            </a:pPr>
            <a:endParaRPr lang="tr-TR" altLang="tr-TR" sz="2000"/>
          </a:p>
          <a:p>
            <a:pPr eaLnBrk="1" hangingPunct="1">
              <a:lnSpc>
                <a:spcPct val="80000"/>
              </a:lnSpc>
              <a:buFont typeface="Wingdings" panose="05000000000000000000" pitchFamily="2" charset="2"/>
              <a:buChar char="v"/>
            </a:pPr>
            <a:r>
              <a:rPr lang="tr-TR" altLang="tr-TR" sz="2000"/>
              <a:t>Kimi dergiler kendine özgün kaynak gösterimi isteyebilirler, makale yazılırken buna özen gösterilir,</a:t>
            </a:r>
          </a:p>
          <a:p>
            <a:pPr eaLnBrk="1" hangingPunct="1">
              <a:lnSpc>
                <a:spcPct val="80000"/>
              </a:lnSpc>
              <a:buFont typeface="Wingdings" panose="05000000000000000000" pitchFamily="2" charset="2"/>
              <a:buChar char="v"/>
            </a:pPr>
            <a:endParaRPr lang="tr-TR" altLang="tr-TR" sz="2000"/>
          </a:p>
          <a:p>
            <a:pPr eaLnBrk="1" hangingPunct="1">
              <a:lnSpc>
                <a:spcPct val="80000"/>
              </a:lnSpc>
              <a:buFont typeface="Wingdings" panose="05000000000000000000" pitchFamily="2" charset="2"/>
              <a:buChar char="v"/>
            </a:pPr>
            <a:r>
              <a:rPr lang="tr-TR" altLang="tr-TR" sz="2000"/>
              <a:t>Makale sonunda </a:t>
            </a:r>
            <a:r>
              <a:rPr lang="tr-TR" altLang="tr-TR" sz="2000" b="1">
                <a:solidFill>
                  <a:srgbClr val="C00000"/>
                </a:solidFill>
              </a:rPr>
              <a:t>“KAYNAK DİZİNİ” </a:t>
            </a:r>
            <a:r>
              <a:rPr lang="tr-TR" altLang="tr-TR" sz="2000"/>
              <a:t>ya da </a:t>
            </a:r>
            <a:r>
              <a:rPr lang="tr-TR" altLang="tr-TR" sz="2000" b="1">
                <a:solidFill>
                  <a:srgbClr val="C00000"/>
                </a:solidFill>
              </a:rPr>
              <a:t>“KAYNAKLAR” </a:t>
            </a:r>
            <a:r>
              <a:rPr lang="tr-TR" altLang="tr-TR" sz="2000"/>
              <a:t>kısmı bulunmalı,</a:t>
            </a:r>
          </a:p>
          <a:p>
            <a:pPr eaLnBrk="1" hangingPunct="1">
              <a:lnSpc>
                <a:spcPct val="80000"/>
              </a:lnSpc>
              <a:buFont typeface="Wingdings" panose="05000000000000000000" pitchFamily="2" charset="2"/>
              <a:buChar char="v"/>
            </a:pPr>
            <a:endParaRPr lang="tr-TR" altLang="tr-TR" sz="2000"/>
          </a:p>
          <a:p>
            <a:pPr eaLnBrk="1" hangingPunct="1">
              <a:lnSpc>
                <a:spcPct val="80000"/>
              </a:lnSpc>
              <a:buFont typeface="Wingdings" panose="05000000000000000000" pitchFamily="2" charset="2"/>
              <a:buChar char="v"/>
            </a:pPr>
            <a:r>
              <a:rPr lang="tr-TR" altLang="tr-TR" sz="2000"/>
              <a:t>Metin içerisinde kaynak gösterimi uygun olmalı, Türkiye’de genellikle 2 tür kaynak gösterimi kullanılmakta, ancak bir makalede iki gösterimden biri tercih edilir, bugün en çok 1.tür(APA) kaynak gösterimi kullanılmakta,</a:t>
            </a:r>
          </a:p>
          <a:p>
            <a:pPr eaLnBrk="1" hangingPunct="1">
              <a:lnSpc>
                <a:spcPct val="80000"/>
              </a:lnSpc>
              <a:buFont typeface="Wingdings" panose="05000000000000000000" pitchFamily="2" charset="2"/>
              <a:buChar char="v"/>
            </a:pPr>
            <a:endParaRPr lang="tr-TR" altLang="tr-TR" sz="2000"/>
          </a:p>
          <a:p>
            <a:pPr eaLnBrk="1" hangingPunct="1">
              <a:lnSpc>
                <a:spcPct val="80000"/>
              </a:lnSpc>
              <a:buFont typeface="Wingdings" panose="05000000000000000000" pitchFamily="2" charset="2"/>
              <a:buChar char="v"/>
            </a:pPr>
            <a:r>
              <a:rPr lang="tr-TR" altLang="tr-TR" sz="2000" b="1"/>
              <a:t>I.TÜR: APA</a:t>
            </a:r>
            <a:r>
              <a:rPr lang="tr-TR" altLang="tr-TR" sz="2000"/>
              <a:t>=American Psychological Association </a:t>
            </a:r>
            <a:r>
              <a:rPr lang="tr-TR" altLang="tr-TR" sz="2000" b="1"/>
              <a:t>(Alfabetik soyadı sıralaması ve yayım yılı öncelemesi)</a:t>
            </a:r>
          </a:p>
          <a:p>
            <a:pPr eaLnBrk="1" hangingPunct="1">
              <a:lnSpc>
                <a:spcPct val="80000"/>
              </a:lnSpc>
              <a:buFont typeface="Wingdings" panose="05000000000000000000" pitchFamily="2" charset="2"/>
              <a:buChar char="v"/>
            </a:pPr>
            <a:endParaRPr lang="tr-TR" altLang="tr-TR" sz="2000" b="1">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Char char="v"/>
            </a:pPr>
            <a:r>
              <a:rPr lang="tr-TR" altLang="tr-TR" sz="2000" b="1">
                <a:ea typeface="Verdana" panose="020B0604030504040204" pitchFamily="34" charset="0"/>
                <a:cs typeface="Verdana" panose="020B0604030504040204" pitchFamily="34" charset="0"/>
              </a:rPr>
              <a:t>II.TÜR: MLA</a:t>
            </a:r>
            <a:r>
              <a:rPr lang="tr-TR" altLang="tr-TR" sz="2000">
                <a:ea typeface="Verdana" panose="020B0604030504040204" pitchFamily="34" charset="0"/>
                <a:cs typeface="Verdana" panose="020B0604030504040204" pitchFamily="34" charset="0"/>
              </a:rPr>
              <a:t>=</a:t>
            </a:r>
            <a:r>
              <a:rPr lang="tr-TR" altLang="tr-TR" sz="2000"/>
              <a:t>Modern Language Association </a:t>
            </a:r>
            <a:r>
              <a:rPr lang="tr-TR" altLang="tr-TR" sz="2000" b="1">
                <a:ea typeface="Verdana" panose="020B0604030504040204" pitchFamily="34" charset="0"/>
                <a:cs typeface="Verdana" panose="020B0604030504040204" pitchFamily="34" charset="0"/>
              </a:rPr>
              <a:t>(Numerik, metin içerisinde geçiş sırasına göre numara verilerek)</a:t>
            </a:r>
          </a:p>
          <a:p>
            <a:pPr eaLnBrk="1" hangingPunct="1">
              <a:lnSpc>
                <a:spcPct val="80000"/>
              </a:lnSpc>
              <a:buFont typeface="Wingdings" panose="05000000000000000000" pitchFamily="2" charset="2"/>
              <a:buChar char="v"/>
            </a:pPr>
            <a:endParaRPr lang="tr-TR" altLang="tr-TR" sz="2000"/>
          </a:p>
          <a:p>
            <a:pPr eaLnBrk="1" hangingPunct="1">
              <a:lnSpc>
                <a:spcPct val="80000"/>
              </a:lnSpc>
            </a:pPr>
            <a:endParaRPr lang="tr-TR" altLang="tr-TR" sz="1800"/>
          </a:p>
          <a:p>
            <a:endParaRPr lang="tr-TR" altLang="tr-TR"/>
          </a:p>
        </p:txBody>
      </p:sp>
      <p:sp>
        <p:nvSpPr>
          <p:cNvPr id="163844" name="3 Slayt Numarası Yer Tutucusu">
            <a:extLst>
              <a:ext uri="{FF2B5EF4-FFF2-40B4-BE49-F238E27FC236}">
                <a16:creationId xmlns:a16="http://schemas.microsoft.com/office/drawing/2014/main" id="{C005E188-883D-42CF-BA6E-CA8068B9885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6021637-8178-4812-B121-8DF40FB9F547}" type="slidenum">
              <a:rPr kumimoji="0" lang="tr-TR" altLang="tr-TR" sz="1400"/>
              <a:pPr>
                <a:spcBef>
                  <a:spcPct val="50000"/>
                </a:spcBef>
                <a:buClrTx/>
                <a:buSzTx/>
                <a:buFontTx/>
                <a:buNone/>
              </a:pPr>
              <a:t>3</a:t>
            </a:fld>
            <a:endParaRPr kumimoji="0" lang="tr-TR" altLang="tr-T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6FF6582-2351-404D-98B9-7F001B7FBFF6}"/>
              </a:ext>
            </a:extLst>
          </p:cNvPr>
          <p:cNvSpPr>
            <a:spLocks noGrp="1"/>
          </p:cNvSpPr>
          <p:nvPr>
            <p:ph type="title"/>
          </p:nvPr>
        </p:nvSpPr>
        <p:spPr/>
        <p:txBody>
          <a:bodyPr/>
          <a:lstStyle/>
          <a:p>
            <a:pPr algn="ctr">
              <a:defRPr/>
            </a:pPr>
            <a:r>
              <a:rPr lang="tr-TR" sz="2800" b="1" dirty="0">
                <a:solidFill>
                  <a:srgbClr val="C00000"/>
                </a:solidFill>
                <a:latin typeface="+mn-lt"/>
              </a:rPr>
              <a:t>APA=</a:t>
            </a:r>
            <a:r>
              <a:rPr lang="tr-TR" sz="2800" b="1" dirty="0" err="1">
                <a:solidFill>
                  <a:srgbClr val="C00000"/>
                </a:solidFill>
                <a:latin typeface="+mn-lt"/>
              </a:rPr>
              <a:t>American</a:t>
            </a:r>
            <a:r>
              <a:rPr lang="tr-TR" sz="2800" b="1" dirty="0">
                <a:solidFill>
                  <a:srgbClr val="C00000"/>
                </a:solidFill>
                <a:latin typeface="+mn-lt"/>
              </a:rPr>
              <a:t> </a:t>
            </a:r>
            <a:r>
              <a:rPr lang="tr-TR" sz="2800" b="1" dirty="0" err="1">
                <a:solidFill>
                  <a:srgbClr val="C00000"/>
                </a:solidFill>
                <a:latin typeface="+mn-lt"/>
              </a:rPr>
              <a:t>Psychological</a:t>
            </a:r>
            <a:r>
              <a:rPr lang="tr-TR" sz="2800" b="1" dirty="0">
                <a:solidFill>
                  <a:srgbClr val="C00000"/>
                </a:solidFill>
                <a:latin typeface="+mn-lt"/>
              </a:rPr>
              <a:t> </a:t>
            </a:r>
            <a:r>
              <a:rPr lang="tr-TR" sz="2800" b="1" dirty="0" err="1">
                <a:solidFill>
                  <a:srgbClr val="C00000"/>
                </a:solidFill>
                <a:latin typeface="+mn-lt"/>
              </a:rPr>
              <a:t>Association</a:t>
            </a:r>
            <a:br>
              <a:rPr lang="tr-TR" sz="2800" b="1" dirty="0">
                <a:solidFill>
                  <a:srgbClr val="C00000"/>
                </a:solidFill>
                <a:latin typeface="+mn-lt"/>
              </a:rPr>
            </a:br>
            <a:r>
              <a:rPr lang="tr-TR" sz="2800" b="1" dirty="0">
                <a:solidFill>
                  <a:srgbClr val="C00000"/>
                </a:solidFill>
                <a:latin typeface="+mn-lt"/>
              </a:rPr>
              <a:t>KAYNAK GÖSTERİMİ</a:t>
            </a:r>
          </a:p>
        </p:txBody>
      </p:sp>
      <p:sp>
        <p:nvSpPr>
          <p:cNvPr id="165891" name="2 İçerik Yer Tutucusu">
            <a:extLst>
              <a:ext uri="{FF2B5EF4-FFF2-40B4-BE49-F238E27FC236}">
                <a16:creationId xmlns:a16="http://schemas.microsoft.com/office/drawing/2014/main" id="{AD8D5EF8-CF4E-4F23-8A1F-25D2A665ACDE}"/>
              </a:ext>
            </a:extLst>
          </p:cNvPr>
          <p:cNvSpPr>
            <a:spLocks noGrp="1"/>
          </p:cNvSpPr>
          <p:nvPr>
            <p:ph idx="1"/>
          </p:nvPr>
        </p:nvSpPr>
        <p:spPr>
          <a:xfrm>
            <a:off x="2697163" y="1557338"/>
            <a:ext cx="7772400" cy="5111750"/>
          </a:xfrm>
        </p:spPr>
        <p:txBody>
          <a:bodyPr/>
          <a:lstStyle/>
          <a:p>
            <a:pPr eaLnBrk="1" hangingPunct="1">
              <a:lnSpc>
                <a:spcPct val="80000"/>
              </a:lnSpc>
              <a:buFont typeface="Wingdings" panose="05000000000000000000" pitchFamily="2" charset="2"/>
              <a:buChar char="Ø"/>
            </a:pPr>
            <a:r>
              <a:rPr lang="tr-TR" altLang="tr-TR" sz="2000" b="1"/>
              <a:t>I.TÜR: </a:t>
            </a:r>
            <a:r>
              <a:rPr lang="tr-TR" altLang="tr-TR" sz="2000"/>
              <a:t>APA=American Psychological Association </a:t>
            </a:r>
            <a:r>
              <a:rPr lang="tr-TR" altLang="tr-TR" sz="2000" b="1"/>
              <a:t>(Alfabetik soyadı sıralaması ve yayım yılı öncelemesi)</a:t>
            </a:r>
          </a:p>
          <a:p>
            <a:pPr eaLnBrk="1" hangingPunct="1">
              <a:lnSpc>
                <a:spcPct val="80000"/>
              </a:lnSpc>
              <a:buFont typeface="Wingdings" panose="05000000000000000000" pitchFamily="2" charset="2"/>
              <a:buChar char="Ø"/>
            </a:pPr>
            <a:r>
              <a:rPr lang="tr-TR" altLang="tr-TR" sz="2000"/>
              <a:t>Ankara Üniversitesi Sağlık Bilimleri Enstitüsü Tez Yazım Klavuzu, APA temel alınarak Harward kaynak gösterimi benimsenmiştir.</a:t>
            </a:r>
            <a:endParaRPr lang="tr-TR" altLang="tr-TR" sz="2000" b="1"/>
          </a:p>
          <a:p>
            <a:pPr eaLnBrk="1" hangingPunct="1">
              <a:lnSpc>
                <a:spcPct val="80000"/>
              </a:lnSpc>
              <a:buFont typeface="Wingdings" panose="05000000000000000000" pitchFamily="2" charset="2"/>
              <a:buChar char="Ø"/>
            </a:pPr>
            <a:endParaRPr lang="tr-TR" altLang="tr-TR" sz="2000" b="1"/>
          </a:p>
          <a:p>
            <a:pPr eaLnBrk="1" hangingPunct="1">
              <a:lnSpc>
                <a:spcPct val="80000"/>
              </a:lnSpc>
              <a:buFont typeface="Wingdings" panose="05000000000000000000" pitchFamily="2" charset="2"/>
              <a:buNone/>
            </a:pPr>
            <a:r>
              <a:rPr lang="tr-TR" altLang="tr-TR" sz="2000" b="1"/>
              <a:t>Metin içinde, paragraf sonunda;</a:t>
            </a:r>
          </a:p>
          <a:p>
            <a:pPr eaLnBrk="1" hangingPunct="1">
              <a:lnSpc>
                <a:spcPct val="80000"/>
              </a:lnSpc>
              <a:buFont typeface="Wingdings" panose="05000000000000000000" pitchFamily="2" charset="2"/>
              <a:buNone/>
            </a:pPr>
            <a:r>
              <a:rPr lang="tr-TR" altLang="tr-TR" sz="2000" b="1"/>
              <a:t> </a:t>
            </a:r>
            <a:r>
              <a:rPr lang="tr-TR" altLang="tr-TR" sz="2000"/>
              <a:t>…..(Önder ve ark., 2003). </a:t>
            </a:r>
          </a:p>
          <a:p>
            <a:pPr eaLnBrk="1" hangingPunct="1">
              <a:lnSpc>
                <a:spcPct val="80000"/>
              </a:lnSpc>
              <a:buFont typeface="Monotype Sorts" pitchFamily="2" charset="2"/>
              <a:buNone/>
            </a:pPr>
            <a:r>
              <a:rPr lang="tr-TR" altLang="tr-TR" sz="2000" b="1"/>
              <a:t>Metin içinde, paragraf başında;</a:t>
            </a:r>
          </a:p>
          <a:p>
            <a:pPr eaLnBrk="1" hangingPunct="1">
              <a:lnSpc>
                <a:spcPct val="80000"/>
              </a:lnSpc>
              <a:buFont typeface="Wingdings" panose="05000000000000000000" pitchFamily="2" charset="2"/>
              <a:buNone/>
            </a:pPr>
            <a:r>
              <a:rPr lang="tr-TR" altLang="tr-TR" sz="2000"/>
              <a:t>Önder ve arkadaşlarının (2003) belirttiğine göre………..</a:t>
            </a:r>
          </a:p>
          <a:p>
            <a:pPr eaLnBrk="1" hangingPunct="1">
              <a:lnSpc>
                <a:spcPct val="80000"/>
              </a:lnSpc>
              <a:buFont typeface="Wingdings" panose="05000000000000000000" pitchFamily="2" charset="2"/>
              <a:buNone/>
            </a:pPr>
            <a:endParaRPr lang="tr-TR" altLang="tr-TR" sz="2000" b="1"/>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Kaynaklar Dizininde, alfabetik sıraya göre;</a:t>
            </a:r>
          </a:p>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ÖNDER ÖR, YARPUZLU A, SARP N, ŞAHİN N (2003). A study to evaluate the personel quality of life of nurses in Turkey: Example of Kırıkkale State Compared to Social Security Hospitals”. </a:t>
            </a:r>
            <a:r>
              <a:rPr lang="tr-TR" altLang="tr-TR" sz="2000" i="1">
                <a:ea typeface="Verdana" panose="020B0604030504040204" pitchFamily="34" charset="0"/>
                <a:cs typeface="Verdana" panose="020B0604030504040204" pitchFamily="34" charset="0"/>
              </a:rPr>
              <a:t>Optimal Tıp Dergisi</a:t>
            </a:r>
            <a:r>
              <a:rPr lang="tr-TR" altLang="tr-TR" sz="2000">
                <a:ea typeface="Verdana" panose="020B0604030504040204" pitchFamily="34" charset="0"/>
                <a:cs typeface="Verdana" panose="020B0604030504040204" pitchFamily="34" charset="0"/>
              </a:rPr>
              <a:t>, </a:t>
            </a:r>
            <a:r>
              <a:rPr lang="tr-TR" altLang="tr-TR" sz="2000" b="1">
                <a:ea typeface="Verdana" panose="020B0604030504040204" pitchFamily="34" charset="0"/>
                <a:cs typeface="Verdana" panose="020B0604030504040204" pitchFamily="34" charset="0"/>
              </a:rPr>
              <a:t>16(3):</a:t>
            </a:r>
            <a:r>
              <a:rPr lang="tr-TR" altLang="tr-TR" sz="2000">
                <a:ea typeface="Verdana" panose="020B0604030504040204" pitchFamily="34" charset="0"/>
                <a:cs typeface="Verdana" panose="020B0604030504040204" pitchFamily="34" charset="0"/>
              </a:rPr>
              <a:t> 71-76.</a:t>
            </a:r>
            <a:r>
              <a:rPr lang="tr-TR" altLang="tr-TR" sz="2000" b="1">
                <a:ea typeface="Verdana" panose="020B0604030504040204" pitchFamily="34" charset="0"/>
                <a:cs typeface="Verdana" panose="020B0604030504040204" pitchFamily="34" charset="0"/>
              </a:rPr>
              <a:t> </a:t>
            </a:r>
          </a:p>
          <a:p>
            <a:endParaRPr lang="tr-TR" altLang="tr-TR"/>
          </a:p>
        </p:txBody>
      </p:sp>
      <p:sp>
        <p:nvSpPr>
          <p:cNvPr id="165892" name="3 Slayt Numarası Yer Tutucusu">
            <a:extLst>
              <a:ext uri="{FF2B5EF4-FFF2-40B4-BE49-F238E27FC236}">
                <a16:creationId xmlns:a16="http://schemas.microsoft.com/office/drawing/2014/main" id="{BDF30DFE-E6BE-4073-9996-13BC3B819A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C25AA8D-3609-4C4B-A4B4-5D5D79B79702}" type="slidenum">
              <a:rPr kumimoji="0" lang="tr-TR" altLang="tr-TR" sz="1400"/>
              <a:pPr>
                <a:spcBef>
                  <a:spcPct val="50000"/>
                </a:spcBef>
                <a:buClrTx/>
                <a:buSzTx/>
                <a:buFontTx/>
                <a:buNone/>
              </a:pPr>
              <a:t>4</a:t>
            </a:fld>
            <a:endParaRPr kumimoji="0" lang="tr-TR" alt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3BCEE34-ED01-4DFC-8C8C-0913EB7727C1}"/>
              </a:ext>
            </a:extLst>
          </p:cNvPr>
          <p:cNvSpPr>
            <a:spLocks noGrp="1"/>
          </p:cNvSpPr>
          <p:nvPr>
            <p:ph type="title"/>
          </p:nvPr>
        </p:nvSpPr>
        <p:spPr/>
        <p:txBody>
          <a:bodyPr/>
          <a:lstStyle/>
          <a:p>
            <a:pPr algn="ctr">
              <a:defRPr/>
            </a:pPr>
            <a:r>
              <a:rPr lang="tr-TR" sz="2800" b="1" dirty="0">
                <a:solidFill>
                  <a:srgbClr val="C00000"/>
                </a:solidFill>
                <a:latin typeface="+mn-lt"/>
              </a:rPr>
              <a:t>MLA=Modern </a:t>
            </a:r>
            <a:r>
              <a:rPr lang="tr-TR" sz="2800" b="1" dirty="0" err="1">
                <a:solidFill>
                  <a:srgbClr val="C00000"/>
                </a:solidFill>
                <a:latin typeface="+mn-lt"/>
              </a:rPr>
              <a:t>Language</a:t>
            </a:r>
            <a:r>
              <a:rPr lang="tr-TR" sz="2800" b="1" dirty="0">
                <a:solidFill>
                  <a:srgbClr val="C00000"/>
                </a:solidFill>
                <a:latin typeface="+mn-lt"/>
              </a:rPr>
              <a:t> </a:t>
            </a:r>
            <a:r>
              <a:rPr lang="tr-TR" sz="2800" b="1" dirty="0" err="1">
                <a:solidFill>
                  <a:srgbClr val="C00000"/>
                </a:solidFill>
                <a:latin typeface="+mn-lt"/>
              </a:rPr>
              <a:t>Association</a:t>
            </a:r>
            <a:r>
              <a:rPr lang="tr-TR" sz="2800" b="1" dirty="0">
                <a:solidFill>
                  <a:srgbClr val="C00000"/>
                </a:solidFill>
                <a:latin typeface="+mn-lt"/>
              </a:rPr>
              <a:t> </a:t>
            </a:r>
            <a:br>
              <a:rPr lang="tr-TR" sz="2800" b="1" dirty="0">
                <a:solidFill>
                  <a:srgbClr val="C00000"/>
                </a:solidFill>
                <a:latin typeface="+mn-lt"/>
              </a:rPr>
            </a:br>
            <a:r>
              <a:rPr lang="tr-TR" sz="2800" b="1" dirty="0">
                <a:solidFill>
                  <a:srgbClr val="C00000"/>
                </a:solidFill>
                <a:latin typeface="+mn-lt"/>
              </a:rPr>
              <a:t>KAYNAK GÖSTERİMİ</a:t>
            </a:r>
            <a:endParaRPr lang="tr-TR" sz="2800" dirty="0">
              <a:latin typeface="+mn-lt"/>
            </a:endParaRPr>
          </a:p>
        </p:txBody>
      </p:sp>
      <p:sp>
        <p:nvSpPr>
          <p:cNvPr id="167939" name="2 İçerik Yer Tutucusu">
            <a:extLst>
              <a:ext uri="{FF2B5EF4-FFF2-40B4-BE49-F238E27FC236}">
                <a16:creationId xmlns:a16="http://schemas.microsoft.com/office/drawing/2014/main" id="{DDB33ADD-1CCA-4C2B-B61E-B865FEB9EFFE}"/>
              </a:ext>
            </a:extLst>
          </p:cNvPr>
          <p:cNvSpPr>
            <a:spLocks noGrp="1"/>
          </p:cNvSpPr>
          <p:nvPr>
            <p:ph idx="1"/>
          </p:nvPr>
        </p:nvSpPr>
        <p:spPr/>
        <p:txBody>
          <a:bodyPr/>
          <a:lstStyle/>
          <a:p>
            <a:pPr eaLnBrk="1" hangingPunct="1">
              <a:lnSpc>
                <a:spcPct val="80000"/>
              </a:lnSpc>
              <a:buFont typeface="Wingdings" panose="05000000000000000000" pitchFamily="2" charset="2"/>
              <a:buChar char="Ø"/>
            </a:pPr>
            <a:r>
              <a:rPr lang="tr-TR" altLang="tr-TR" sz="2000" b="1">
                <a:ea typeface="Verdana" panose="020B0604030504040204" pitchFamily="34" charset="0"/>
                <a:cs typeface="Verdana" panose="020B0604030504040204" pitchFamily="34" charset="0"/>
              </a:rPr>
              <a:t>II.TÜR: </a:t>
            </a:r>
            <a:r>
              <a:rPr lang="tr-TR" altLang="tr-TR" sz="2000"/>
              <a:t>Modern Language Association= MLA </a:t>
            </a:r>
            <a:r>
              <a:rPr lang="tr-TR" altLang="tr-TR" sz="2000" b="1">
                <a:ea typeface="Verdana" panose="020B0604030504040204" pitchFamily="34" charset="0"/>
                <a:cs typeface="Verdana" panose="020B0604030504040204" pitchFamily="34" charset="0"/>
              </a:rPr>
              <a:t>(Numerik, metin içerisinde geçiş sırasına göre numara verilerek)</a:t>
            </a:r>
          </a:p>
          <a:p>
            <a:pPr eaLnBrk="1" hangingPunct="1">
              <a:lnSpc>
                <a:spcPct val="80000"/>
              </a:lnSpc>
              <a:buFont typeface="Wingdings" panose="05000000000000000000" pitchFamily="2" charset="2"/>
              <a:buChar char="Ø"/>
            </a:pPr>
            <a:endParaRPr lang="tr-TR" altLang="tr-TR" sz="2000" b="1">
              <a:ea typeface="Verdana" panose="020B0604030504040204" pitchFamily="34" charset="0"/>
              <a:cs typeface="Verdana" panose="020B0604030504040204" pitchFamily="34" charset="0"/>
            </a:endParaRPr>
          </a:p>
          <a:p>
            <a:pPr eaLnBrk="1" hangingPunct="1">
              <a:lnSpc>
                <a:spcPct val="80000"/>
              </a:lnSpc>
              <a:buFont typeface="Monotype Sorts" pitchFamily="2" charset="2"/>
              <a:buNone/>
            </a:pPr>
            <a:r>
              <a:rPr lang="tr-TR" altLang="tr-TR" sz="2000">
                <a:ea typeface="Verdana" panose="020B0604030504040204" pitchFamily="34" charset="0"/>
                <a:cs typeface="Verdana" panose="020B0604030504040204" pitchFamily="34" charset="0"/>
              </a:rPr>
              <a:t> </a:t>
            </a:r>
            <a:r>
              <a:rPr lang="tr-TR" altLang="tr-TR" sz="2000" b="1"/>
              <a:t>Metin içinde, paragraf sonunda, kaynak dizininde geçen sıra numarası verilir.</a:t>
            </a:r>
          </a:p>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………………(85). </a:t>
            </a:r>
          </a:p>
          <a:p>
            <a:pPr eaLnBrk="1" hangingPunct="1">
              <a:lnSpc>
                <a:spcPct val="80000"/>
              </a:lnSpc>
              <a:buFont typeface="Wingdings" panose="05000000000000000000" pitchFamily="2" charset="2"/>
              <a:buNone/>
            </a:pPr>
            <a:endParaRPr lang="tr-TR" altLang="tr-TR" sz="2000" b="1"/>
          </a:p>
          <a:p>
            <a:pPr eaLnBrk="1" hangingPunct="1">
              <a:lnSpc>
                <a:spcPct val="80000"/>
              </a:lnSpc>
              <a:buFont typeface="Monotype Sorts" pitchFamily="2" charset="2"/>
              <a:buNone/>
            </a:pPr>
            <a:r>
              <a:rPr lang="tr-TR" altLang="tr-TR" sz="2000" b="1">
                <a:ea typeface="Verdana" panose="020B0604030504040204" pitchFamily="34" charset="0"/>
                <a:cs typeface="Verdana" panose="020B0604030504040204" pitchFamily="34" charset="0"/>
              </a:rPr>
              <a:t>Kaynaklar, “Kaynaklar Dizini” nde metin içerisinde geçen sıraya göre sıralanır.</a:t>
            </a:r>
          </a:p>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85. ÖNDER, Ö.R., YARPUZLU, A., SARP, N., ŞAHİN, N. “A study to evaluate the personel quality of life of nurses in Turkey: example of Kırıkkale state compared to social security hospitals.” </a:t>
            </a:r>
            <a:r>
              <a:rPr lang="tr-TR" altLang="tr-TR" sz="2000" i="1">
                <a:ea typeface="Verdana" panose="020B0604030504040204" pitchFamily="34" charset="0"/>
                <a:cs typeface="Verdana" panose="020B0604030504040204" pitchFamily="34" charset="0"/>
              </a:rPr>
              <a:t>Optimal Tıp Dergisi</a:t>
            </a:r>
            <a:r>
              <a:rPr lang="tr-TR" altLang="tr-TR" sz="2000">
                <a:ea typeface="Verdana" panose="020B0604030504040204" pitchFamily="34" charset="0"/>
                <a:cs typeface="Verdana" panose="020B0604030504040204" pitchFamily="34" charset="0"/>
              </a:rPr>
              <a:t>, </a:t>
            </a:r>
            <a:r>
              <a:rPr lang="tr-TR" altLang="tr-TR" sz="2000" b="1">
                <a:ea typeface="Verdana" panose="020B0604030504040204" pitchFamily="34" charset="0"/>
                <a:cs typeface="Verdana" panose="020B0604030504040204" pitchFamily="34" charset="0"/>
              </a:rPr>
              <a:t>16(3):</a:t>
            </a:r>
            <a:r>
              <a:rPr lang="tr-TR" altLang="tr-TR" sz="2000">
                <a:ea typeface="Verdana" panose="020B0604030504040204" pitchFamily="34" charset="0"/>
                <a:cs typeface="Verdana" panose="020B0604030504040204" pitchFamily="34" charset="0"/>
              </a:rPr>
              <a:t> 71-76. Ankara, 2003.</a:t>
            </a:r>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 </a:t>
            </a:r>
          </a:p>
          <a:p>
            <a:endParaRPr lang="tr-TR" altLang="tr-TR"/>
          </a:p>
        </p:txBody>
      </p:sp>
      <p:sp>
        <p:nvSpPr>
          <p:cNvPr id="167940" name="3 Slayt Numarası Yer Tutucusu">
            <a:extLst>
              <a:ext uri="{FF2B5EF4-FFF2-40B4-BE49-F238E27FC236}">
                <a16:creationId xmlns:a16="http://schemas.microsoft.com/office/drawing/2014/main" id="{79FDFB7D-1F63-4814-B34F-01CE627C46C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ECCE03D-216B-4693-AB70-85592155E08A}" type="slidenum">
              <a:rPr kumimoji="0" lang="tr-TR" altLang="tr-TR" sz="1400"/>
              <a:pPr>
                <a:spcBef>
                  <a:spcPct val="50000"/>
                </a:spcBef>
                <a:buClrTx/>
                <a:buSzTx/>
                <a:buFontTx/>
                <a:buNone/>
              </a:pPr>
              <a:t>5</a:t>
            </a:fld>
            <a:endParaRPr kumimoji="0" lang="tr-TR" altLang="tr-T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B0AE2B0-4996-4545-8CCE-3786595C82BB}"/>
              </a:ext>
            </a:extLst>
          </p:cNvPr>
          <p:cNvSpPr>
            <a:spLocks noGrp="1"/>
          </p:cNvSpPr>
          <p:nvPr>
            <p:ph type="title"/>
          </p:nvPr>
        </p:nvSpPr>
        <p:spPr>
          <a:xfrm>
            <a:off x="2566988" y="115889"/>
            <a:ext cx="7993062" cy="720725"/>
          </a:xfrm>
        </p:spPr>
        <p:txBody>
          <a:bodyPr>
            <a:normAutofit fontScale="90000"/>
          </a:bodyPr>
          <a:lstStyle/>
          <a:p>
            <a:pPr algn="ctr">
              <a:defRPr/>
            </a:pPr>
            <a:r>
              <a:rPr lang="tr-TR" sz="2000" b="1" dirty="0">
                <a:solidFill>
                  <a:srgbClr val="C00000"/>
                </a:solidFill>
                <a:latin typeface="+mn-lt"/>
              </a:rPr>
              <a:t>SAĞLIK BİLİMLERİ ENSTİTÜSÜ TEZ YAZIM KLAVUZUNA GÖRE “KAYNAK GÖSTERİMİ-KAYNAKLAR DİZİNİ”</a:t>
            </a:r>
            <a:endParaRPr lang="tr-TR" sz="2000" dirty="0">
              <a:latin typeface="+mn-lt"/>
            </a:endParaRPr>
          </a:p>
        </p:txBody>
      </p:sp>
      <p:sp>
        <p:nvSpPr>
          <p:cNvPr id="3" name="2 İçerik Yer Tutucusu">
            <a:extLst>
              <a:ext uri="{FF2B5EF4-FFF2-40B4-BE49-F238E27FC236}">
                <a16:creationId xmlns:a16="http://schemas.microsoft.com/office/drawing/2014/main" id="{D9492D22-F0C0-46BC-A93F-1DE8E35E8903}"/>
              </a:ext>
            </a:extLst>
          </p:cNvPr>
          <p:cNvSpPr>
            <a:spLocks noGrp="1"/>
          </p:cNvSpPr>
          <p:nvPr>
            <p:ph idx="1"/>
          </p:nvPr>
        </p:nvSpPr>
        <p:spPr>
          <a:xfrm>
            <a:off x="2782889" y="836613"/>
            <a:ext cx="7705725" cy="5905500"/>
          </a:xfrm>
        </p:spPr>
        <p:txBody>
          <a:bodyPr/>
          <a:lstStyle/>
          <a:p>
            <a:pPr algn="ctr">
              <a:buFont typeface="Monotype Sorts" pitchFamily="2" charset="2"/>
              <a:buNone/>
              <a:defRPr/>
            </a:pPr>
            <a:r>
              <a:rPr lang="tr-TR" sz="2400" b="1" dirty="0">
                <a:solidFill>
                  <a:srgbClr val="C00000"/>
                </a:solidFill>
              </a:rPr>
              <a:t>KAYNAKLAR DİZİNİ </a:t>
            </a:r>
          </a:p>
          <a:p>
            <a:pPr>
              <a:buFont typeface="Monotype Sorts" pitchFamily="2" charset="2"/>
              <a:buNone/>
              <a:defRPr/>
            </a:pPr>
            <a:r>
              <a:rPr lang="en-US" sz="2000" dirty="0"/>
              <a:t>ABU-BAKR N, HAN L, OKAMOTO A, IWAKU M (2000a). Changes in the mechanical properties</a:t>
            </a:r>
            <a:r>
              <a:rPr lang="tr-TR" sz="2000" dirty="0"/>
              <a:t> </a:t>
            </a:r>
            <a:r>
              <a:rPr lang="en-US" sz="2000" dirty="0"/>
              <a:t>and surface texture of </a:t>
            </a:r>
            <a:r>
              <a:rPr lang="en-US" sz="2000" dirty="0" err="1"/>
              <a:t>compomer</a:t>
            </a:r>
            <a:r>
              <a:rPr lang="en-US" sz="2000" dirty="0"/>
              <a:t> immersed in various media. </a:t>
            </a:r>
            <a:r>
              <a:rPr lang="en-US" sz="2000" i="1" dirty="0"/>
              <a:t>J </a:t>
            </a:r>
            <a:r>
              <a:rPr lang="en-US" sz="2000" i="1" dirty="0" err="1"/>
              <a:t>Prosthet.Dent</a:t>
            </a:r>
            <a:r>
              <a:rPr lang="en-US" sz="2000" i="1" dirty="0"/>
              <a:t>,</a:t>
            </a:r>
            <a:r>
              <a:rPr lang="tr-TR" sz="2000" i="1" dirty="0"/>
              <a:t> </a:t>
            </a:r>
            <a:r>
              <a:rPr lang="en-US" sz="2000" b="1" dirty="0"/>
              <a:t>84: </a:t>
            </a:r>
            <a:r>
              <a:rPr lang="en-US" sz="2000" dirty="0"/>
              <a:t>444-452.</a:t>
            </a:r>
            <a:endParaRPr lang="tr-TR" sz="2000" dirty="0"/>
          </a:p>
          <a:p>
            <a:pPr>
              <a:buFont typeface="Monotype Sorts" pitchFamily="2" charset="2"/>
              <a:buNone/>
              <a:defRPr/>
            </a:pPr>
            <a:endParaRPr lang="en-US" sz="2000" dirty="0"/>
          </a:p>
          <a:p>
            <a:pPr>
              <a:buFont typeface="Monotype Sorts" pitchFamily="2" charset="2"/>
              <a:buNone/>
              <a:defRPr/>
            </a:pPr>
            <a:r>
              <a:rPr lang="en-US" sz="2000" dirty="0"/>
              <a:t>ABU-BAKR N, HAN L, OKAMOTO A, IWAKU M (2000b). Color stability of </a:t>
            </a:r>
            <a:r>
              <a:rPr lang="en-US" sz="2000" dirty="0" err="1"/>
              <a:t>compomer</a:t>
            </a:r>
            <a:r>
              <a:rPr lang="en-US" sz="2000" dirty="0"/>
              <a:t> after</a:t>
            </a:r>
            <a:r>
              <a:rPr lang="tr-TR" sz="2000" dirty="0"/>
              <a:t> </a:t>
            </a:r>
            <a:r>
              <a:rPr lang="tr-TR" sz="2000" dirty="0" err="1"/>
              <a:t>immersion</a:t>
            </a:r>
            <a:r>
              <a:rPr lang="tr-TR" sz="2000" dirty="0"/>
              <a:t> in </a:t>
            </a:r>
            <a:r>
              <a:rPr lang="tr-TR" sz="2000" dirty="0" err="1"/>
              <a:t>various</a:t>
            </a:r>
            <a:r>
              <a:rPr lang="tr-TR" sz="2000" dirty="0"/>
              <a:t> </a:t>
            </a:r>
            <a:r>
              <a:rPr lang="tr-TR" sz="2000" dirty="0" err="1"/>
              <a:t>media</a:t>
            </a:r>
            <a:r>
              <a:rPr lang="tr-TR" sz="2000" dirty="0"/>
              <a:t>. </a:t>
            </a:r>
            <a:r>
              <a:rPr lang="tr-TR" sz="2000" i="1" dirty="0"/>
              <a:t>J </a:t>
            </a:r>
            <a:r>
              <a:rPr lang="tr-TR" sz="2000" i="1" dirty="0" err="1"/>
              <a:t>Esthet</a:t>
            </a:r>
            <a:r>
              <a:rPr lang="tr-TR" sz="2000" i="1" dirty="0"/>
              <a:t> </a:t>
            </a:r>
            <a:r>
              <a:rPr lang="tr-TR" sz="2000" i="1" dirty="0" err="1"/>
              <a:t>Dent</a:t>
            </a:r>
            <a:r>
              <a:rPr lang="tr-TR" sz="2000" i="1" dirty="0"/>
              <a:t>., </a:t>
            </a:r>
            <a:r>
              <a:rPr lang="tr-TR" sz="2000" b="1" dirty="0"/>
              <a:t>12: </a:t>
            </a:r>
            <a:r>
              <a:rPr lang="tr-TR" sz="2000" dirty="0"/>
              <a:t>258-263.</a:t>
            </a:r>
          </a:p>
          <a:p>
            <a:pPr>
              <a:buFont typeface="Monotype Sorts" pitchFamily="2" charset="2"/>
              <a:buNone/>
              <a:defRPr/>
            </a:pPr>
            <a:endParaRPr lang="tr-TR" sz="2000" dirty="0"/>
          </a:p>
          <a:p>
            <a:pPr>
              <a:buFont typeface="Monotype Sorts" pitchFamily="2" charset="2"/>
              <a:buNone/>
              <a:defRPr/>
            </a:pPr>
            <a:r>
              <a:rPr lang="en-US" sz="2000" dirty="0"/>
              <a:t>ASMUSSEN E (1984). Softening of B</a:t>
            </a:r>
            <a:r>
              <a:rPr lang="tr-TR" sz="2000" dirty="0"/>
              <a:t>I</a:t>
            </a:r>
            <a:r>
              <a:rPr lang="en-US" sz="2000" dirty="0"/>
              <a:t>S-GMA based polymers by ethanol and organic acids of</a:t>
            </a:r>
            <a:r>
              <a:rPr lang="tr-TR" sz="2000" dirty="0"/>
              <a:t> </a:t>
            </a:r>
            <a:r>
              <a:rPr lang="fr-FR" sz="2000" dirty="0"/>
              <a:t>plaque. </a:t>
            </a:r>
            <a:r>
              <a:rPr lang="fr-FR" sz="2000" i="1" dirty="0" err="1"/>
              <a:t>Scand</a:t>
            </a:r>
            <a:r>
              <a:rPr lang="fr-FR" sz="2000" i="1" dirty="0"/>
              <a:t> J Dent. </a:t>
            </a:r>
            <a:r>
              <a:rPr lang="fr-FR" sz="2000" i="1" dirty="0" err="1"/>
              <a:t>Res</a:t>
            </a:r>
            <a:r>
              <a:rPr lang="fr-FR" sz="2000" i="1" dirty="0"/>
              <a:t>, </a:t>
            </a:r>
            <a:r>
              <a:rPr lang="fr-FR" sz="2000" b="1" dirty="0"/>
              <a:t>72: </a:t>
            </a:r>
            <a:r>
              <a:rPr lang="fr-FR" sz="2000" dirty="0"/>
              <a:t>257-261.</a:t>
            </a:r>
            <a:endParaRPr lang="tr-TR" sz="2000" dirty="0"/>
          </a:p>
          <a:p>
            <a:pPr>
              <a:buFont typeface="Monotype Sorts" pitchFamily="2" charset="2"/>
              <a:buNone/>
              <a:defRPr/>
            </a:pPr>
            <a:endParaRPr lang="fr-FR" sz="2000" dirty="0"/>
          </a:p>
          <a:p>
            <a:pPr>
              <a:buFont typeface="Monotype Sorts" pitchFamily="2" charset="2"/>
              <a:buNone/>
              <a:defRPr/>
            </a:pPr>
            <a:r>
              <a:rPr lang="tr-TR" sz="2000" dirty="0"/>
              <a:t>ATTIN T, VATASCHKI M, HELLWIG E (1996). </a:t>
            </a:r>
            <a:r>
              <a:rPr lang="tr-TR" sz="2000" dirty="0" err="1"/>
              <a:t>Properties</a:t>
            </a:r>
            <a:r>
              <a:rPr lang="tr-TR" sz="2000" dirty="0"/>
              <a:t> of resin-</a:t>
            </a:r>
            <a:r>
              <a:rPr lang="tr-TR" sz="2000" dirty="0" err="1"/>
              <a:t>modified</a:t>
            </a:r>
            <a:r>
              <a:rPr lang="tr-TR" sz="2000" dirty="0"/>
              <a:t> </a:t>
            </a:r>
            <a:r>
              <a:rPr lang="tr-TR" sz="2000" dirty="0" err="1"/>
              <a:t>glassionomer</a:t>
            </a:r>
            <a:r>
              <a:rPr lang="tr-TR" sz="2000" dirty="0"/>
              <a:t> </a:t>
            </a:r>
            <a:r>
              <a:rPr lang="tr-TR" sz="2000" dirty="0" err="1"/>
              <a:t>restorative</a:t>
            </a:r>
            <a:r>
              <a:rPr lang="tr-TR" sz="2000" dirty="0"/>
              <a:t> </a:t>
            </a:r>
            <a:r>
              <a:rPr lang="tr-TR" sz="2000" dirty="0" err="1"/>
              <a:t>materials</a:t>
            </a:r>
            <a:r>
              <a:rPr lang="tr-TR" sz="2000" dirty="0"/>
              <a:t> </a:t>
            </a:r>
            <a:r>
              <a:rPr lang="tr-TR" sz="2000" dirty="0" err="1"/>
              <a:t>and</a:t>
            </a:r>
            <a:r>
              <a:rPr lang="tr-TR" sz="2000" dirty="0"/>
              <a:t> </a:t>
            </a:r>
            <a:r>
              <a:rPr lang="tr-TR" sz="2000" dirty="0" err="1"/>
              <a:t>twp</a:t>
            </a:r>
            <a:r>
              <a:rPr lang="tr-TR" sz="2000" dirty="0"/>
              <a:t> </a:t>
            </a:r>
            <a:r>
              <a:rPr lang="tr-TR" sz="2000" dirty="0" err="1"/>
              <a:t>polyacid</a:t>
            </a:r>
            <a:r>
              <a:rPr lang="tr-TR" sz="2000" dirty="0"/>
              <a:t>-</a:t>
            </a:r>
            <a:r>
              <a:rPr lang="tr-TR" sz="2000" dirty="0" err="1"/>
              <a:t>modified</a:t>
            </a:r>
            <a:r>
              <a:rPr lang="tr-TR" sz="2000" dirty="0"/>
              <a:t> resin </a:t>
            </a:r>
            <a:r>
              <a:rPr lang="tr-TR" sz="2000" dirty="0" err="1"/>
              <a:t>composite</a:t>
            </a:r>
            <a:r>
              <a:rPr lang="tr-TR" sz="2000" dirty="0"/>
              <a:t> </a:t>
            </a:r>
            <a:r>
              <a:rPr lang="tr-TR" sz="2000" dirty="0" err="1"/>
              <a:t>materials</a:t>
            </a:r>
            <a:r>
              <a:rPr lang="tr-TR" sz="2000" dirty="0"/>
              <a:t>. </a:t>
            </a:r>
            <a:r>
              <a:rPr lang="tr-TR" sz="2000" i="1" dirty="0" err="1"/>
              <a:t>Quintessence</a:t>
            </a:r>
            <a:r>
              <a:rPr lang="tr-TR" sz="2000" i="1" dirty="0"/>
              <a:t> </a:t>
            </a:r>
            <a:r>
              <a:rPr lang="tr-TR" sz="2000" i="1" dirty="0" err="1"/>
              <a:t>Int</a:t>
            </a:r>
            <a:r>
              <a:rPr lang="tr-TR" sz="2000" i="1" dirty="0"/>
              <a:t>, </a:t>
            </a:r>
            <a:r>
              <a:rPr lang="tr-TR" sz="2000" b="1" dirty="0"/>
              <a:t>27: </a:t>
            </a:r>
            <a:r>
              <a:rPr lang="tr-TR" sz="2000" dirty="0"/>
              <a:t>203-209.</a:t>
            </a:r>
          </a:p>
          <a:p>
            <a:pPr>
              <a:buFont typeface="Monotype Sorts" pitchFamily="2" charset="2"/>
              <a:buNone/>
              <a:defRPr/>
            </a:pPr>
            <a:endParaRPr lang="tr-TR" sz="1400" dirty="0">
              <a:latin typeface="+mj-lt"/>
            </a:endParaRPr>
          </a:p>
        </p:txBody>
      </p:sp>
      <p:sp>
        <p:nvSpPr>
          <p:cNvPr id="169988" name="3 Slayt Numarası Yer Tutucusu">
            <a:extLst>
              <a:ext uri="{FF2B5EF4-FFF2-40B4-BE49-F238E27FC236}">
                <a16:creationId xmlns:a16="http://schemas.microsoft.com/office/drawing/2014/main" id="{0636C47B-9FC7-4AAA-B171-B51B55B5E8F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C97EF9F-43D7-431E-8A52-A11D382F0D77}" type="slidenum">
              <a:rPr kumimoji="0" lang="tr-TR" altLang="tr-TR" sz="1400"/>
              <a:pPr>
                <a:spcBef>
                  <a:spcPct val="50000"/>
                </a:spcBef>
                <a:buClrTx/>
                <a:buSzTx/>
                <a:buFontTx/>
                <a:buNone/>
              </a:pPr>
              <a:t>6</a:t>
            </a:fld>
            <a:endParaRPr kumimoji="0" lang="tr-TR" altLang="tr-TR"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A82072E-A927-402B-A4A7-2C0FEB7BA5E1}"/>
              </a:ext>
            </a:extLst>
          </p:cNvPr>
          <p:cNvSpPr>
            <a:spLocks noGrp="1"/>
          </p:cNvSpPr>
          <p:nvPr>
            <p:ph type="title"/>
          </p:nvPr>
        </p:nvSpPr>
        <p:spPr>
          <a:xfrm>
            <a:off x="2697163" y="457201"/>
            <a:ext cx="7772400" cy="739775"/>
          </a:xfrm>
        </p:spPr>
        <p:txBody>
          <a:bodyPr>
            <a:normAutofit fontScale="90000"/>
          </a:bodyPr>
          <a:lstStyle/>
          <a:p>
            <a:pPr algn="ctr">
              <a:defRPr/>
            </a:pPr>
            <a:r>
              <a:rPr lang="tr-TR" sz="2000" b="1" dirty="0">
                <a:solidFill>
                  <a:srgbClr val="C00000"/>
                </a:solidFill>
                <a:latin typeface="+mn-lt"/>
              </a:rPr>
              <a:t>SAĞLIK BİLİMLERİ ENSTİTÜSÜ TEZ YAZIM KLAVUZUNA GÖRE “KAYNAK GÖSTERİMİ-KAYNAKLAR DİZİNİ”</a:t>
            </a:r>
            <a:endParaRPr lang="tr-TR" sz="2000" dirty="0">
              <a:latin typeface="+mn-lt"/>
            </a:endParaRPr>
          </a:p>
        </p:txBody>
      </p:sp>
      <p:sp>
        <p:nvSpPr>
          <p:cNvPr id="172035" name="2 İçerik Yer Tutucusu">
            <a:extLst>
              <a:ext uri="{FF2B5EF4-FFF2-40B4-BE49-F238E27FC236}">
                <a16:creationId xmlns:a16="http://schemas.microsoft.com/office/drawing/2014/main" id="{A69E6FCA-313D-459A-BF11-24ECD9A5E962}"/>
              </a:ext>
            </a:extLst>
          </p:cNvPr>
          <p:cNvSpPr>
            <a:spLocks noGrp="1"/>
          </p:cNvSpPr>
          <p:nvPr>
            <p:ph idx="1"/>
          </p:nvPr>
        </p:nvSpPr>
        <p:spPr>
          <a:xfrm>
            <a:off x="2697163" y="1196975"/>
            <a:ext cx="7772400" cy="5327650"/>
          </a:xfrm>
        </p:spPr>
        <p:txBody>
          <a:bodyPr/>
          <a:lstStyle/>
          <a:p>
            <a:pPr>
              <a:buFont typeface="Monotype Sorts" pitchFamily="2" charset="2"/>
              <a:buNone/>
            </a:pPr>
            <a:r>
              <a:rPr lang="en-US" altLang="tr-TR" sz="2000"/>
              <a:t>CHURCH DC, KELLEMS OR (2002). Feed Additives. In: livestock feeds and feeding, Ed.:</a:t>
            </a:r>
            <a:r>
              <a:rPr lang="tr-TR" altLang="tr-TR" sz="2000"/>
              <a:t> </a:t>
            </a:r>
            <a:r>
              <a:rPr lang="en-US" altLang="tr-TR" sz="2000"/>
              <a:t>Church, D.C., Kellems, O.R., Prentice Hall, Oregan.179-193.</a:t>
            </a:r>
            <a:endParaRPr lang="tr-TR" altLang="tr-TR" sz="2000"/>
          </a:p>
          <a:p>
            <a:pPr>
              <a:buFont typeface="Monotype Sorts" pitchFamily="2" charset="2"/>
              <a:buNone/>
            </a:pPr>
            <a:endParaRPr lang="en-US" altLang="tr-TR" sz="2000"/>
          </a:p>
          <a:p>
            <a:pPr>
              <a:buFont typeface="Monotype Sorts" pitchFamily="2" charset="2"/>
              <a:buNone/>
            </a:pPr>
            <a:r>
              <a:rPr lang="tr-TR" altLang="tr-TR" sz="2000"/>
              <a:t>DONG XF, GAO WW, TONG JM, JIA HQ, SA RN, ZHANG Q (2007). Effect of </a:t>
            </a:r>
            <a:r>
              <a:rPr lang="en-US" altLang="tr-TR" sz="2000"/>
              <a:t>polysavone (αα extract) on abdominal fat deposition and immunity in broiler chickens.</a:t>
            </a:r>
            <a:r>
              <a:rPr lang="tr-TR" altLang="tr-TR" sz="2000"/>
              <a:t> </a:t>
            </a:r>
            <a:r>
              <a:rPr lang="tr-TR" altLang="tr-TR" sz="2000" i="1"/>
              <a:t>Poult Sci </a:t>
            </a:r>
            <a:r>
              <a:rPr lang="tr-TR" altLang="tr-TR" sz="2000" b="1"/>
              <a:t>86: </a:t>
            </a:r>
            <a:r>
              <a:rPr lang="tr-TR" altLang="tr-TR" sz="2000"/>
              <a:t>1955-1959.</a:t>
            </a:r>
          </a:p>
          <a:p>
            <a:pPr>
              <a:buFont typeface="Monotype Sorts" pitchFamily="2" charset="2"/>
              <a:buNone/>
            </a:pPr>
            <a:endParaRPr lang="tr-TR" altLang="tr-TR" sz="2000"/>
          </a:p>
          <a:p>
            <a:pPr>
              <a:buFont typeface="Monotype Sorts" pitchFamily="2" charset="2"/>
              <a:buNone/>
            </a:pPr>
            <a:r>
              <a:rPr lang="tr-TR" altLang="tr-TR" sz="2000"/>
              <a:t>FAUST RH (1996). Humic acids humates. Erişim Adresi: [http://www.agrihelp.com /humates.htm]. Erişim Tarihi: 6/7/2004.</a:t>
            </a:r>
          </a:p>
          <a:p>
            <a:pPr>
              <a:buFont typeface="Monotype Sorts" pitchFamily="2" charset="2"/>
              <a:buNone/>
            </a:pPr>
            <a:endParaRPr lang="tr-TR" altLang="tr-TR" sz="2000"/>
          </a:p>
          <a:p>
            <a:pPr>
              <a:buFont typeface="Monotype Sorts" pitchFamily="2" charset="2"/>
              <a:buNone/>
            </a:pPr>
            <a:r>
              <a:rPr lang="en-US" altLang="tr-TR" sz="2000"/>
              <a:t>KAYA CA, TUNCER ġD (2009). The effects of humates on fattening performance, carcass</a:t>
            </a:r>
            <a:r>
              <a:rPr lang="tr-TR" altLang="tr-TR" sz="2000"/>
              <a:t> </a:t>
            </a:r>
            <a:r>
              <a:rPr lang="en-US" altLang="tr-TR" sz="2000"/>
              <a:t>quality and some blood parameters of broilers. </a:t>
            </a:r>
            <a:r>
              <a:rPr lang="en-US" altLang="tr-TR" sz="2000" i="1"/>
              <a:t>J Anim and Vet Advanc </a:t>
            </a:r>
            <a:r>
              <a:rPr lang="en-US" altLang="tr-TR" sz="2000" b="1"/>
              <a:t>8: </a:t>
            </a:r>
            <a:r>
              <a:rPr lang="en-US" altLang="tr-TR" sz="2000"/>
              <a:t>281-284.</a:t>
            </a:r>
            <a:endParaRPr lang="tr-TR" altLang="tr-TR" sz="2000"/>
          </a:p>
          <a:p>
            <a:endParaRPr lang="tr-TR" altLang="tr-TR"/>
          </a:p>
        </p:txBody>
      </p:sp>
      <p:sp>
        <p:nvSpPr>
          <p:cNvPr id="172036" name="3 Slayt Numarası Yer Tutucusu">
            <a:extLst>
              <a:ext uri="{FF2B5EF4-FFF2-40B4-BE49-F238E27FC236}">
                <a16:creationId xmlns:a16="http://schemas.microsoft.com/office/drawing/2014/main" id="{252A66E0-306D-4378-AE4A-40413083C8F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1895148-2E65-4152-9394-A97C3FB18FDB}" type="slidenum">
              <a:rPr kumimoji="0" lang="tr-TR" altLang="tr-TR" sz="1400"/>
              <a:pPr>
                <a:spcBef>
                  <a:spcPct val="50000"/>
                </a:spcBef>
                <a:buClrTx/>
                <a:buSzTx/>
                <a:buFontTx/>
                <a:buNone/>
              </a:pPr>
              <a:t>7</a:t>
            </a:fld>
            <a:endParaRPr kumimoji="0" lang="tr-TR" altLang="tr-T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Başlık">
            <a:extLst>
              <a:ext uri="{FF2B5EF4-FFF2-40B4-BE49-F238E27FC236}">
                <a16:creationId xmlns:a16="http://schemas.microsoft.com/office/drawing/2014/main" id="{064C93FB-9005-4D30-8665-A18275696D08}"/>
              </a:ext>
            </a:extLst>
          </p:cNvPr>
          <p:cNvSpPr>
            <a:spLocks noGrp="1"/>
          </p:cNvSpPr>
          <p:nvPr>
            <p:ph type="title"/>
          </p:nvPr>
        </p:nvSpPr>
        <p:spPr>
          <a:xfrm>
            <a:off x="2495551" y="188913"/>
            <a:ext cx="7974013" cy="863600"/>
          </a:xfrm>
        </p:spPr>
        <p:txBody>
          <a:bodyPr>
            <a:normAutofit fontScale="90000"/>
          </a:bodyPr>
          <a:lstStyle/>
          <a:p>
            <a:pPr algn="ctr">
              <a:defRPr/>
            </a:pPr>
            <a:r>
              <a:rPr lang="tr-TR" sz="2400" b="1" dirty="0">
                <a:solidFill>
                  <a:srgbClr val="C00000"/>
                </a:solidFill>
                <a:latin typeface="+mn-lt"/>
              </a:rPr>
              <a:t>KİTAPLARIN KAYNAK DİZİNİNDE VE METİN İÇİNDE </a:t>
            </a:r>
            <a:br>
              <a:rPr lang="tr-TR" sz="2400" b="1" dirty="0">
                <a:solidFill>
                  <a:srgbClr val="C00000"/>
                </a:solidFill>
                <a:latin typeface="+mn-lt"/>
              </a:rPr>
            </a:br>
            <a:r>
              <a:rPr lang="tr-TR" sz="2400" b="1" dirty="0">
                <a:solidFill>
                  <a:srgbClr val="C00000"/>
                </a:solidFill>
                <a:latin typeface="+mn-lt"/>
              </a:rPr>
              <a:t>KAYNAK GÖSTERİMİ</a:t>
            </a:r>
            <a:endParaRPr lang="tr-TR" sz="2400" dirty="0">
              <a:latin typeface="+mn-lt"/>
            </a:endParaRPr>
          </a:p>
        </p:txBody>
      </p:sp>
      <p:sp>
        <p:nvSpPr>
          <p:cNvPr id="173059" name="2 İçerik Yer Tutucusu">
            <a:extLst>
              <a:ext uri="{FF2B5EF4-FFF2-40B4-BE49-F238E27FC236}">
                <a16:creationId xmlns:a16="http://schemas.microsoft.com/office/drawing/2014/main" id="{0B262B2B-9634-4C01-B80B-B5040F2ACFA8}"/>
              </a:ext>
            </a:extLst>
          </p:cNvPr>
          <p:cNvSpPr>
            <a:spLocks noGrp="1"/>
          </p:cNvSpPr>
          <p:nvPr>
            <p:ph idx="1"/>
          </p:nvPr>
        </p:nvSpPr>
        <p:spPr>
          <a:xfrm>
            <a:off x="2640013" y="1268414"/>
            <a:ext cx="7829550" cy="4827587"/>
          </a:xfrm>
        </p:spPr>
        <p:txBody>
          <a:bodyPr/>
          <a:lstStyle/>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BAYKAN N, SUNGUR C, BİLGİN Y (1979). Toplum Hekimliği </a:t>
            </a:r>
            <a:r>
              <a:rPr lang="tr-TR" altLang="tr-TR" sz="2000" i="1">
                <a:ea typeface="Verdana" panose="020B0604030504040204" pitchFamily="34" charset="0"/>
                <a:cs typeface="Verdana" panose="020B0604030504040204" pitchFamily="34" charset="0"/>
              </a:rPr>
              <a:t>. </a:t>
            </a:r>
            <a:r>
              <a:rPr lang="tr-TR" altLang="tr-TR" sz="2000">
                <a:ea typeface="Verdana" panose="020B0604030504040204" pitchFamily="34" charset="0"/>
                <a:cs typeface="Verdana" panose="020B0604030504040204" pitchFamily="34" charset="0"/>
              </a:rPr>
              <a:t>2.bs, Ankara: Yargıçoğlu Matbaası, Ankara Üniversitesi Yayın No: 379.</a:t>
            </a:r>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…………(Baykan ve ark., 1979).</a:t>
            </a:r>
          </a:p>
          <a:p>
            <a:pPr eaLnBrk="1" hangingPunct="1">
              <a:lnSpc>
                <a:spcPct val="80000"/>
              </a:lnSpc>
              <a:buFont typeface="Wingdings" panose="05000000000000000000" pitchFamily="2" charset="2"/>
              <a:buNone/>
            </a:pPr>
            <a:endParaRPr lang="tr-TR" altLang="tr-TR" sz="20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WORLD HEALTH ORGANIZATION. (2002). HIV/AIDS in Europe: 2002. </a:t>
            </a:r>
            <a:r>
              <a:rPr lang="tr-TR" altLang="tr-TR" sz="2000" b="1">
                <a:ea typeface="Verdana" panose="020B0604030504040204" pitchFamily="34" charset="0"/>
                <a:cs typeface="Verdana" panose="020B0604030504040204" pitchFamily="34" charset="0"/>
              </a:rPr>
              <a:t> </a:t>
            </a:r>
            <a:r>
              <a:rPr lang="tr-TR" altLang="tr-TR" sz="2000">
                <a:ea typeface="Verdana" panose="020B0604030504040204" pitchFamily="34" charset="0"/>
                <a:cs typeface="Verdana" panose="020B0604030504040204" pitchFamily="34" charset="0"/>
              </a:rPr>
              <a:t>2nd ed., Geneva.</a:t>
            </a:r>
          </a:p>
          <a:p>
            <a:pPr eaLnBrk="1" hangingPunct="1">
              <a:lnSpc>
                <a:spcPct val="80000"/>
              </a:lnSpc>
              <a:buFont typeface="Wingdings" panose="05000000000000000000" pitchFamily="2" charset="2"/>
              <a:buNone/>
            </a:pPr>
            <a:endParaRPr lang="tr-TR" altLang="tr-TR" sz="20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…………(World Health Organization, 2002).</a:t>
            </a:r>
          </a:p>
          <a:p>
            <a:pPr eaLnBrk="1" hangingPunct="1">
              <a:lnSpc>
                <a:spcPct val="80000"/>
              </a:lnSpc>
              <a:buFont typeface="Wingdings" panose="05000000000000000000" pitchFamily="2" charset="2"/>
              <a:buNone/>
            </a:pPr>
            <a:endParaRPr lang="tr-TR" altLang="tr-TR" sz="20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2000">
                <a:ea typeface="Verdana" panose="020B0604030504040204" pitchFamily="34" charset="0"/>
                <a:cs typeface="Verdana" panose="020B0604030504040204" pitchFamily="34" charset="0"/>
              </a:rPr>
              <a:t>SAĞLIK BAKANLIĞI. (2002). Yaşlı Sağlığı. Ankara: Pelin Ofset.</a:t>
            </a:r>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…………(Sağlık Bakanlığı, 2002).</a:t>
            </a:r>
          </a:p>
          <a:p>
            <a:pPr eaLnBrk="1" hangingPunct="1">
              <a:lnSpc>
                <a:spcPct val="80000"/>
              </a:lnSpc>
              <a:buFont typeface="Wingdings" panose="05000000000000000000" pitchFamily="2" charset="2"/>
              <a:buNone/>
            </a:pPr>
            <a:endParaRPr lang="tr-TR" altLang="tr-TR" sz="2000" b="1">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2000" b="1">
                <a:ea typeface="Verdana" panose="020B0604030504040204" pitchFamily="34" charset="0"/>
                <a:cs typeface="Verdana" panose="020B0604030504040204" pitchFamily="34" charset="0"/>
              </a:rPr>
              <a:t>Birden fazla yazarlı kaynaklarda “Kaynaklar Dizini” nde “ve ark., / ve diğerleri” yazılmaz, tüm yazarlar açık yazılmalı.</a:t>
            </a:r>
          </a:p>
          <a:p>
            <a:endParaRPr lang="tr-TR" altLang="tr-TR"/>
          </a:p>
        </p:txBody>
      </p:sp>
      <p:sp>
        <p:nvSpPr>
          <p:cNvPr id="173060" name="3 Slayt Numarası Yer Tutucusu">
            <a:extLst>
              <a:ext uri="{FF2B5EF4-FFF2-40B4-BE49-F238E27FC236}">
                <a16:creationId xmlns:a16="http://schemas.microsoft.com/office/drawing/2014/main" id="{BCC75361-CAE7-47FB-AA47-C329B58F33B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B92A870-E216-4D82-B9F0-18AA07991BA7}" type="slidenum">
              <a:rPr kumimoji="0" lang="tr-TR" altLang="tr-TR" sz="1400"/>
              <a:pPr>
                <a:spcBef>
                  <a:spcPct val="50000"/>
                </a:spcBef>
                <a:buClrTx/>
                <a:buSzTx/>
                <a:buFontTx/>
                <a:buNone/>
              </a:pPr>
              <a:t>8</a:t>
            </a:fld>
            <a:endParaRPr kumimoji="0" lang="tr-TR" altLang="tr-T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Başlık">
            <a:extLst>
              <a:ext uri="{FF2B5EF4-FFF2-40B4-BE49-F238E27FC236}">
                <a16:creationId xmlns:a16="http://schemas.microsoft.com/office/drawing/2014/main" id="{D33272D4-A351-47AD-A08B-3F2B6B22A386}"/>
              </a:ext>
            </a:extLst>
          </p:cNvPr>
          <p:cNvSpPr>
            <a:spLocks noGrp="1"/>
          </p:cNvSpPr>
          <p:nvPr>
            <p:ph type="title"/>
          </p:nvPr>
        </p:nvSpPr>
        <p:spPr>
          <a:xfrm>
            <a:off x="2697163" y="188913"/>
            <a:ext cx="7772400" cy="792162"/>
          </a:xfrm>
        </p:spPr>
        <p:txBody>
          <a:bodyPr>
            <a:normAutofit fontScale="90000"/>
          </a:bodyPr>
          <a:lstStyle/>
          <a:p>
            <a:pPr algn="ctr">
              <a:defRPr/>
            </a:pPr>
            <a:r>
              <a:rPr lang="tr-TR" sz="2400" b="1" dirty="0">
                <a:solidFill>
                  <a:srgbClr val="C00000"/>
                </a:solidFill>
                <a:latin typeface="+mn-lt"/>
              </a:rPr>
              <a:t>KİTAPLARIN KAYNAK DİZİNİNDE VE METİN İÇİNDE</a:t>
            </a:r>
            <a:br>
              <a:rPr lang="tr-TR" b="1" dirty="0">
                <a:solidFill>
                  <a:srgbClr val="C00000"/>
                </a:solidFill>
                <a:latin typeface="+mn-lt"/>
              </a:rPr>
            </a:br>
            <a:r>
              <a:rPr lang="tr-TR" sz="2400" b="1" dirty="0">
                <a:solidFill>
                  <a:srgbClr val="C00000"/>
                </a:solidFill>
                <a:latin typeface="+mn-lt"/>
              </a:rPr>
              <a:t>KAYNAK GÖSTERİMİ</a:t>
            </a:r>
            <a:endParaRPr lang="tr-TR" sz="2400" dirty="0">
              <a:latin typeface="+mn-lt"/>
            </a:endParaRPr>
          </a:p>
        </p:txBody>
      </p:sp>
      <p:sp>
        <p:nvSpPr>
          <p:cNvPr id="175107" name="2 İçerik Yer Tutucusu">
            <a:extLst>
              <a:ext uri="{FF2B5EF4-FFF2-40B4-BE49-F238E27FC236}">
                <a16:creationId xmlns:a16="http://schemas.microsoft.com/office/drawing/2014/main" id="{5FC91712-3BD8-4263-9B57-23BE8753CDE3}"/>
              </a:ext>
            </a:extLst>
          </p:cNvPr>
          <p:cNvSpPr>
            <a:spLocks noGrp="1"/>
          </p:cNvSpPr>
          <p:nvPr>
            <p:ph idx="1"/>
          </p:nvPr>
        </p:nvSpPr>
        <p:spPr>
          <a:xfrm>
            <a:off x="2566989" y="1052514"/>
            <a:ext cx="7902575" cy="5400675"/>
          </a:xfrm>
        </p:spPr>
        <p:txBody>
          <a:bodyPr>
            <a:normAutofit/>
          </a:bodyPr>
          <a:lstStyle/>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OMRAN AR, STANDLEY CC. edit (1976). Family Formation Patterns and Health.  Geneva: World Health Organization.</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     </a:t>
            </a:r>
            <a:r>
              <a:rPr lang="tr-TR" altLang="tr-TR" sz="1800" b="1">
                <a:ea typeface="Verdana" panose="020B0604030504040204" pitchFamily="34" charset="0"/>
                <a:cs typeface="Verdana" panose="020B0604030504040204" pitchFamily="34" charset="0"/>
              </a:rPr>
              <a:t>……….(Omran ve Standley, 1976).</a:t>
            </a:r>
          </a:p>
          <a:p>
            <a:pPr eaLnBrk="1" hangingPunct="1">
              <a:lnSpc>
                <a:spcPct val="80000"/>
              </a:lnSpc>
              <a:buFont typeface="Wingdings" panose="05000000000000000000" pitchFamily="2" charset="2"/>
              <a:buNone/>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TAYLOR I, KNOWELDON J (1966). “Epidemiyolojinin Prensipleri”. Çev.:Nevres Baykan, Ankara: SSYB Hıfzıssıhha Okulu Yayın No:19.</a:t>
            </a: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……….(Taylor ve Knoweldon, 1966).</a:t>
            </a: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 </a:t>
            </a: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BAŞARAN İE (2000a). Örgütsel Davranış. Ankara: Feryal Matbaası.</a:t>
            </a: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……….(Başaran, 2000a).</a:t>
            </a:r>
            <a:endParaRPr lang="tr-TR" altLang="tr-TR" sz="1800">
              <a:ea typeface="Verdana" panose="020B0604030504040204" pitchFamily="34" charset="0"/>
              <a:cs typeface="Verdana" panose="020B0604030504040204" pitchFamily="34" charset="0"/>
            </a:endParaRPr>
          </a:p>
          <a:p>
            <a:pPr eaLnBrk="1" hangingPunct="1">
              <a:lnSpc>
                <a:spcPct val="80000"/>
              </a:lnSpc>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BAŞARAN İE, ALPER T (2000b). Örgüt ve Eğitim. Ankara: Pelin Matbaası.</a:t>
            </a:r>
            <a:r>
              <a:rPr lang="tr-TR" altLang="tr-TR" sz="1800" b="1">
                <a:ea typeface="Verdana" panose="020B0604030504040204" pitchFamily="34" charset="0"/>
                <a:cs typeface="Verdana" panose="020B0604030504040204" pitchFamily="34" charset="0"/>
              </a:rPr>
              <a:t> </a:t>
            </a: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……….(Başaran, 2000b).</a:t>
            </a:r>
            <a:endParaRPr lang="tr-TR" altLang="tr-TR" sz="1800">
              <a:ea typeface="Verdana" panose="020B0604030504040204" pitchFamily="34" charset="0"/>
              <a:cs typeface="Verdana" panose="020B0604030504040204" pitchFamily="34" charset="0"/>
            </a:endParaRPr>
          </a:p>
          <a:p>
            <a:pPr eaLnBrk="1" hangingPunct="1">
              <a:lnSpc>
                <a:spcPct val="80000"/>
              </a:lnSpc>
            </a:pPr>
            <a:endParaRPr lang="tr-TR" altLang="tr-TR" sz="1800">
              <a:ea typeface="Verdana" panose="020B0604030504040204" pitchFamily="34" charset="0"/>
              <a:cs typeface="Verdana" panose="020B0604030504040204" pitchFamily="34" charset="0"/>
            </a:endParaRPr>
          </a:p>
          <a:p>
            <a:pPr eaLnBrk="1" hangingPunct="1">
              <a:lnSpc>
                <a:spcPct val="80000"/>
              </a:lnSpc>
              <a:buFont typeface="Wingdings" panose="05000000000000000000" pitchFamily="2" charset="2"/>
              <a:buNone/>
            </a:pPr>
            <a:r>
              <a:rPr lang="tr-TR" altLang="tr-TR" sz="1800">
                <a:ea typeface="Verdana" panose="020B0604030504040204" pitchFamily="34" charset="0"/>
                <a:cs typeface="Verdana" panose="020B0604030504040204" pitchFamily="34" charset="0"/>
              </a:rPr>
              <a:t>SÜMBÜLOĞLU V, SÜMBÜLOĞLU K (2000) “Araştırmalarda etik kurallar”. Sağlık Bilimlerinde Araştırma Yöntemleri. 3. bs. Ankara: Hatipoğlu Yayınevi.</a:t>
            </a:r>
          </a:p>
          <a:p>
            <a:pPr eaLnBrk="1" hangingPunct="1">
              <a:lnSpc>
                <a:spcPct val="80000"/>
              </a:lnSpc>
              <a:buFont typeface="Wingdings" panose="05000000000000000000" pitchFamily="2" charset="2"/>
              <a:buNone/>
            </a:pPr>
            <a:r>
              <a:rPr lang="tr-TR" altLang="tr-TR" sz="1800" b="1">
                <a:ea typeface="Verdana" panose="020B0604030504040204" pitchFamily="34" charset="0"/>
                <a:cs typeface="Verdana" panose="020B0604030504040204" pitchFamily="34" charset="0"/>
              </a:rPr>
              <a:t>    ……….(Sümbüloğlu ve Sümbüloğlu, 2000).</a:t>
            </a:r>
            <a:endParaRPr lang="tr-TR" altLang="tr-TR" sz="1800">
              <a:ea typeface="Verdana" panose="020B0604030504040204" pitchFamily="34" charset="0"/>
              <a:cs typeface="Verdana" panose="020B0604030504040204" pitchFamily="34" charset="0"/>
            </a:endParaRPr>
          </a:p>
          <a:p>
            <a:endParaRPr lang="tr-TR" altLang="tr-TR"/>
          </a:p>
        </p:txBody>
      </p:sp>
      <p:sp>
        <p:nvSpPr>
          <p:cNvPr id="175108" name="3 Slayt Numarası Yer Tutucusu">
            <a:extLst>
              <a:ext uri="{FF2B5EF4-FFF2-40B4-BE49-F238E27FC236}">
                <a16:creationId xmlns:a16="http://schemas.microsoft.com/office/drawing/2014/main" id="{5F98548A-E48B-409A-96EA-EB39D3DDCD3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8A2AD61-5487-4746-AC0A-A8CA03587BF5}" type="slidenum">
              <a:rPr kumimoji="0" lang="tr-TR" altLang="tr-TR" sz="1400"/>
              <a:pPr>
                <a:spcBef>
                  <a:spcPct val="50000"/>
                </a:spcBef>
                <a:buClrTx/>
                <a:buSzTx/>
                <a:buFontTx/>
                <a:buNone/>
              </a:pPr>
              <a:t>9</a:t>
            </a:fld>
            <a:endParaRPr kumimoji="0" lang="tr-TR" altLang="tr-TR" sz="1400"/>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1</TotalTime>
  <Words>3720</Words>
  <Application>Microsoft Office PowerPoint</Application>
  <PresentationFormat>Geniş ekran</PresentationFormat>
  <Paragraphs>382</Paragraphs>
  <Slides>26</Slides>
  <Notes>21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26</vt:i4>
      </vt:variant>
    </vt:vector>
  </HeadingPairs>
  <TitlesOfParts>
    <vt:vector size="34" baseType="lpstr">
      <vt:lpstr>Arial</vt:lpstr>
      <vt:lpstr>Calibri</vt:lpstr>
      <vt:lpstr>Gill Sans MT</vt:lpstr>
      <vt:lpstr>Impact</vt:lpstr>
      <vt:lpstr>Monotype Sorts</vt:lpstr>
      <vt:lpstr>Times New Roman</vt:lpstr>
      <vt:lpstr>Wingdings</vt:lpstr>
      <vt:lpstr>Rozet</vt:lpstr>
      <vt:lpstr>PowerPoint Sunusu</vt:lpstr>
      <vt:lpstr>BİLİMSEL YAZILARDA KAYNAK GÖSTERİMİ STİLLERİ</vt:lpstr>
      <vt:lpstr>KAYNAK GÖSTERİMİ</vt:lpstr>
      <vt:lpstr>APA=American Psychological Association KAYNAK GÖSTERİMİ</vt:lpstr>
      <vt:lpstr>MLA=Modern Language Association  KAYNAK GÖSTERİMİ</vt:lpstr>
      <vt:lpstr>SAĞLIK BİLİMLERİ ENSTİTÜSÜ TEZ YAZIM KLAVUZUNA GÖRE “KAYNAK GÖSTERİMİ-KAYNAKLAR DİZİNİ”</vt:lpstr>
      <vt:lpstr>SAĞLIK BİLİMLERİ ENSTİTÜSÜ TEZ YAZIM KLAVUZUNA GÖRE “KAYNAK GÖSTERİMİ-KAYNAKLAR DİZİNİ”</vt:lpstr>
      <vt:lpstr>KİTAPLARIN KAYNAK DİZİNİNDE VE METİN İÇİNDE  KAYNAK GÖSTERİMİ</vt:lpstr>
      <vt:lpstr>KİTAPLARIN KAYNAK DİZİNİNDE VE METİN İÇİNDE KAYNAK GÖSTERİMİ</vt:lpstr>
      <vt:lpstr>DERGİ VE GAZETELERDEKİ MAKALELERİN  KAYNAK DİZİNİNDE GÖSTERİMİ</vt:lpstr>
      <vt:lpstr>ELEKTRONİK DERGİ VE İNTERNETTEN ALINAN BİLGİNİN KAYNAK DİZİNİNDE GÖSTERİMİve </vt:lpstr>
      <vt:lpstr>TEZLERİN KAYNAK DİZİNİNDE GÖSTERİMİ</vt:lpstr>
      <vt:lpstr>BİR KİTAP-MAKALEDE GÖSTERİLEN BAŞKA BİR YAZARA AİT KAYNAĞIN KAYNAK DİZİNİNDE  AKTARAN BİÇİMİNDE GÖSTERİMİ</vt:lpstr>
      <vt:lpstr>METİN İÇİNDE  KAYNAK GÖSTERİMİ</vt:lpstr>
      <vt:lpstr>ÖNEMLİ</vt:lpstr>
      <vt:lpstr>PowerPoint Sunusu</vt:lpstr>
      <vt:lpstr>EVREN, ÖRNEK/ÖRNEKLEM, ÖRNEKLEME</vt:lpstr>
      <vt:lpstr>ÖRNEKLEME YÖNTEMLERİ</vt:lpstr>
      <vt:lpstr>ÖRNEK/ÖRNEKLEME GENEL BİLGİSİ</vt:lpstr>
      <vt:lpstr>OLASILIKLI VE OLASILIKSIZ ÖRNEKLEME  YÖNTEMLERİNİN  KARŞILAŞTIRILMASI</vt:lpstr>
      <vt:lpstr>OLASILIKLI ÖRNEKLEME  YÖNTEMLERİ</vt:lpstr>
      <vt:lpstr>OLASILIKLI ÖRNEKLEME  YÖNTEMLERİ</vt:lpstr>
      <vt:lpstr>Tabakalı Tesadüfi Örnekleme Yöntemi(Örnek)</vt:lpstr>
      <vt:lpstr>Tabakalı Tesadüfi Örnekleme Yöntemi(Örnek)</vt:lpstr>
      <vt:lpstr>OLASILIKSIZ ÖRNEKLEME  YÖNTEMLERİ</vt:lpstr>
      <vt:lpstr>OLASILIKSIZ ÖRNEKLEME  YÖNTEMLERİ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kutlu</dc:creator>
  <cp:lastModifiedBy>gamze kutlu</cp:lastModifiedBy>
  <cp:revision>1</cp:revision>
  <dcterms:created xsi:type="dcterms:W3CDTF">2020-04-30T11:11:44Z</dcterms:created>
  <dcterms:modified xsi:type="dcterms:W3CDTF">2020-04-30T11:13:05Z</dcterms:modified>
</cp:coreProperties>
</file>