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301" r:id="rId3"/>
    <p:sldId id="302" r:id="rId4"/>
    <p:sldId id="303" r:id="rId5"/>
    <p:sldId id="307" r:id="rId6"/>
    <p:sldId id="305" r:id="rId7"/>
    <p:sldId id="308" r:id="rId8"/>
    <p:sldId id="309" r:id="rId9"/>
    <p:sldId id="310" r:id="rId10"/>
    <p:sldId id="31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5D69D7-5713-8844-97F4-DAC025938FB1}"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8C657-6961-2945-A34C-A5CEF395C65E}" type="slidenum">
              <a:rPr lang="en-US" smtClean="0"/>
              <a:t>‹#›</a:t>
            </a:fld>
            <a:endParaRPr lang="en-US"/>
          </a:p>
        </p:txBody>
      </p:sp>
    </p:spTree>
    <p:extLst>
      <p:ext uri="{BB962C8B-B14F-4D97-AF65-F5344CB8AC3E}">
        <p14:creationId xmlns:p14="http://schemas.microsoft.com/office/powerpoint/2010/main" val="10766838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4E6633BD-3723-814E-A38F-A863FBA90CEA}" type="slidenum">
              <a:rPr lang="tr-TR"/>
              <a:pPr/>
              <a:t>3</a:t>
            </a:fld>
            <a:endParaRPr lang="tr-TR"/>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14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61445" name="Text Box 4"/>
          <p:cNvSpPr txBox="1">
            <a:spLocks noChangeArrowheads="1"/>
          </p:cNvSpPr>
          <p:nvPr/>
        </p:nvSpPr>
        <p:spPr bwMode="auto">
          <a:xfrm>
            <a:off x="688046" y="4496665"/>
            <a:ext cx="5111423" cy="369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endParaRPr lang="tr-TR" sz="1800"/>
          </a:p>
        </p:txBody>
      </p:sp>
      <p:sp>
        <p:nvSpPr>
          <p:cNvPr id="61446" name="Text Box 5"/>
          <p:cNvSpPr txBox="1">
            <a:spLocks noChangeArrowheads="1"/>
          </p:cNvSpPr>
          <p:nvPr/>
        </p:nvSpPr>
        <p:spPr bwMode="auto">
          <a:xfrm>
            <a:off x="992775" y="4726326"/>
            <a:ext cx="4729710" cy="369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Faktör ASO; en az ve en çok tercih edilen iş arkadaşlarını beraber değerlendiren liderlik derecesini ölçmektedir. Burada liderler iş arkadaşları konusunda herhangi bir tercih yapmazlar.</a:t>
            </a:r>
          </a:p>
          <a:p>
            <a:pPr eaLnBrk="1" hangingPunct="1">
              <a:spcBef>
                <a:spcPct val="50000"/>
              </a:spcBef>
            </a:pPr>
            <a:r>
              <a:rPr lang="tr-TR"/>
              <a:t>Faktör LPC; yetersiz olan iş arkadaşları arasında bile taraf tutan liderin derecesini ölçmektedir. İş arkadaşını ölçmede ayrımcı olan liderlerin katılık veya yumuşaklık derecelerini LPC göstermektedir. </a:t>
            </a:r>
          </a:p>
          <a:p>
            <a:pPr eaLnBrk="1" hangingPunct="1">
              <a:spcBef>
                <a:spcPct val="50000"/>
              </a:spcBef>
            </a:pPr>
            <a:endParaRPr lang="tr-TR"/>
          </a:p>
          <a:p>
            <a:pPr eaLnBrk="1" hangingPunct="1">
              <a:spcBef>
                <a:spcPct val="50000"/>
              </a:spcBef>
            </a:pPr>
            <a:r>
              <a:rPr lang="tr-TR"/>
              <a:t>Çalışmalar ASO ve LPC puanları arasında  büyük bir uygunluk olduğunu saptamıştır. </a:t>
            </a:r>
          </a:p>
          <a:p>
            <a:pPr eaLnBrk="1" hangingPunct="1">
              <a:spcBef>
                <a:spcPct val="50000"/>
              </a:spcBef>
            </a:pPr>
            <a:endParaRPr lang="tr-TR"/>
          </a:p>
          <a:p>
            <a:pPr eaLnBrk="1" hangingPunct="1">
              <a:spcBef>
                <a:spcPct val="50000"/>
              </a:spcBef>
            </a:pPr>
            <a:r>
              <a:rPr lang="tr-TR"/>
              <a:t>Fiedler’ e göre; kişiler arası davranışlara ilişkin ASO veya LPC göz önünde tutularak lider, bu davranışları değiştirmek için eğitilebliir. Aynı zamanda lider kişiler arasındaki uyumsuz davranışları değiştirmek amacıyla bazı standartlar yaratabilir. </a:t>
            </a:r>
          </a:p>
          <a:p>
            <a:pPr eaLnBrk="1" hangingPunct="1">
              <a:spcBef>
                <a:spcPct val="50000"/>
              </a:spcBef>
            </a:pPr>
            <a:endParaRPr lang="tr-TR"/>
          </a:p>
          <a:p>
            <a:pPr eaLnBrk="1" hangingPunct="1">
              <a:spcBef>
                <a:spcPct val="50000"/>
              </a:spcBef>
            </a:pPr>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BEAE87A4-510F-554B-B016-BD95883552B8}" type="slidenum">
              <a:rPr lang="tr-TR"/>
              <a:pPr/>
              <a:t>8</a:t>
            </a:fld>
            <a:endParaRPr lang="tr-TR"/>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656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66565" name="Text Box 4"/>
          <p:cNvSpPr txBox="1">
            <a:spLocks noChangeArrowheads="1"/>
          </p:cNvSpPr>
          <p:nvPr/>
        </p:nvSpPr>
        <p:spPr bwMode="auto">
          <a:xfrm>
            <a:off x="688046" y="4496665"/>
            <a:ext cx="5111423" cy="369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endParaRPr lang="tr-TR" sz="1800"/>
          </a:p>
        </p:txBody>
      </p:sp>
      <p:sp>
        <p:nvSpPr>
          <p:cNvPr id="66566" name="Text Box 6"/>
          <p:cNvSpPr txBox="1">
            <a:spLocks noChangeArrowheads="1"/>
          </p:cNvSpPr>
          <p:nvPr/>
        </p:nvSpPr>
        <p:spPr bwMode="auto">
          <a:xfrm>
            <a:off x="229349" y="4268468"/>
            <a:ext cx="6485910" cy="4339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r>
              <a:rPr lang="tr-TR"/>
              <a:t>Fiedler modelindeki bu üç değişkenin anlamı şudur:</a:t>
            </a:r>
          </a:p>
          <a:p>
            <a:pPr eaLnBrk="1" hangingPunct="1"/>
            <a:r>
              <a:rPr lang="tr-TR"/>
              <a:t>-</a:t>
            </a:r>
            <a:r>
              <a:rPr lang="tr-TR" u="sng"/>
              <a:t>Lider ile izleyiciler arasındaki ilişkiler:</a:t>
            </a:r>
          </a:p>
          <a:p>
            <a:pPr eaLnBrk="1" hangingPunct="1"/>
            <a:r>
              <a:rPr lang="tr-TR"/>
              <a:t>Bu değişken liderin izleyiciler tarafından sevilip tutulduğunu ,lidere olan güven ve bağlılıklarını ifade etmektedir.Liderin karizmatik kişiliğinin de etkili olabileceği bu ilişkiler ,liderin izleyicileri etkileme derecesini belirleyecektir.Eğer bu ilişkiler iyi olarak niteleniyorsa, yani lider sevilip sayılıyor ve güven duyuluyorsa liderlik için olumlu (favorable) bir ortam var demektir.Aksine lider kendine güvenilemeyen ,sevilip tutulmayan bir kişi ise ,bu durumda ilişkiler zayıf olarak nitelenecek ve bu durum liderlik için olumsuz bir ortam yaratacaktır.Kısaca bu değişken liderin grup tarafından kabul edilme derecesiyle ilgilidir.Bu değişkenin gösterebileceği bu iki özellik </a:t>
            </a:r>
            <a:r>
              <a:rPr lang="tr-TR" b="1"/>
              <a:t>İYİ_ZAYIF </a:t>
            </a:r>
            <a:r>
              <a:rPr lang="tr-TR"/>
              <a:t>gibi gösterilebilir.</a:t>
            </a:r>
          </a:p>
          <a:p>
            <a:pPr eaLnBrk="1" hangingPunct="1"/>
            <a:r>
              <a:rPr lang="tr-TR"/>
              <a:t>-</a:t>
            </a:r>
            <a:r>
              <a:rPr lang="tr-TR" u="sng"/>
              <a:t>Başarılacak işin niteliği</a:t>
            </a:r>
            <a:r>
              <a:rPr lang="tr-TR"/>
              <a:t>: Bu değişken,grubun başarmaya çalıştığı işin yapılması ile ilgili olarak önceden belirlenmiş belirli yol ve yöntemlerin bulunup bulunmaması ile ilgilidir.Bazı işler son derece kesin yöntemlere bağlanmıştır.Bazıları ise tamamen işi yapacak olanların kararına kalmıştır.</a:t>
            </a:r>
          </a:p>
          <a:p>
            <a:pPr eaLnBrk="1" hangingPunct="1"/>
            <a:r>
              <a:rPr lang="tr-TR"/>
              <a:t>Birinci gruptaki işler “yapılanmış-planlanmış”(structured) nitelikteki işler olup liderlik için olumlu bir ortam oluşturacaktır.İkinci gruptakiler ise “yapılanmamış-planlanamayan”(unstructured) nitelikteki işler olup  liderlik için olumsuz bir ortam oluşturacaktır.</a:t>
            </a:r>
          </a:p>
          <a:p>
            <a:pPr eaLnBrk="1" hangingPunct="1"/>
            <a:r>
              <a:rPr lang="tr-TR" sz="1800"/>
              <a:t>-</a:t>
            </a:r>
            <a:r>
              <a:rPr lang="tr-TR"/>
              <a:t>Fiedler modelinin üçüncü değişkeni olan liderin mevkiye dayanan otoritesinin ise liderin ödüllendirme ,cezalandırma, işe son verme terfi ettirme vs. konularında sahip olduğu yetkinin derecesini ifade etmektedir.Belirli bir organizasyonda çalışan liderin bu tür yetkileri “fazla” veya “az” olabilir.</a:t>
            </a:r>
            <a:r>
              <a:rPr lang="tr-TR" sz="1800"/>
              <a:t> </a:t>
            </a:r>
            <a:r>
              <a:rPr lang="tr-TR"/>
              <a:t>Fiedler'e göre liderin göstereceği davranışın etkinliği yukarıdaki durumlara göre farklı olacaktır.En olumlu ve en olumsuz sayılan durumlarda işe yönelik (task oriented) liderlik davranışını etkin  ve uygun iken , nispeten olumlu ve nispeten olumsuz durumlarda kişiye yönelik (person oriented) liderlik davranışı uygun ve etkin  olacaktır.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BEAE87A4-510F-554B-B016-BD95883552B8}" type="slidenum">
              <a:rPr lang="tr-TR"/>
              <a:pPr/>
              <a:t>9</a:t>
            </a:fld>
            <a:endParaRPr lang="tr-TR"/>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656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66565" name="Text Box 4"/>
          <p:cNvSpPr txBox="1">
            <a:spLocks noChangeArrowheads="1"/>
          </p:cNvSpPr>
          <p:nvPr/>
        </p:nvSpPr>
        <p:spPr bwMode="auto">
          <a:xfrm>
            <a:off x="688046" y="4496665"/>
            <a:ext cx="5111423" cy="369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endParaRPr lang="tr-TR" sz="1800"/>
          </a:p>
        </p:txBody>
      </p:sp>
      <p:sp>
        <p:nvSpPr>
          <p:cNvPr id="66566" name="Text Box 6"/>
          <p:cNvSpPr txBox="1">
            <a:spLocks noChangeArrowheads="1"/>
          </p:cNvSpPr>
          <p:nvPr/>
        </p:nvSpPr>
        <p:spPr bwMode="auto">
          <a:xfrm>
            <a:off x="229349" y="4268468"/>
            <a:ext cx="6485910" cy="4339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r>
              <a:rPr lang="tr-TR"/>
              <a:t>Fiedler modelindeki bu üç değişkenin anlamı şudur:</a:t>
            </a:r>
          </a:p>
          <a:p>
            <a:pPr eaLnBrk="1" hangingPunct="1"/>
            <a:r>
              <a:rPr lang="tr-TR"/>
              <a:t>-</a:t>
            </a:r>
            <a:r>
              <a:rPr lang="tr-TR" u="sng"/>
              <a:t>Lider ile izleyiciler arasındaki ilişkiler:</a:t>
            </a:r>
          </a:p>
          <a:p>
            <a:pPr eaLnBrk="1" hangingPunct="1"/>
            <a:r>
              <a:rPr lang="tr-TR"/>
              <a:t>Bu değişken liderin izleyiciler tarafından sevilip tutulduğunu ,lidere olan güven ve bağlılıklarını ifade etmektedir.Liderin karizmatik kişiliğinin de etkili olabileceği bu ilişkiler ,liderin izleyicileri etkileme derecesini belirleyecektir.Eğer bu ilişkiler iyi olarak niteleniyorsa, yani lider sevilip sayılıyor ve güven duyuluyorsa liderlik için olumlu (favorable) bir ortam var demektir.Aksine lider kendine güvenilemeyen ,sevilip tutulmayan bir kişi ise ,bu durumda ilişkiler zayıf olarak nitelenecek ve bu durum liderlik için olumsuz bir ortam yaratacaktır.Kısaca bu değişken liderin grup tarafından kabul edilme derecesiyle ilgilidir.Bu değişkenin gösterebileceği bu iki özellik </a:t>
            </a:r>
            <a:r>
              <a:rPr lang="tr-TR" b="1"/>
              <a:t>İYİ_ZAYIF </a:t>
            </a:r>
            <a:r>
              <a:rPr lang="tr-TR"/>
              <a:t>gibi gösterilebilir.</a:t>
            </a:r>
          </a:p>
          <a:p>
            <a:pPr eaLnBrk="1" hangingPunct="1"/>
            <a:r>
              <a:rPr lang="tr-TR"/>
              <a:t>-</a:t>
            </a:r>
            <a:r>
              <a:rPr lang="tr-TR" u="sng"/>
              <a:t>Başarılacak işin niteliği</a:t>
            </a:r>
            <a:r>
              <a:rPr lang="tr-TR"/>
              <a:t>: Bu değişken,grubun başarmaya çalıştığı işin yapılması ile ilgili olarak önceden belirlenmiş belirli yol ve yöntemlerin bulunup bulunmaması ile ilgilidir.Bazı işler son derece kesin yöntemlere bağlanmıştır.Bazıları ise tamamen işi yapacak olanların kararına kalmıştır.</a:t>
            </a:r>
          </a:p>
          <a:p>
            <a:pPr eaLnBrk="1" hangingPunct="1"/>
            <a:r>
              <a:rPr lang="tr-TR"/>
              <a:t>Birinci gruptaki işler “yapılanmış-planlanmış”(structured) nitelikteki işler olup liderlik için olumlu bir ortam oluşturacaktır.İkinci gruptakiler ise “yapılanmamış-planlanamayan”(unstructured) nitelikteki işler olup  liderlik için olumsuz bir ortam oluşturacaktır.</a:t>
            </a:r>
          </a:p>
          <a:p>
            <a:pPr eaLnBrk="1" hangingPunct="1"/>
            <a:r>
              <a:rPr lang="tr-TR" sz="1800"/>
              <a:t>-</a:t>
            </a:r>
            <a:r>
              <a:rPr lang="tr-TR"/>
              <a:t>Fiedler modelinin üçüncü değişkeni olan liderin mevkiye dayanan otoritesinin ise liderin ödüllendirme ,cezalandırma, işe son verme terfi ettirme vs. konularında sahip olduğu yetkinin derecesini ifade etmektedir.Belirli bir organizasyonda çalışan liderin bu tür yetkileri “fazla” veya “az” olabilir.</a:t>
            </a:r>
            <a:r>
              <a:rPr lang="tr-TR" sz="1800"/>
              <a:t> </a:t>
            </a:r>
            <a:r>
              <a:rPr lang="tr-TR"/>
              <a:t>Fiedler'e göre liderin göstereceği davranışın etkinliği yukarıdaki durumlara göre farklı olacaktır.En olumlu ve en olumsuz sayılan durumlarda işe yönelik (task oriented) liderlik davranışını etkin  ve uygun iken , nispeten olumlu ve nispeten olumsuz durumlarda kişiye yönelik (person oriented) liderlik davranışı uygun ve etkin  olacaktır.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F59711B9-D719-2449-BDD7-96B26FD2FDD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280512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59711B9-D719-2449-BDD7-96B26FD2FDD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1128276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59711B9-D719-2449-BDD7-96B26FD2FDD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68178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59711B9-D719-2449-BDD7-96B26FD2FDD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3194544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F59711B9-D719-2449-BDD7-96B26FD2FDD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258048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F59711B9-D719-2449-BDD7-96B26FD2FDD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2212846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F59711B9-D719-2449-BDD7-96B26FD2FDDE}"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3032923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F59711B9-D719-2449-BDD7-96B26FD2FDDE}"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53798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9711B9-D719-2449-BDD7-96B26FD2FDDE}"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3963871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59711B9-D719-2449-BDD7-96B26FD2FDD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179968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59711B9-D719-2449-BDD7-96B26FD2FDD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B3662-46B5-BB42-A74B-BB8703616678}" type="slidenum">
              <a:rPr lang="en-US" smtClean="0"/>
              <a:t>‹#›</a:t>
            </a:fld>
            <a:endParaRPr lang="en-US"/>
          </a:p>
        </p:txBody>
      </p:sp>
    </p:spTree>
    <p:extLst>
      <p:ext uri="{BB962C8B-B14F-4D97-AF65-F5344CB8AC3E}">
        <p14:creationId xmlns:p14="http://schemas.microsoft.com/office/powerpoint/2010/main" val="10838886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9711B9-D719-2449-BDD7-96B26FD2FDDE}"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B3662-46B5-BB42-A74B-BB8703616678}" type="slidenum">
              <a:rPr lang="en-US" smtClean="0"/>
              <a:t>‹#›</a:t>
            </a:fld>
            <a:endParaRPr lang="en-US"/>
          </a:p>
        </p:txBody>
      </p:sp>
    </p:spTree>
    <p:extLst>
      <p:ext uri="{BB962C8B-B14F-4D97-AF65-F5344CB8AC3E}">
        <p14:creationId xmlns:p14="http://schemas.microsoft.com/office/powerpoint/2010/main" val="937662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Durumsallık</a:t>
            </a:r>
            <a:r>
              <a:rPr lang="tr-TR" dirty="0" smtClean="0"/>
              <a:t> </a:t>
            </a:r>
            <a:r>
              <a:rPr lang="tr-TR" dirty="0" err="1" smtClean="0"/>
              <a:t>Yaşlaşımı</a:t>
            </a:r>
            <a:endParaRPr lang="tr-TR" dirty="0"/>
          </a:p>
        </p:txBody>
      </p:sp>
      <p:sp>
        <p:nvSpPr>
          <p:cNvPr id="3" name="2 İçerik Yer Tutucusu"/>
          <p:cNvSpPr>
            <a:spLocks noGrp="1"/>
          </p:cNvSpPr>
          <p:nvPr>
            <p:ph idx="1"/>
          </p:nvPr>
        </p:nvSpPr>
        <p:spPr>
          <a:xfrm>
            <a:off x="457200" y="1935480"/>
            <a:ext cx="8229600" cy="4493916"/>
          </a:xfrm>
        </p:spPr>
        <p:txBody>
          <a:bodyPr>
            <a:normAutofit/>
          </a:bodyPr>
          <a:lstStyle/>
          <a:p>
            <a:r>
              <a:rPr lang="tr-TR" dirty="0" smtClean="0"/>
              <a:t>“Tek ve en doğru" bir liderlik tarzı olmadığı ve etkili liderlik tarzının, liderin etkilemek istediği grubun durumuna bağlı olduğu gerçeğinden yola çıkar.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extLst>
      <p:ext uri="{BB962C8B-B14F-4D97-AF65-F5344CB8AC3E}">
        <p14:creationId xmlns:p14="http://schemas.microsoft.com/office/powerpoint/2010/main" val="356357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altLang="tr-TR" b="1" dirty="0" smtClean="0">
                <a:solidFill>
                  <a:srgbClr val="A50021"/>
                </a:solidFill>
              </a:rPr>
              <a:t/>
            </a:r>
            <a:br>
              <a:rPr lang="tr-TR" altLang="tr-TR" b="1" dirty="0" smtClean="0">
                <a:solidFill>
                  <a:srgbClr val="A50021"/>
                </a:solidFill>
              </a:rPr>
            </a:br>
            <a:endParaRPr lang="en-US" dirty="0"/>
          </a:p>
        </p:txBody>
      </p:sp>
      <p:sp>
        <p:nvSpPr>
          <p:cNvPr id="3" name="Content Placeholder 2"/>
          <p:cNvSpPr>
            <a:spLocks noGrp="1"/>
          </p:cNvSpPr>
          <p:nvPr>
            <p:ph idx="1"/>
          </p:nvPr>
        </p:nvSpPr>
        <p:spPr/>
        <p:txBody>
          <a:bodyPr>
            <a:normAutofit/>
          </a:bodyPr>
          <a:lstStyle/>
          <a:p>
            <a:r>
              <a:rPr lang="tr-TR" b="1" dirty="0">
                <a:latin typeface="Perpetua" charset="0"/>
              </a:rPr>
              <a:t>Durumsallık yaklaşımını temsil eden çalışmalar:</a:t>
            </a:r>
          </a:p>
          <a:p>
            <a:pPr lvl="1">
              <a:buFontTx/>
              <a:buChar char="-"/>
            </a:pPr>
            <a:r>
              <a:rPr lang="tr-TR" b="1" dirty="0">
                <a:latin typeface="Perpetua" charset="0"/>
              </a:rPr>
              <a:t>Etkin Liderlik Modeli</a:t>
            </a:r>
          </a:p>
          <a:p>
            <a:pPr lvl="1">
              <a:buFontTx/>
              <a:buChar char="-"/>
            </a:pPr>
            <a:r>
              <a:rPr lang="tr-TR" b="1" dirty="0">
                <a:latin typeface="Perpetua" charset="0"/>
              </a:rPr>
              <a:t>Araç (Yol)-Amaç Modeli </a:t>
            </a:r>
          </a:p>
          <a:p>
            <a:pPr lvl="1">
              <a:buFontTx/>
              <a:buChar char="-"/>
            </a:pPr>
            <a:r>
              <a:rPr lang="tr-TR" b="1" dirty="0">
                <a:latin typeface="Perpetua" charset="0"/>
              </a:rPr>
              <a:t>Karar Verme Modeli/ Lider Katılma Modeli</a:t>
            </a:r>
          </a:p>
          <a:p>
            <a:pPr lvl="1">
              <a:buFontTx/>
              <a:buChar char="-"/>
            </a:pPr>
            <a:r>
              <a:rPr lang="tr-TR" b="1" dirty="0">
                <a:latin typeface="Perpetua" charset="0"/>
              </a:rPr>
              <a:t>Üç Boyutlu Liderlik Modeli</a:t>
            </a:r>
            <a:r>
              <a:rPr lang="tr-TR" sz="3200" b="1" dirty="0">
                <a:latin typeface="Perpetua" charset="0"/>
              </a:rPr>
              <a:t> </a:t>
            </a:r>
            <a:r>
              <a:rPr lang="tr-TR" sz="3200" dirty="0">
                <a:latin typeface="Perpetua" charset="0"/>
              </a:rPr>
              <a:t> </a:t>
            </a:r>
            <a:endParaRPr lang="en-US" dirty="0"/>
          </a:p>
        </p:txBody>
      </p:sp>
    </p:spTree>
    <p:extLst>
      <p:ext uri="{BB962C8B-B14F-4D97-AF65-F5344CB8AC3E}">
        <p14:creationId xmlns:p14="http://schemas.microsoft.com/office/powerpoint/2010/main" val="393509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533400"/>
            <a:ext cx="8229600" cy="1095375"/>
          </a:xfrm>
        </p:spPr>
        <p:txBody>
          <a:bodyPr/>
          <a:lstStyle/>
          <a:p>
            <a:r>
              <a:rPr lang="tr-TR">
                <a:latin typeface="Franklin Gothic Book" charset="0"/>
              </a:rPr>
              <a:t>Etkin Liderlik Modeli (Fiedler)</a:t>
            </a:r>
          </a:p>
        </p:txBody>
      </p:sp>
      <p:sp>
        <p:nvSpPr>
          <p:cNvPr id="4099" name="Rectangle 3"/>
          <p:cNvSpPr>
            <a:spLocks noGrp="1" noChangeArrowheads="1"/>
          </p:cNvSpPr>
          <p:nvPr>
            <p:ph idx="1"/>
          </p:nvPr>
        </p:nvSpPr>
        <p:spPr>
          <a:xfrm>
            <a:off x="228600" y="2133600"/>
            <a:ext cx="8763000" cy="4474537"/>
          </a:xfrm>
        </p:spPr>
        <p:txBody>
          <a:bodyPr>
            <a:normAutofit fontScale="92500"/>
          </a:bodyPr>
          <a:lstStyle/>
          <a:p>
            <a:pPr marL="90488" indent="-90488">
              <a:buFontTx/>
              <a:buChar char="-"/>
            </a:pPr>
            <a:r>
              <a:rPr lang="tr-TR" sz="3600" dirty="0">
                <a:solidFill>
                  <a:srgbClr val="000000"/>
                </a:solidFill>
                <a:latin typeface="Perpetua" charset="0"/>
              </a:rPr>
              <a:t>Bu kuram ortamın elverişli olma olasılığına göre liderin ortaya çıkacağı varsayımına dayanmaktadır. </a:t>
            </a:r>
          </a:p>
          <a:p>
            <a:pPr marL="90488" indent="-90488">
              <a:buFont typeface="Arial" charset="0"/>
              <a:buNone/>
            </a:pPr>
            <a:endParaRPr lang="tr-TR" sz="3600" dirty="0">
              <a:solidFill>
                <a:srgbClr val="000000"/>
              </a:solidFill>
              <a:latin typeface="Perpetua" charset="0"/>
            </a:endParaRPr>
          </a:p>
          <a:p>
            <a:pPr marL="90488" indent="-90488">
              <a:buFontTx/>
              <a:buChar char="-"/>
            </a:pPr>
            <a:r>
              <a:rPr lang="tr-TR" sz="3600" dirty="0">
                <a:solidFill>
                  <a:srgbClr val="000000"/>
                </a:solidFill>
                <a:latin typeface="Perpetua" charset="0"/>
              </a:rPr>
              <a:t>Bir ortamda lider doğabilir, ama gerekli de olmayabilir. </a:t>
            </a:r>
          </a:p>
          <a:p>
            <a:pPr marL="90488" indent="-90488">
              <a:buFontTx/>
              <a:buChar char="-"/>
            </a:pPr>
            <a:endParaRPr lang="tr-TR" sz="3600" dirty="0">
              <a:solidFill>
                <a:srgbClr val="000000"/>
              </a:solidFill>
              <a:latin typeface="Perpetua" charset="0"/>
            </a:endParaRPr>
          </a:p>
          <a:p>
            <a:pPr marL="90488" indent="-90488">
              <a:buFontTx/>
              <a:buChar char="-"/>
            </a:pPr>
            <a:r>
              <a:rPr lang="tr-TR" sz="3600" dirty="0">
                <a:solidFill>
                  <a:srgbClr val="000000"/>
                </a:solidFill>
                <a:latin typeface="Perpetua" charset="0"/>
              </a:rPr>
              <a:t>Lider, ortamın uygun olma durumunda ortaya çıkar.</a:t>
            </a:r>
          </a:p>
          <a:p>
            <a:pPr marL="90488" indent="-90488">
              <a:buFontTx/>
              <a:buNone/>
            </a:pPr>
            <a:endParaRPr lang="tr-TR" sz="3000" b="1" dirty="0">
              <a:solidFill>
                <a:srgbClr val="404040"/>
              </a:solidFill>
              <a:latin typeface="Perpetua" charset="0"/>
            </a:endParaRPr>
          </a:p>
          <a:p>
            <a:pPr marL="90488" indent="-90488">
              <a:buFontTx/>
              <a:buNone/>
            </a:pPr>
            <a:endParaRPr lang="tr-TR" sz="3000" b="1" dirty="0">
              <a:solidFill>
                <a:srgbClr val="A50021"/>
              </a:solidFill>
              <a:latin typeface="Perpetua" charset="0"/>
            </a:endParaRPr>
          </a:p>
        </p:txBody>
      </p:sp>
    </p:spTree>
    <p:extLst>
      <p:ext uri="{BB962C8B-B14F-4D97-AF65-F5344CB8AC3E}">
        <p14:creationId xmlns:p14="http://schemas.microsoft.com/office/powerpoint/2010/main" val="3453259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Başlık"/>
          <p:cNvSpPr>
            <a:spLocks noGrp="1"/>
          </p:cNvSpPr>
          <p:nvPr>
            <p:ph type="title"/>
          </p:nvPr>
        </p:nvSpPr>
        <p:spPr>
          <a:xfrm>
            <a:off x="468313" y="0"/>
            <a:ext cx="8229600" cy="1524000"/>
          </a:xfrm>
        </p:spPr>
        <p:txBody>
          <a:bodyPr/>
          <a:lstStyle/>
          <a:p>
            <a:pPr fontAlgn="auto">
              <a:spcAft>
                <a:spcPts val="0"/>
              </a:spcAft>
              <a:defRPr/>
            </a:pPr>
            <a:r>
              <a:rPr lang="tr-TR" altLang="tr-TR" sz="3600" smtClean="0">
                <a:solidFill>
                  <a:schemeClr val="tx1">
                    <a:lumMod val="75000"/>
                    <a:lumOff val="25000"/>
                  </a:schemeClr>
                </a:solidFill>
                <a:ea typeface="+mj-ea"/>
              </a:rPr>
              <a:t>Etkin Liderlik Modeli (Fiedler)</a:t>
            </a:r>
          </a:p>
        </p:txBody>
      </p:sp>
      <p:sp>
        <p:nvSpPr>
          <p:cNvPr id="5123" name="2 İçerik Yer Tutucusu"/>
          <p:cNvSpPr>
            <a:spLocks noGrp="1"/>
          </p:cNvSpPr>
          <p:nvPr>
            <p:ph idx="1"/>
          </p:nvPr>
        </p:nvSpPr>
        <p:spPr/>
        <p:txBody>
          <a:bodyPr>
            <a:normAutofit/>
          </a:bodyPr>
          <a:lstStyle/>
          <a:p>
            <a:pPr marL="90488" indent="-90488">
              <a:buFont typeface="Arial" charset="0"/>
              <a:buChar char="•"/>
            </a:pPr>
            <a:endParaRPr lang="tr-TR" sz="3600" dirty="0" smtClean="0">
              <a:latin typeface="Perpetua" charset="0"/>
            </a:endParaRPr>
          </a:p>
          <a:p>
            <a:pPr marL="90488" indent="-90488">
              <a:buFont typeface="Arial" charset="0"/>
              <a:buChar char="•"/>
            </a:pPr>
            <a:r>
              <a:rPr lang="tr-TR" sz="3600" dirty="0" err="1" smtClean="0">
                <a:latin typeface="Perpetua" charset="0"/>
              </a:rPr>
              <a:t>Fiedler</a:t>
            </a:r>
            <a:r>
              <a:rPr lang="ja-JP" altLang="tr-TR" sz="3600" dirty="0" smtClean="0">
                <a:latin typeface="Perpetua" charset="0"/>
              </a:rPr>
              <a:t>’</a:t>
            </a:r>
            <a:r>
              <a:rPr lang="tr-TR" sz="3600" dirty="0" smtClean="0">
                <a:latin typeface="Perpetua" charset="0"/>
              </a:rPr>
              <a:t>e </a:t>
            </a:r>
            <a:r>
              <a:rPr lang="tr-TR" sz="3600" dirty="0">
                <a:latin typeface="Perpetua" charset="0"/>
              </a:rPr>
              <a:t>göre liderin kişiliği ile bulunduğu ortamın yapısı bir araya gelerek lideri oluşturur.</a:t>
            </a:r>
          </a:p>
          <a:p>
            <a:pPr marL="90488" indent="-90488">
              <a:buFont typeface="Arial" charset="0"/>
              <a:buNone/>
            </a:pPr>
            <a:endParaRPr lang="tr-TR" sz="3200" b="1" dirty="0">
              <a:solidFill>
                <a:srgbClr val="404040"/>
              </a:solidFill>
              <a:latin typeface="Perpetua" charset="0"/>
            </a:endParaRPr>
          </a:p>
        </p:txBody>
      </p:sp>
    </p:spTree>
    <p:extLst>
      <p:ext uri="{BB962C8B-B14F-4D97-AF65-F5344CB8AC3E}">
        <p14:creationId xmlns:p14="http://schemas.microsoft.com/office/powerpoint/2010/main" val="4037985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Başlık"/>
          <p:cNvSpPr>
            <a:spLocks noGrp="1"/>
          </p:cNvSpPr>
          <p:nvPr>
            <p:ph type="title"/>
          </p:nvPr>
        </p:nvSpPr>
        <p:spPr>
          <a:xfrm>
            <a:off x="468313" y="0"/>
            <a:ext cx="8229600" cy="1524000"/>
          </a:xfrm>
        </p:spPr>
        <p:txBody>
          <a:bodyPr/>
          <a:lstStyle/>
          <a:p>
            <a:pPr fontAlgn="auto">
              <a:spcAft>
                <a:spcPts val="0"/>
              </a:spcAft>
              <a:defRPr/>
            </a:pPr>
            <a:r>
              <a:rPr lang="tr-TR" altLang="tr-TR" sz="3600" dirty="0" smtClean="0">
                <a:solidFill>
                  <a:schemeClr val="tx1">
                    <a:lumMod val="75000"/>
                    <a:lumOff val="25000"/>
                  </a:schemeClr>
                </a:solidFill>
                <a:ea typeface="+mj-ea"/>
              </a:rPr>
              <a:t>Etkin Liderlik Modeli (</a:t>
            </a:r>
            <a:r>
              <a:rPr lang="tr-TR" altLang="tr-TR" sz="3600" dirty="0" err="1" smtClean="0">
                <a:solidFill>
                  <a:schemeClr val="tx1">
                    <a:lumMod val="75000"/>
                    <a:lumOff val="25000"/>
                  </a:schemeClr>
                </a:solidFill>
                <a:ea typeface="+mj-ea"/>
              </a:rPr>
              <a:t>Fiedler</a:t>
            </a:r>
            <a:r>
              <a:rPr lang="tr-TR" altLang="tr-TR" sz="3600" dirty="0" smtClean="0">
                <a:solidFill>
                  <a:schemeClr val="tx1">
                    <a:lumMod val="75000"/>
                    <a:lumOff val="25000"/>
                  </a:schemeClr>
                </a:solidFill>
                <a:ea typeface="+mj-ea"/>
              </a:rPr>
              <a:t>)</a:t>
            </a:r>
          </a:p>
        </p:txBody>
      </p:sp>
      <p:sp>
        <p:nvSpPr>
          <p:cNvPr id="5123" name="2 İçerik Yer Tutucusu"/>
          <p:cNvSpPr>
            <a:spLocks noGrp="1"/>
          </p:cNvSpPr>
          <p:nvPr>
            <p:ph idx="1"/>
          </p:nvPr>
        </p:nvSpPr>
        <p:spPr/>
        <p:txBody>
          <a:bodyPr>
            <a:normAutofit/>
          </a:bodyPr>
          <a:lstStyle/>
          <a:p>
            <a:pPr marL="90488" indent="-90488">
              <a:buFont typeface="Arial" charset="0"/>
              <a:buNone/>
            </a:pPr>
            <a:endParaRPr lang="tr-TR" sz="3200" b="1" dirty="0">
              <a:solidFill>
                <a:srgbClr val="404040"/>
              </a:solidFill>
              <a:latin typeface="Perpetua" charset="0"/>
            </a:endParaRPr>
          </a:p>
          <a:p>
            <a:pPr marL="90488" indent="-90488">
              <a:buFont typeface="Arial" charset="0"/>
              <a:buChar char="•"/>
            </a:pPr>
            <a:r>
              <a:rPr lang="tr-TR" sz="3600" dirty="0">
                <a:solidFill>
                  <a:srgbClr val="000000"/>
                </a:solidFill>
                <a:latin typeface="Perpetua" charset="0"/>
              </a:rPr>
              <a:t>Durumsallık yaklaşımına göre liderin etkililiği, öncelikle liderin örgüt içindeki bulunduğu yere ve karşı karşıya kaldığı koşullara bağlıdır.</a:t>
            </a:r>
          </a:p>
        </p:txBody>
      </p:sp>
    </p:spTree>
    <p:extLst>
      <p:ext uri="{BB962C8B-B14F-4D97-AF65-F5344CB8AC3E}">
        <p14:creationId xmlns:p14="http://schemas.microsoft.com/office/powerpoint/2010/main" val="409738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Unvan 1"/>
          <p:cNvSpPr>
            <a:spLocks noGrp="1"/>
          </p:cNvSpPr>
          <p:nvPr>
            <p:ph type="title"/>
          </p:nvPr>
        </p:nvSpPr>
        <p:spPr/>
        <p:txBody>
          <a:bodyPr/>
          <a:lstStyle/>
          <a:p>
            <a:r>
              <a:rPr lang="tr-TR" altLang="tr-TR" dirty="0">
                <a:solidFill>
                  <a:schemeClr val="tx1">
                    <a:lumMod val="75000"/>
                    <a:lumOff val="25000"/>
                  </a:schemeClr>
                </a:solidFill>
              </a:rPr>
              <a:t>Etkin Liderlik Modeli (</a:t>
            </a:r>
            <a:r>
              <a:rPr lang="tr-TR" altLang="tr-TR" dirty="0" err="1">
                <a:solidFill>
                  <a:schemeClr val="tx1">
                    <a:lumMod val="75000"/>
                    <a:lumOff val="25000"/>
                  </a:schemeClr>
                </a:solidFill>
              </a:rPr>
              <a:t>Fiedler</a:t>
            </a:r>
            <a:r>
              <a:rPr lang="tr-TR" altLang="tr-TR" dirty="0">
                <a:solidFill>
                  <a:schemeClr val="tx1">
                    <a:lumMod val="75000"/>
                    <a:lumOff val="25000"/>
                  </a:schemeClr>
                </a:solidFill>
              </a:rPr>
              <a:t>)</a:t>
            </a:r>
            <a:endParaRPr lang="en-US" dirty="0">
              <a:latin typeface="Franklin Gothic Book" charset="0"/>
            </a:endParaRPr>
          </a:p>
        </p:txBody>
      </p:sp>
      <p:sp>
        <p:nvSpPr>
          <p:cNvPr id="64515" name="İçerik Yer Tutucusu 2"/>
          <p:cNvSpPr>
            <a:spLocks noGrp="1"/>
          </p:cNvSpPr>
          <p:nvPr>
            <p:ph sz="quarter" idx="1"/>
          </p:nvPr>
        </p:nvSpPr>
        <p:spPr/>
        <p:txBody>
          <a:bodyPr>
            <a:normAutofit/>
          </a:bodyPr>
          <a:lstStyle/>
          <a:p>
            <a:r>
              <a:rPr lang="tr-TR" sz="3600" dirty="0" err="1">
                <a:latin typeface="Perpetua" charset="0"/>
              </a:rPr>
              <a:t>Fiedler</a:t>
            </a:r>
            <a:r>
              <a:rPr lang="tr-TR" sz="3600" dirty="0">
                <a:latin typeface="Perpetua" charset="0"/>
              </a:rPr>
              <a:t>, liderin kişisel özellikleri ile bulunduğu durumun uyumlu olmasıyla birlikte etkili bir lider olabileceğini belirtmiştir. </a:t>
            </a:r>
            <a:endParaRPr lang="tr-TR" sz="3600" dirty="0" smtClean="0">
              <a:latin typeface="Perpetua" charset="0"/>
            </a:endParaRPr>
          </a:p>
        </p:txBody>
      </p:sp>
    </p:spTree>
    <p:extLst>
      <p:ext uri="{BB962C8B-B14F-4D97-AF65-F5344CB8AC3E}">
        <p14:creationId xmlns:p14="http://schemas.microsoft.com/office/powerpoint/2010/main" val="208708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Unvan 1"/>
          <p:cNvSpPr>
            <a:spLocks noGrp="1"/>
          </p:cNvSpPr>
          <p:nvPr>
            <p:ph type="title"/>
          </p:nvPr>
        </p:nvSpPr>
        <p:spPr/>
        <p:txBody>
          <a:bodyPr/>
          <a:lstStyle/>
          <a:p>
            <a:r>
              <a:rPr lang="tr-TR" altLang="tr-TR" dirty="0">
                <a:solidFill>
                  <a:schemeClr val="tx1">
                    <a:lumMod val="75000"/>
                    <a:lumOff val="25000"/>
                  </a:schemeClr>
                </a:solidFill>
              </a:rPr>
              <a:t>Etkin Liderlik Modeli (</a:t>
            </a:r>
            <a:r>
              <a:rPr lang="tr-TR" altLang="tr-TR" dirty="0" err="1">
                <a:solidFill>
                  <a:schemeClr val="tx1">
                    <a:lumMod val="75000"/>
                    <a:lumOff val="25000"/>
                  </a:schemeClr>
                </a:solidFill>
              </a:rPr>
              <a:t>Fiedler</a:t>
            </a:r>
            <a:r>
              <a:rPr lang="tr-TR" altLang="tr-TR" dirty="0">
                <a:solidFill>
                  <a:schemeClr val="tx1">
                    <a:lumMod val="75000"/>
                    <a:lumOff val="25000"/>
                  </a:schemeClr>
                </a:solidFill>
              </a:rPr>
              <a:t>)</a:t>
            </a:r>
            <a:endParaRPr lang="en-US" dirty="0">
              <a:latin typeface="Franklin Gothic Book" charset="0"/>
            </a:endParaRPr>
          </a:p>
        </p:txBody>
      </p:sp>
      <p:sp>
        <p:nvSpPr>
          <p:cNvPr id="64515" name="İçerik Yer Tutucusu 2"/>
          <p:cNvSpPr>
            <a:spLocks noGrp="1"/>
          </p:cNvSpPr>
          <p:nvPr>
            <p:ph sz="quarter" idx="1"/>
          </p:nvPr>
        </p:nvSpPr>
        <p:spPr/>
        <p:txBody>
          <a:bodyPr/>
          <a:lstStyle/>
          <a:p>
            <a:pPr marL="0" indent="0">
              <a:buNone/>
            </a:pPr>
            <a:r>
              <a:rPr lang="tr-TR" dirty="0" smtClean="0">
                <a:latin typeface="Perpetua" charset="0"/>
              </a:rPr>
              <a:t> </a:t>
            </a:r>
          </a:p>
          <a:p>
            <a:r>
              <a:rPr lang="en-US" dirty="0">
                <a:latin typeface="Perpetua" charset="0"/>
              </a:rPr>
              <a:t>E</a:t>
            </a:r>
            <a:r>
              <a:rPr lang="tr-TR" dirty="0" err="1" smtClean="0">
                <a:latin typeface="Perpetua" charset="0"/>
              </a:rPr>
              <a:t>tkin</a:t>
            </a:r>
            <a:r>
              <a:rPr lang="tr-TR" dirty="0" smtClean="0">
                <a:latin typeface="Perpetua" charset="0"/>
              </a:rPr>
              <a:t> liderlik modeline göre liderin </a:t>
            </a:r>
            <a:r>
              <a:rPr lang="tr-TR" dirty="0">
                <a:latin typeface="Perpetua" charset="0"/>
              </a:rPr>
              <a:t>etkili olabilmesi için belirli koşulların sağlanması gerekmektedir. Liderin etkili olabilmesi bulunduğu ortama bağlıdır.</a:t>
            </a:r>
          </a:p>
        </p:txBody>
      </p:sp>
    </p:spTree>
    <p:extLst>
      <p:ext uri="{BB962C8B-B14F-4D97-AF65-F5344CB8AC3E}">
        <p14:creationId xmlns:p14="http://schemas.microsoft.com/office/powerpoint/2010/main" val="2423341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17500" y="552450"/>
            <a:ext cx="8362950" cy="1023938"/>
          </a:xfrm>
        </p:spPr>
        <p:txBody>
          <a:bodyPr/>
          <a:lstStyle/>
          <a:p>
            <a:r>
              <a:rPr lang="tr-TR">
                <a:latin typeface="Franklin Gothic Book" charset="0"/>
              </a:rPr>
              <a:t>Etkin Liderlik Modeli (Fiedler)</a:t>
            </a:r>
          </a:p>
        </p:txBody>
      </p:sp>
      <p:sp>
        <p:nvSpPr>
          <p:cNvPr id="65539" name="Rectangle 3"/>
          <p:cNvSpPr>
            <a:spLocks noGrp="1" noChangeArrowheads="1"/>
          </p:cNvSpPr>
          <p:nvPr>
            <p:ph idx="1"/>
          </p:nvPr>
        </p:nvSpPr>
        <p:spPr>
          <a:xfrm>
            <a:off x="179388" y="2060575"/>
            <a:ext cx="8812212" cy="4065588"/>
          </a:xfrm>
        </p:spPr>
        <p:txBody>
          <a:bodyPr/>
          <a:lstStyle/>
          <a:p>
            <a:pPr>
              <a:buFontTx/>
              <a:buNone/>
            </a:pPr>
            <a:r>
              <a:rPr lang="tr-TR" sz="3200" dirty="0" smtClean="0">
                <a:latin typeface="Perpetua" charset="0"/>
              </a:rPr>
              <a:t>	</a:t>
            </a:r>
            <a:r>
              <a:rPr lang="tr-TR" sz="3200" dirty="0" err="1" smtClean="0">
                <a:latin typeface="Perpetua" charset="0"/>
              </a:rPr>
              <a:t>Fiedler’e</a:t>
            </a:r>
            <a:r>
              <a:rPr lang="tr-TR" sz="3200" dirty="0" smtClean="0">
                <a:latin typeface="Perpetua" charset="0"/>
              </a:rPr>
              <a:t> </a:t>
            </a:r>
            <a:r>
              <a:rPr lang="tr-TR" sz="3200" dirty="0">
                <a:latin typeface="Perpetua" charset="0"/>
              </a:rPr>
              <a:t>göre, (işe yönelik/davranışa yönelik) yönetici davranışlarının etkili olduğu </a:t>
            </a:r>
            <a:r>
              <a:rPr lang="tr-TR" sz="3200" dirty="0" smtClean="0">
                <a:latin typeface="Perpetua" charset="0"/>
              </a:rPr>
              <a:t>durum</a:t>
            </a:r>
            <a:r>
              <a:rPr lang="tr-TR" dirty="0">
                <a:latin typeface="Perpetua" charset="0"/>
              </a:rPr>
              <a:t> </a:t>
            </a:r>
            <a:r>
              <a:rPr lang="tr-TR" dirty="0" smtClean="0">
                <a:latin typeface="Perpetua" charset="0"/>
              </a:rPr>
              <a:t>çeşitli faktörler </a:t>
            </a:r>
            <a:r>
              <a:rPr lang="tr-TR" sz="3200" dirty="0" smtClean="0">
                <a:latin typeface="Perpetua" charset="0"/>
              </a:rPr>
              <a:t>tarafından belirlenmektedir</a:t>
            </a:r>
            <a:endParaRPr lang="tr-TR" sz="3200" dirty="0">
              <a:latin typeface="Perpetua" charset="0"/>
            </a:endParaRPr>
          </a:p>
        </p:txBody>
      </p:sp>
    </p:spTree>
    <p:extLst>
      <p:ext uri="{BB962C8B-B14F-4D97-AF65-F5344CB8AC3E}">
        <p14:creationId xmlns:p14="http://schemas.microsoft.com/office/powerpoint/2010/main" val="7663926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17500" y="552450"/>
            <a:ext cx="8362950" cy="1023938"/>
          </a:xfrm>
        </p:spPr>
        <p:txBody>
          <a:bodyPr/>
          <a:lstStyle/>
          <a:p>
            <a:r>
              <a:rPr lang="tr-TR">
                <a:latin typeface="Franklin Gothic Book" charset="0"/>
              </a:rPr>
              <a:t>Etkin Liderlik Modeli (Fiedler)</a:t>
            </a:r>
          </a:p>
        </p:txBody>
      </p:sp>
      <p:sp>
        <p:nvSpPr>
          <p:cNvPr id="65539" name="Rectangle 3"/>
          <p:cNvSpPr>
            <a:spLocks noGrp="1" noChangeArrowheads="1"/>
          </p:cNvSpPr>
          <p:nvPr>
            <p:ph idx="1"/>
          </p:nvPr>
        </p:nvSpPr>
        <p:spPr>
          <a:xfrm>
            <a:off x="179388" y="2060575"/>
            <a:ext cx="8812212" cy="4065588"/>
          </a:xfrm>
        </p:spPr>
        <p:txBody>
          <a:bodyPr/>
          <a:lstStyle/>
          <a:p>
            <a:r>
              <a:rPr lang="tr-TR" sz="3200" dirty="0" smtClean="0">
                <a:latin typeface="Perpetua" charset="0"/>
              </a:rPr>
              <a:t>1</a:t>
            </a:r>
            <a:r>
              <a:rPr lang="tr-TR" sz="3200" dirty="0">
                <a:latin typeface="Perpetua" charset="0"/>
              </a:rPr>
              <a:t>-) Lider ile izleyenler arasındaki ilişkinin niteliği</a:t>
            </a:r>
          </a:p>
          <a:p>
            <a:r>
              <a:rPr lang="tr-TR" sz="3200" dirty="0">
                <a:latin typeface="Perpetua" charset="0"/>
              </a:rPr>
              <a:t>2-) Görevin iyi yapılandırılma derecesi</a:t>
            </a:r>
          </a:p>
          <a:p>
            <a:r>
              <a:rPr lang="tr-TR" sz="3200" dirty="0">
                <a:latin typeface="Perpetua" charset="0"/>
              </a:rPr>
              <a:t>3-) Liderin </a:t>
            </a:r>
            <a:r>
              <a:rPr lang="tr-TR" sz="3200" dirty="0" err="1">
                <a:latin typeface="Perpetua" charset="0"/>
              </a:rPr>
              <a:t>konumsal</a:t>
            </a:r>
            <a:r>
              <a:rPr lang="tr-TR" sz="3200" dirty="0">
                <a:latin typeface="Perpetua" charset="0"/>
              </a:rPr>
              <a:t> yetki derecesi (güç ve otorite)</a:t>
            </a:r>
          </a:p>
        </p:txBody>
      </p:sp>
    </p:spTree>
    <p:extLst>
      <p:ext uri="{BB962C8B-B14F-4D97-AF65-F5344CB8AC3E}">
        <p14:creationId xmlns:p14="http://schemas.microsoft.com/office/powerpoint/2010/main" val="209905123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1238</Words>
  <Application>Microsoft Macintosh PowerPoint</Application>
  <PresentationFormat>On-screen Show (4:3)</PresentationFormat>
  <Paragraphs>68</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Durumsallık Yaşlaşımı</vt:lpstr>
      <vt:lpstr> </vt:lpstr>
      <vt:lpstr>Etkin Liderlik Modeli (Fiedler)</vt:lpstr>
      <vt:lpstr>Etkin Liderlik Modeli (Fiedler)</vt:lpstr>
      <vt:lpstr>Etkin Liderlik Modeli (Fiedler)</vt:lpstr>
      <vt:lpstr>Etkin Liderlik Modeli (Fiedler)</vt:lpstr>
      <vt:lpstr>Etkin Liderlik Modeli (Fiedler)</vt:lpstr>
      <vt:lpstr>Etkin Liderlik Modeli (Fiedler)</vt:lpstr>
      <vt:lpstr>Etkin Liderlik Modeli (Fiedler)</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Durumsallık Yaklaşımı</dc:title>
  <dc:creator>ece</dc:creator>
  <cp:lastModifiedBy>ece</cp:lastModifiedBy>
  <cp:revision>7</cp:revision>
  <dcterms:created xsi:type="dcterms:W3CDTF">2019-11-21T19:46:56Z</dcterms:created>
  <dcterms:modified xsi:type="dcterms:W3CDTF">2020-05-05T11:42:28Z</dcterms:modified>
</cp:coreProperties>
</file>