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handoutMasterIdLst>
    <p:handoutMasterId r:id="rId15"/>
  </p:handoutMasterIdLst>
  <p:sldIdLst>
    <p:sldId id="285" r:id="rId5"/>
    <p:sldId id="263" r:id="rId6"/>
    <p:sldId id="256" r:id="rId7"/>
    <p:sldId id="261" r:id="rId8"/>
    <p:sldId id="257" r:id="rId9"/>
    <p:sldId id="258" r:id="rId10"/>
    <p:sldId id="260" r:id="rId11"/>
    <p:sldId id="259" r:id="rId12"/>
    <p:sldId id="264" r:id="rId13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8B6CE9-ABD3-4FE4-AFC2-EDF9F77C2704}" v="1" dt="2020-05-27T14:33:36.9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9" autoAdjust="0"/>
  </p:normalViewPr>
  <p:slideViewPr>
    <p:cSldViewPr>
      <p:cViewPr varScale="1">
        <p:scale>
          <a:sx n="50" d="100"/>
          <a:sy n="50" d="100"/>
        </p:scale>
        <p:origin x="58" y="149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228B6CE9-ABD3-4FE4-AFC2-EDF9F77C2704}"/>
    <pc:docChg chg="addSld modSld">
      <pc:chgData name="Hilal Nur Gözüküçük" userId="c9e7c93c-5cb0-4c0e-8df3-2f019b03d73c" providerId="ADAL" clId="{228B6CE9-ABD3-4FE4-AFC2-EDF9F77C2704}" dt="2020-05-27T14:33:36.912" v="0"/>
      <pc:docMkLst>
        <pc:docMk/>
      </pc:docMkLst>
      <pc:sldChg chg="add">
        <pc:chgData name="Hilal Nur Gözüküçük" userId="c9e7c93c-5cb0-4c0e-8df3-2f019b03d73c" providerId="ADAL" clId="{228B6CE9-ABD3-4FE4-AFC2-EDF9F77C2704}" dt="2020-05-27T14:33:36.912" v="0"/>
        <pc:sldMkLst>
          <pc:docMk/>
          <pc:sldMk cId="4043879305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76792" y="1905003"/>
            <a:ext cx="9435241" cy="1625599"/>
          </a:xfrm>
        </p:spPr>
        <p:txBody>
          <a:bodyPr rtlCol="0">
            <a:normAutofit/>
          </a:bodyPr>
          <a:lstStyle>
            <a:lvl1pPr algn="ctr" rtl="0">
              <a:lnSpc>
                <a:spcPct val="90000"/>
              </a:lnSpc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82103" y="3657123"/>
            <a:ext cx="9429931" cy="991077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/>
              <a:t>Asıl alt başlık stilini düzenlemek için tıklayın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7" name="Grup 6"/>
          <p:cNvGrpSpPr/>
          <p:nvPr/>
        </p:nvGrpSpPr>
        <p:grpSpPr>
          <a:xfrm>
            <a:off x="1218882" y="1600200"/>
            <a:ext cx="9739746" cy="73152"/>
            <a:chOff x="914400" y="1200150"/>
            <a:chExt cx="7306712" cy="54864"/>
          </a:xfrm>
        </p:grpSpPr>
        <p:sp>
          <p:nvSpPr>
            <p:cNvPr id="8" name="Oval 7"/>
            <p:cNvSpPr/>
            <p:nvPr/>
          </p:nvSpPr>
          <p:spPr>
            <a:xfrm>
              <a:off x="8166248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14400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0" name="Grup 9"/>
            <p:cNvGrpSpPr/>
            <p:nvPr/>
          </p:nvGrpSpPr>
          <p:grpSpPr>
            <a:xfrm>
              <a:off x="1036847" y="12076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1" name="Düz Bağlayıcı 10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Düz Bağlayıcı 11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up 12"/>
          <p:cNvGrpSpPr/>
          <p:nvPr/>
        </p:nvGrpSpPr>
        <p:grpSpPr>
          <a:xfrm>
            <a:off x="1218882" y="4851400"/>
            <a:ext cx="9739746" cy="73152"/>
            <a:chOff x="914400" y="3638550"/>
            <a:chExt cx="7306712" cy="54864"/>
          </a:xfrm>
        </p:grpSpPr>
        <p:sp>
          <p:nvSpPr>
            <p:cNvPr id="14" name="Oval 13"/>
            <p:cNvSpPr/>
            <p:nvPr/>
          </p:nvSpPr>
          <p:spPr>
            <a:xfrm>
              <a:off x="8166248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1036847" y="36460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4376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322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834563" y="434975"/>
            <a:ext cx="1168400" cy="5661025"/>
          </a:xfrm>
        </p:spPr>
        <p:txBody>
          <a:bodyPr vert="eaVert"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434975"/>
            <a:ext cx="8413750" cy="5661025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57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906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2030" y="990599"/>
            <a:ext cx="9344765" cy="2235203"/>
          </a:xfrm>
        </p:spPr>
        <p:txBody>
          <a:bodyPr rtlCol="0" anchor="b">
            <a:normAutofit/>
          </a:bodyPr>
          <a:lstStyle>
            <a:lvl1pPr algn="ctr" rtl="0">
              <a:lnSpc>
                <a:spcPct val="90000"/>
              </a:lnSpc>
              <a:defRPr sz="4800" b="0" cap="none" baseline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22030" y="3733800"/>
            <a:ext cx="9344765" cy="1219200"/>
          </a:xfrm>
        </p:spPr>
        <p:txBody>
          <a:bodyPr rtlCol="0" anchor="t"/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13" name="Grup 12"/>
          <p:cNvGrpSpPr/>
          <p:nvPr/>
        </p:nvGrpSpPr>
        <p:grpSpPr>
          <a:xfrm>
            <a:off x="3273781" y="3475736"/>
            <a:ext cx="5641265" cy="54864"/>
            <a:chOff x="2455975" y="2588441"/>
            <a:chExt cx="4232051" cy="41148"/>
          </a:xfrm>
        </p:grpSpPr>
        <p:sp>
          <p:nvSpPr>
            <p:cNvPr id="14" name="Oval 13"/>
            <p:cNvSpPr/>
            <p:nvPr/>
          </p:nvSpPr>
          <p:spPr>
            <a:xfrm>
              <a:off x="6642306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455975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2563229" y="2594391"/>
              <a:ext cx="4023360" cy="29249"/>
              <a:chOff x="2550323" y="3458731"/>
              <a:chExt cx="4023360" cy="38998"/>
            </a:xfrm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550323" y="3458731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550323" y="3497729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55262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986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 baseline="0"/>
            </a:lvl8pPr>
            <a:lvl9pPr algn="l" rtl="0">
              <a:defRPr sz="18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077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22945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8883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00049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5986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258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593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8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8883" y="1803400"/>
            <a:ext cx="6602281" cy="4267201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 baseline="0"/>
            </a:lvl8pPr>
            <a:lvl9pPr algn="l" rtl="0">
              <a:defRPr sz="16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0"/>
            <a:ext cx="2844060" cy="4267201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86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8" name="Dikdörtgen 7"/>
          <p:cNvSpPr/>
          <p:nvPr/>
        </p:nvSpPr>
        <p:spPr>
          <a:xfrm>
            <a:off x="1218883" y="1803400"/>
            <a:ext cx="6602280" cy="426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1338739" y="1925320"/>
            <a:ext cx="6362567" cy="402336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tr-TR"/>
              <a:t>Resim eklemek için simgeye tıklayın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1"/>
            <a:ext cx="2844060" cy="4165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05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sz="2400"/>
          </a:p>
        </p:txBody>
      </p:sp>
      <p:sp>
        <p:nvSpPr>
          <p:cNvPr id="8" name="Yuvarlatılmış Dikdörtgen 7"/>
          <p:cNvSpPr/>
          <p:nvPr/>
        </p:nvSpPr>
        <p:spPr>
          <a:xfrm>
            <a:off x="304721" y="301752"/>
            <a:ext cx="11579384" cy="6254496"/>
          </a:xfrm>
          <a:prstGeom prst="roundRect">
            <a:avLst>
              <a:gd name="adj" fmla="val 2341"/>
            </a:avLst>
          </a:prstGeom>
          <a:solidFill>
            <a:srgbClr val="FFFFFF"/>
          </a:solidFill>
          <a:ln>
            <a:noFill/>
          </a:ln>
          <a:effectLst>
            <a:innerShdw blurRad="508000">
              <a:srgbClr val="FFD14B">
                <a:alpha val="69804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803400"/>
            <a:ext cx="975106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18882" y="6172200"/>
            <a:ext cx="741487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836898" y="6172200"/>
            <a:ext cx="121888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258928" y="6172200"/>
            <a:ext cx="71101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22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896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55648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5915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66090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CAF71-7BD3-45DE-91FD-68A17C4E8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91F82C-161A-493E-91CF-0F6625E96F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87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31C838-1564-44B0-810F-BA1C2F047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İDARİ YARGI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0B31B0-8AD5-454B-B776-28E740E9E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İdari makamların idare hukuku alanındaki faaliyetlerinden kaynaklanan uyuşmazlıkların çözümlendiği yargı koludur. </a:t>
            </a:r>
          </a:p>
          <a:p>
            <a:r>
              <a:rPr lang="tr-TR" dirty="0"/>
              <a:t>1982’ den beri iki dereceli olarak çalışmaktaydı.</a:t>
            </a:r>
          </a:p>
          <a:p>
            <a:r>
              <a:rPr lang="tr-TR" dirty="0"/>
              <a:t>18.06.14 tarih ve 6545 sayılı Kanunla üç dereceli olarak örgütlenmiştir.</a:t>
            </a:r>
          </a:p>
        </p:txBody>
      </p:sp>
    </p:spTree>
    <p:extLst>
      <p:ext uri="{BB962C8B-B14F-4D97-AF65-F5344CB8AC3E}">
        <p14:creationId xmlns:p14="http://schemas.microsoft.com/office/powerpoint/2010/main" val="4018046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82DCBC-E217-44D6-A54D-818F3610F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İDARİ YARGI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AF4B8C-9699-478B-9856-A6A18859D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tr-TR" dirty="0"/>
              <a:t>İlk Derece Mahkemeleri</a:t>
            </a:r>
          </a:p>
          <a:p>
            <a:pPr marL="644652" lvl="1" indent="-342900">
              <a:buFont typeface="+mj-lt"/>
              <a:buAutoNum type="alphaUcPeriod"/>
            </a:pPr>
            <a:r>
              <a:rPr lang="tr-TR" dirty="0"/>
              <a:t>İdare Mahkemeleri: </a:t>
            </a:r>
          </a:p>
          <a:p>
            <a:pPr marL="603504" lvl="2" indent="0">
              <a:buNone/>
            </a:pPr>
            <a:r>
              <a:rPr lang="tr-TR" dirty="0"/>
              <a:t>44.000 </a:t>
            </a:r>
            <a:r>
              <a:rPr lang="tr-TR" dirty="0" err="1"/>
              <a:t>tl</a:t>
            </a:r>
            <a:r>
              <a:rPr lang="tr-TR" dirty="0"/>
              <a:t>’ </a:t>
            </a:r>
            <a:r>
              <a:rPr lang="tr-TR" dirty="0" err="1"/>
              <a:t>yi</a:t>
            </a:r>
            <a:r>
              <a:rPr lang="tr-TR" dirty="0"/>
              <a:t> aşmayan davalara tek hakim, diğerlerine bir başkan ve iki üyeden oluşan kurul tarafından bakılır.</a:t>
            </a:r>
          </a:p>
          <a:p>
            <a:pPr marL="644652" lvl="1" indent="-342900">
              <a:buFont typeface="+mj-lt"/>
              <a:buAutoNum type="alphaUcPeriod"/>
            </a:pPr>
            <a:r>
              <a:rPr lang="tr-TR" dirty="0"/>
              <a:t>Vergi Mahkemeleri: </a:t>
            </a:r>
          </a:p>
          <a:p>
            <a:pPr marL="603504" lvl="2" indent="0">
              <a:buNone/>
            </a:pPr>
            <a:r>
              <a:rPr lang="tr-TR" dirty="0"/>
              <a:t>44.000 </a:t>
            </a:r>
            <a:r>
              <a:rPr lang="tr-TR" dirty="0" err="1"/>
              <a:t>tl</a:t>
            </a:r>
            <a:r>
              <a:rPr lang="tr-TR" dirty="0"/>
              <a:t>’ </a:t>
            </a:r>
            <a:r>
              <a:rPr lang="tr-TR" dirty="0" err="1"/>
              <a:t>yi</a:t>
            </a:r>
            <a:r>
              <a:rPr lang="tr-TR" dirty="0"/>
              <a:t> aşmayan davalara tek hakim, diğerlerine bir başkan ve iki üyeden oluşan kurul tarafından bakılır.</a:t>
            </a:r>
          </a:p>
          <a:p>
            <a:pPr marL="644652" lvl="1" indent="-342900">
              <a:buFont typeface="+mj-lt"/>
              <a:buAutoNum type="alphaUcPeriod"/>
            </a:pPr>
            <a:r>
              <a:rPr lang="tr-TR" dirty="0"/>
              <a:t>Danıştay Dava Dairesi: </a:t>
            </a:r>
          </a:p>
          <a:p>
            <a:pPr marL="603504" lvl="2" indent="0">
              <a:buNone/>
            </a:pPr>
            <a:r>
              <a:rPr lang="tr-TR" dirty="0"/>
              <a:t>Danıştay Kanunu m.24’ te sayılan davalara bakılır.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146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75014A-9382-42BC-9002-E90D1021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İDARİ YARGI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55C4E6-A553-417C-AE9E-4EDEB9270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2"/>
            </a:pPr>
            <a:r>
              <a:rPr lang="tr-TR" dirty="0"/>
              <a:t>Ara Derece Mahkemeleri: </a:t>
            </a:r>
          </a:p>
          <a:p>
            <a:pPr marL="301752" lvl="1" indent="0">
              <a:buNone/>
            </a:pPr>
            <a:r>
              <a:rPr lang="tr-TR" dirty="0"/>
              <a:t>Bölge İdare Mahkemeleri, idare mahkemeleri tarafından verilen kararlara karşı yapılan istinaf başvurularını inceler.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tr-TR" dirty="0"/>
              <a:t>Üst Derece Mahkemesi: Danıştay</a:t>
            </a:r>
          </a:p>
          <a:p>
            <a:pPr marL="301752" lvl="1" indent="0">
              <a:buNone/>
            </a:pPr>
            <a:r>
              <a:rPr lang="tr-TR" dirty="0"/>
              <a:t>Yargısal görevleri yanında idari görevleri de bulunur.</a:t>
            </a:r>
          </a:p>
          <a:p>
            <a:pPr marL="301752" lvl="1" indent="0">
              <a:buNone/>
            </a:pPr>
            <a:r>
              <a:rPr lang="tr-TR" dirty="0"/>
              <a:t>Yargısal görevleri, ilk derece mahkemesi olarak yargılama yapmak ve temyiz incelemesi yapmaktır.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314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3B04FD-4186-4A65-9CAC-AFCDAAEE0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UYUŞMAZLIK YARGISI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C102C2-D5ED-4A06-9693-F2A3DD1CA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Yargı kolları arasındaki görev ve hüküm uyuşmazlıklarını giderilmesi amacıyla «Uyuşmazlık Mahkemesi» kurulmuştur.</a:t>
            </a:r>
          </a:p>
          <a:p>
            <a:r>
              <a:rPr lang="tr-TR" dirty="0"/>
              <a:t>Bir başkan, 6 asıl, 6 yedek üyeden kurulur.</a:t>
            </a:r>
          </a:p>
          <a:p>
            <a:r>
              <a:rPr lang="tr-TR" dirty="0"/>
              <a:t>Adli ve idari yargı mercileri arasındaki uyuşmazlıklarda yetkilidir.</a:t>
            </a:r>
          </a:p>
          <a:p>
            <a:r>
              <a:rPr lang="tr-TR" dirty="0"/>
              <a:t>Anayasa Mahkemesi ile diğer mahkemeler arasındaki uyuşmazlıklarda Anayasa Mahkemesinin kararı esas alınır.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850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F898AB-A663-4FC0-B935-286915CD8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ORGANINA HAKİM OLAN İLKELER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1A6EA6-121B-48B3-8C09-F691F7A66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/>
              <a:t>Tabii Hakim İlkesi: Uyuşmazlık hakkında karar verecek olan hakimin, o uyuşmazlık doğmadan önce kanunen belli olmasını ifade eder.</a:t>
            </a:r>
          </a:p>
          <a:p>
            <a:pPr marL="644652" lvl="1" indent="-342900">
              <a:buFont typeface="+mj-lt"/>
              <a:buAutoNum type="arabicPeriod"/>
            </a:pPr>
            <a:r>
              <a:rPr lang="tr-TR" dirty="0"/>
              <a:t>İlkenin amacı, yasama organının belli bir olayın yargılaması için mahkeme kurmasına engel olmaktır.</a:t>
            </a:r>
          </a:p>
          <a:p>
            <a:pPr marL="644652" lvl="1" indent="-342900">
              <a:buFont typeface="+mj-lt"/>
              <a:buAutoNum type="arabicPeriod"/>
            </a:pPr>
            <a:r>
              <a:rPr lang="tr-TR" dirty="0"/>
              <a:t>Bu ilkenin doğal sonucu olarak olağanüstü mahkemelerin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Hakimlerin Bağımsızlığı ve Teminatı: Ay m.9 ve m.138’ de zikredilmiştir. Hakimlerin karar verirken baskı ve etki altında bulunmamalarını ifade eder.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1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D9E43F-C845-4A91-B721-1928444B0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 ORGANINA HAKİM OLAN İLKELER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4AF383-4546-490A-9919-5DBED0EF8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tr-TR" dirty="0"/>
              <a:t>Hakimlik Teminatı: Hakimlere sunulan kişisel güvencelerdir. Görevlerini maddi ve manevi baskılardan uzak yerine getirebilmeleri için azledilmeme, maaştan yoksun bırakılmama, talepleri olmadıkça emekliye sevk edilmeme gibi teminatlara sahip olmaları gerekmektedir.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tr-TR" dirty="0"/>
              <a:t>Hakimlerin Özlük İşleri: Hakimler ve Savcılar Kurulu </a:t>
            </a:r>
          </a:p>
          <a:p>
            <a:pPr marL="301752" lvl="1" indent="0">
              <a:buNone/>
            </a:pPr>
            <a:r>
              <a:rPr lang="tr-TR" dirty="0"/>
              <a:t>Adalet bakanı başkanlığında 13 üyeden oluşur, 2 daire olarak çalışır.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761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635C04-55A7-4D10-853E-3C9471BA7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AVRUPA İNSAN HAKLARI MAHKEMESİ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D79CF8-E227-4E36-B0C7-B3D260FA4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4 Kasım 1950’ de Roma’ da Avrupa İnsan Hakları Sözleşmesi imzalanmıştır.</a:t>
            </a:r>
          </a:p>
          <a:p>
            <a:r>
              <a:rPr lang="tr-TR" dirty="0"/>
              <a:t>Bu sözleşmede tanınan temel hak ve hürriyetleri, bir devlet tarafından ihlal edilen kişilerin, o devlet aleyhine başvurabilmeleri için Avrupa İnsan Hakları Mahkemesi kurulmuştur.</a:t>
            </a:r>
          </a:p>
          <a:p>
            <a:r>
              <a:rPr lang="tr-TR" dirty="0"/>
              <a:t>AİHM’ e başvurulabilmesi için, kişinin öncelikle dava edeceği ülkede «iç hukuk yollarını tüketmesi» gerekmektedir.</a:t>
            </a:r>
          </a:p>
          <a:p>
            <a:r>
              <a:rPr lang="tr-TR" dirty="0"/>
              <a:t>Olumsuz nihai kararın alınmasından itibaren 6 ay içinde AİHM’ e </a:t>
            </a:r>
            <a:r>
              <a:rPr lang="tr-TR"/>
              <a:t>başvuru yapılabilir.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374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CE018D-DAE9-41FA-9DC3-8F7D7A7BB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AVRUPA İNSAN HAKLARI MAHKEMESİ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526DF4-E736-4D2A-B9C9-A9B4FB1C2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Mahkeme, yapılan başvuruları önkoşullar açısından inceler.</a:t>
            </a:r>
          </a:p>
          <a:p>
            <a:r>
              <a:rPr lang="tr-TR" dirty="0"/>
              <a:t>Önkoşullarda eksiklik varsa, başvurunun kabul edilemez olduğuna karar verilir.</a:t>
            </a:r>
          </a:p>
          <a:p>
            <a:r>
              <a:rPr lang="tr-TR" dirty="0"/>
              <a:t>Başvurunun kabul edilebilir olduğuna karar verilirse, mahkeme esas incelemesi yapabilir.</a:t>
            </a:r>
          </a:p>
          <a:p>
            <a:r>
              <a:rPr lang="tr-TR" dirty="0"/>
              <a:t>Ancak bazı hallerde esas incelemesinden önce, taraflara, dostane çözüm önerilir.</a:t>
            </a:r>
          </a:p>
          <a:p>
            <a:r>
              <a:rPr lang="tr-TR" dirty="0"/>
              <a:t>Dostane çözüm yoluyla uzlaşma sağlanamazsa mahkeme </a:t>
            </a:r>
            <a:r>
              <a:rPr lang="tr-TR"/>
              <a:t>esas incelemesi yapar.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8861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taplar Klasik 16x9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6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/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801059.potx" id="{C5FD5170-17AC-4815-968A-FDC1AAB6E99D}" vid="{74C691A5-1550-4555-B870-169F3443F41D}"/>
    </a:ext>
  </a:extLst>
</a:theme>
</file>

<file path=ppt/theme/theme2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D80E12-3BE9-4746-820E-FFB249F467F2}">
  <ds:schemaRefs>
    <ds:schemaRef ds:uri="http://schemas.openxmlformats.org/package/2006/metadata/core-properties"/>
    <ds:schemaRef ds:uri="560ef61b-03e2-46a8-aeae-79f8a710d1e9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B05A643-E513-4B7B-9B5A-26AFD3D28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00C580-52EA-490A-8D1A-92CD046E44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Klasik kitap eğitim sunusu (geniş ekran)</Template>
  <TotalTime>75</TotalTime>
  <Words>473</Words>
  <Application>Microsoft Office PowerPoint</Application>
  <PresentationFormat>Özel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Constantia</vt:lpstr>
      <vt:lpstr>Kitaplar Klasik 16x9</vt:lpstr>
      <vt:lpstr>Hukuk Başlangıcı</vt:lpstr>
      <vt:lpstr>İDARİ YARGI</vt:lpstr>
      <vt:lpstr>İDARİ YARGI</vt:lpstr>
      <vt:lpstr>İDARİ YARGI</vt:lpstr>
      <vt:lpstr>UYUŞMAZLIK YARGISI</vt:lpstr>
      <vt:lpstr>YARGI ORGANINA HAKİM OLAN İLKELER</vt:lpstr>
      <vt:lpstr>YARGI ORGANINA HAKİM OLAN İLKELER</vt:lpstr>
      <vt:lpstr>AVRUPA İNSAN HAKLARI MAHKEMESİ</vt:lpstr>
      <vt:lpstr>AVRUPA İNSAN HAKLARI MAHKEMESİ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İDARİ YARGI</dc:title>
  <dc:creator>Hilal Nur Gözüküçük</dc:creator>
  <cp:lastModifiedBy>Hilal Nur Gözüküçük</cp:lastModifiedBy>
  <cp:revision>6</cp:revision>
  <dcterms:created xsi:type="dcterms:W3CDTF">2020-04-20T19:13:24Z</dcterms:created>
  <dcterms:modified xsi:type="dcterms:W3CDTF">2020-05-27T14:33:39Z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0x010100C6906DB4C1052743ACE33D6CA7F73AEA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