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2"/>
  </p:notesMasterIdLst>
  <p:handoutMasterIdLst>
    <p:handoutMasterId r:id="rId33"/>
  </p:handoutMasterIdLst>
  <p:sldIdLst>
    <p:sldId id="668" r:id="rId4"/>
    <p:sldId id="670" r:id="rId5"/>
    <p:sldId id="671" r:id="rId6"/>
    <p:sldId id="672" r:id="rId7"/>
    <p:sldId id="673" r:id="rId8"/>
    <p:sldId id="674" r:id="rId9"/>
    <p:sldId id="675" r:id="rId10"/>
    <p:sldId id="676" r:id="rId11"/>
    <p:sldId id="677"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 id="690" r:id="rId25"/>
    <p:sldId id="691" r:id="rId26"/>
    <p:sldId id="692" r:id="rId27"/>
    <p:sldId id="693" r:id="rId28"/>
    <p:sldId id="694" r:id="rId29"/>
    <p:sldId id="695" r:id="rId30"/>
    <p:sldId id="696"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26.02.2020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194107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11</a:t>
            </a:fld>
            <a:endParaRPr lang="tr-TR" dirty="0">
              <a:solidFill>
                <a:prstClr val="black"/>
              </a:solidFill>
              <a:latin typeface="Calibri"/>
            </a:endParaRPr>
          </a:p>
        </p:txBody>
      </p:sp>
    </p:spTree>
    <p:extLst>
      <p:ext uri="{BB962C8B-B14F-4D97-AF65-F5344CB8AC3E}">
        <p14:creationId xmlns:p14="http://schemas.microsoft.com/office/powerpoint/2010/main" val="184357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12</a:t>
            </a:fld>
            <a:endParaRPr lang="tr-TR" dirty="0">
              <a:solidFill>
                <a:prstClr val="black"/>
              </a:solidFill>
              <a:latin typeface="Calibri"/>
            </a:endParaRPr>
          </a:p>
        </p:txBody>
      </p:sp>
    </p:spTree>
    <p:extLst>
      <p:ext uri="{BB962C8B-B14F-4D97-AF65-F5344CB8AC3E}">
        <p14:creationId xmlns:p14="http://schemas.microsoft.com/office/powerpoint/2010/main" val="343350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pPr defTabSz="912937">
              <a:defRPr/>
            </a:pPr>
            <a:endParaRPr lang="tr-TR"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12937">
              <a:defRPr/>
            </a:pPr>
            <a:fld id="{11CA4806-C0C3-4E15-8C68-E13CE0F0F188}" type="slidenum">
              <a:rPr lang="tr-TR">
                <a:solidFill>
                  <a:prstClr val="black"/>
                </a:solidFill>
                <a:latin typeface="Calibri"/>
              </a:rPr>
              <a:pPr defTabSz="912937">
                <a:defRPr/>
              </a:pPr>
              <a:t>13</a:t>
            </a:fld>
            <a:endParaRPr lang="tr-TR" dirty="0">
              <a:solidFill>
                <a:prstClr val="black"/>
              </a:solidFill>
              <a:latin typeface="Calibri"/>
            </a:endParaRPr>
          </a:p>
        </p:txBody>
      </p:sp>
    </p:spTree>
    <p:extLst>
      <p:ext uri="{BB962C8B-B14F-4D97-AF65-F5344CB8AC3E}">
        <p14:creationId xmlns:p14="http://schemas.microsoft.com/office/powerpoint/2010/main" val="4822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402739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427919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226269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266654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6887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137137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52634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8964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83576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136975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246542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90384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245717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368852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110575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99360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236510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3589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352787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205900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219550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5">
              <a:defRPr/>
            </a:pPr>
            <a:endParaRPr lang="tr-TR" dirty="0">
              <a:solidFill>
                <a:schemeClr val="accent1">
                  <a:lumMod val="75000"/>
                </a:schemeClr>
              </a:solidFill>
              <a:ea typeface="Times New Roman" panose="02020603050405020304" pitchFamily="18" charset="0"/>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44301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p>
            <a:fld id="{F5BDF135-D537-48DD-8F9F-BDBBACE754C0}" type="datetime1">
              <a:rPr lang="tr-TR" smtClean="0"/>
              <a:t>26.02.2020</a:t>
            </a:fld>
            <a:endParaRPr lang="tr-TR" dirty="0"/>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p>
            <a:fld id="{4DF87793-B5E5-450F-89B7-40199BE38DBA}" type="slidenum">
              <a:rPr lang="tr-TR" smtClean="0"/>
              <a:t>‹#›</a:t>
            </a:fld>
            <a:endParaRPr lang="tr-TR" dirty="0"/>
          </a:p>
        </p:txBody>
      </p:sp>
    </p:spTree>
    <p:extLst>
      <p:ext uri="{BB962C8B-B14F-4D97-AF65-F5344CB8AC3E}">
        <p14:creationId xmlns:p14="http://schemas.microsoft.com/office/powerpoint/2010/main" val="401648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GGY464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KONUT FİNANSMANI VE YÖNETİMİ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8" name="İçerik Yer Tutucusu 2"/>
          <p:cNvSpPr>
            <a:spLocks noGrp="1"/>
          </p:cNvSpPr>
          <p:nvPr>
            <p:ph idx="1"/>
          </p:nvPr>
        </p:nvSpPr>
        <p:spPr>
          <a:xfrm>
            <a:off x="622991" y="1191483"/>
            <a:ext cx="8075240" cy="5815742"/>
          </a:xfrm>
        </p:spPr>
        <p:txBody>
          <a:bodyPr>
            <a:noAutofit/>
          </a:bodyPr>
          <a:lstStyle/>
          <a:p>
            <a:pPr marL="895350"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Kredilendirmede tek bir kuruluş (banka) görev alırken</a:t>
            </a:r>
          </a:p>
          <a:p>
            <a:pPr marL="895350"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 birden çok kurum görev alır</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Kaynak Kurum-Konut Finansmanı Kuruluşu</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Krediyi kullandıran kurumdur.</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Alacakların takip ve tahsilini sağlar.</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Özel Amaçlı Kurum</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Kuruluşu (ABD: </a:t>
            </a:r>
            <a:r>
              <a:rPr lang="tr-TR" sz="1400" dirty="0" err="1" smtClean="0">
                <a:latin typeface="Times New Roman" panose="02020603050405020304" pitchFamily="18" charset="0"/>
                <a:cs typeface="Times New Roman" panose="02020603050405020304" pitchFamily="18" charset="0"/>
              </a:rPr>
              <a:t>Fannie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Mae</a:t>
            </a:r>
            <a:r>
              <a:rPr lang="tr-TR" sz="1400" dirty="0" smtClean="0">
                <a:latin typeface="Times New Roman" panose="02020603050405020304" pitchFamily="18" charset="0"/>
                <a:cs typeface="Times New Roman" panose="02020603050405020304" pitchFamily="18" charset="0"/>
              </a:rPr>
              <a:t> ve </a:t>
            </a:r>
            <a:r>
              <a:rPr lang="tr-TR" sz="1400" dirty="0" err="1" smtClean="0">
                <a:latin typeface="Times New Roman" panose="02020603050405020304" pitchFamily="18" charset="0"/>
                <a:cs typeface="Times New Roman" panose="02020603050405020304" pitchFamily="18" charset="0"/>
              </a:rPr>
              <a:t>Freddie</a:t>
            </a:r>
            <a:r>
              <a:rPr lang="tr-TR" sz="1400" dirty="0" smtClean="0">
                <a:latin typeface="Times New Roman" panose="02020603050405020304" pitchFamily="18" charset="0"/>
                <a:cs typeface="Times New Roman" panose="02020603050405020304" pitchFamily="18" charset="0"/>
              </a:rPr>
              <a:t> Mac)</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Fonu</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Aracı Kurumlar/Yatırım Bankaları</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Oluşturulan menkul kıymetlerin yatırımcılara satışında görev alırlar.</a:t>
            </a:r>
          </a:p>
          <a:p>
            <a:pPr marL="1695450" lvl="2" indent="-457200" algn="just">
              <a:lnSpc>
                <a:spcPct val="100000"/>
              </a:lnSpc>
              <a:spcBef>
                <a:spcPts val="0"/>
              </a:spcBef>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Önemli danışmanlık hizmetleri sunarlar (Alacakların seçimi, özel amaçlı kuruluşun kurulması, derecelendirme, güvence mekanizmaların oluşturulması, sürece ilişkin sözleşme ve belgelerin hazırlanması, borsada satış işlemleri vb.) </a:t>
            </a:r>
          </a:p>
          <a:p>
            <a:pPr marL="1295400" lvl="1" indent="-457200" algn="just">
              <a:lnSpc>
                <a:spcPct val="100000"/>
              </a:lnSpc>
              <a:spcBef>
                <a:spcPts val="0"/>
              </a:spcBef>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Derecelendirme </a:t>
            </a:r>
            <a:r>
              <a:rPr lang="tr-TR" sz="1600" dirty="0">
                <a:latin typeface="Times New Roman" panose="02020603050405020304" pitchFamily="18" charset="0"/>
                <a:cs typeface="Times New Roman" panose="02020603050405020304" pitchFamily="18" charset="0"/>
              </a:rPr>
              <a:t>Kuruluşu</a:t>
            </a:r>
          </a:p>
          <a:p>
            <a:pPr marL="1695450" lvl="2" indent="-457200" algn="just">
              <a:lnSpc>
                <a:spcPct val="100000"/>
              </a:lnSpc>
              <a:spcBef>
                <a:spcPts val="0"/>
              </a:spcBef>
              <a:buFont typeface="Wingdings" panose="05000000000000000000" pitchFamily="2" charset="2"/>
              <a:buChar char="Ø"/>
              <a:defRPr/>
            </a:pPr>
            <a:endParaRPr lang="tr-TR" sz="1400"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31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İçerik Yer Tutucusu 2"/>
          <p:cNvSpPr>
            <a:spLocks noGrp="1"/>
          </p:cNvSpPr>
          <p:nvPr>
            <p:ph idx="1"/>
          </p:nvPr>
        </p:nvSpPr>
        <p:spPr>
          <a:xfrm>
            <a:off x="611561" y="905733"/>
            <a:ext cx="8075240" cy="5187563"/>
          </a:xfrm>
        </p:spPr>
        <p:txBody>
          <a:bodyPr>
            <a:noAutofit/>
          </a:bodyPr>
          <a:lstStyle/>
          <a:p>
            <a:pPr marL="1295400" lvl="1"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Güvence Sağlayan Kuruluşlar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 riskini azaltmak, menkul kıymetin daha yüksek derecelendirme notu almasını sağlamak ve pazarlama gücünü artırmak amacıyla geliştirilmiş bir takım güvence mekanizmaları bulunmaktadır.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İçsel Güvence</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Alt/Üst Sınıflandırma (</a:t>
            </a:r>
            <a:r>
              <a:rPr lang="tr-TR" sz="1400" dirty="0" err="1" smtClean="0">
                <a:latin typeface="Times New Roman" panose="02020603050405020304" pitchFamily="18" charset="0"/>
                <a:cs typeface="Times New Roman" panose="02020603050405020304" pitchFamily="18" charset="0"/>
              </a:rPr>
              <a:t>Senior</a:t>
            </a:r>
            <a:r>
              <a:rPr lang="tr-TR" sz="1400" dirty="0" smtClean="0">
                <a:latin typeface="Times New Roman" panose="02020603050405020304" pitchFamily="18" charset="0"/>
                <a:cs typeface="Times New Roman" panose="02020603050405020304" pitchFamily="18" charset="0"/>
              </a:rPr>
              <a:t>/</a:t>
            </a:r>
            <a:r>
              <a:rPr lang="tr-TR" sz="1400" dirty="0" err="1" smtClean="0">
                <a:latin typeface="Times New Roman" panose="02020603050405020304" pitchFamily="18" charset="0"/>
                <a:cs typeface="Times New Roman" panose="02020603050405020304" pitchFamily="18" charset="0"/>
              </a:rPr>
              <a:t>Junior</a:t>
            </a:r>
            <a:r>
              <a:rPr lang="tr-TR" sz="1400" dirty="0" smtClean="0">
                <a:latin typeface="Times New Roman" panose="02020603050405020304" pitchFamily="18" charset="0"/>
                <a:cs typeface="Times New Roman" panose="02020603050405020304" pitchFamily="18" charset="0"/>
              </a:rPr>
              <a:t>), Alta Sınıflandırma (</a:t>
            </a:r>
            <a:r>
              <a:rPr lang="tr-TR" sz="1400" dirty="0" err="1" smtClean="0">
                <a:latin typeface="Times New Roman" panose="02020603050405020304" pitchFamily="18" charset="0"/>
                <a:cs typeface="Times New Roman" panose="02020603050405020304" pitchFamily="18" charset="0"/>
              </a:rPr>
              <a:t>Subordination</a:t>
            </a:r>
            <a:r>
              <a:rPr lang="tr-TR" sz="1400" dirty="0" smtClean="0">
                <a:latin typeface="Times New Roman" panose="02020603050405020304" pitchFamily="18" charset="0"/>
                <a:cs typeface="Times New Roman" panose="02020603050405020304" pitchFamily="18" charset="0"/>
              </a:rPr>
              <a:t>) veya Dilimleme (</a:t>
            </a:r>
            <a:r>
              <a:rPr lang="tr-TR" sz="1400" dirty="0" err="1" smtClean="0">
                <a:latin typeface="Times New Roman" panose="02020603050405020304" pitchFamily="18" charset="0"/>
                <a:cs typeface="Times New Roman" panose="02020603050405020304" pitchFamily="18" charset="0"/>
              </a:rPr>
              <a:t>Tranching</a:t>
            </a:r>
            <a:r>
              <a:rPr lang="tr-TR" sz="1400" dirty="0" smtClean="0">
                <a:latin typeface="Times New Roman" panose="02020603050405020304" pitchFamily="18" charset="0"/>
                <a:cs typeface="Times New Roman" panose="02020603050405020304" pitchFamily="18" charset="0"/>
              </a:rPr>
              <a:t>)</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Fazla </a:t>
            </a:r>
            <a:r>
              <a:rPr lang="tr-TR" sz="1400" dirty="0" err="1" smtClean="0">
                <a:latin typeface="Times New Roman" panose="02020603050405020304" pitchFamily="18" charset="0"/>
                <a:cs typeface="Times New Roman" panose="02020603050405020304" pitchFamily="18" charset="0"/>
              </a:rPr>
              <a:t>Teminatlandırma</a:t>
            </a:r>
            <a:endParaRPr lang="tr-TR" sz="1400" dirty="0" smtClean="0">
              <a:latin typeface="Times New Roman" panose="02020603050405020304" pitchFamily="18" charset="0"/>
              <a:cs typeface="Times New Roman" panose="02020603050405020304" pitchFamily="18" charset="0"/>
            </a:endParaRP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Fon Yaratılması</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Nakit akışlarının, ödemeleri karşılayamaması durumunda kullanılmak üzere oluşturulur. Avans veya getiri farkları kullanılır.</a:t>
            </a:r>
          </a:p>
          <a:p>
            <a:pPr marL="2152650" lvl="3"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Rücu Hakkının Kullanılması</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yerine yeni alacak koyma</a:t>
            </a:r>
          </a:p>
          <a:p>
            <a:pPr marL="2609850" lvl="4"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yerine ödeme yapar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7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İçerik Yer Tutucusu 2"/>
          <p:cNvSpPr>
            <a:spLocks noGrp="1"/>
          </p:cNvSpPr>
          <p:nvPr>
            <p:ph idx="1"/>
          </p:nvPr>
        </p:nvSpPr>
        <p:spPr>
          <a:xfrm>
            <a:off x="611561" y="1102456"/>
            <a:ext cx="8075240" cy="2163227"/>
          </a:xfrm>
        </p:spPr>
        <p:txBody>
          <a:bodyPr>
            <a:noAutofit/>
          </a:bodyPr>
          <a:lstStyle/>
          <a:p>
            <a:pPr marL="1295400" lvl="1"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Güvence Sağlayan Kuruluşlar</a:t>
            </a:r>
          </a:p>
          <a:p>
            <a:pPr marL="1695450" lvl="2"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Dışsal Güvence (</a:t>
            </a:r>
            <a:r>
              <a:rPr lang="tr-TR" sz="1600" dirty="0" err="1" smtClean="0">
                <a:latin typeface="Times New Roman" panose="02020603050405020304" pitchFamily="18" charset="0"/>
                <a:cs typeface="Times New Roman" panose="02020603050405020304" pitchFamily="18" charset="0"/>
              </a:rPr>
              <a:t>İhraçcı</a:t>
            </a:r>
            <a:r>
              <a:rPr lang="tr-TR" sz="1600" dirty="0" smtClean="0">
                <a:latin typeface="Times New Roman" panose="02020603050405020304" pitchFamily="18" charset="0"/>
                <a:cs typeface="Times New Roman" panose="02020603050405020304" pitchFamily="18" charset="0"/>
              </a:rPr>
              <a:t> Kurum Dışından Sağlanan)</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Sigorta Şirketleri (Nakit akış veya alacakların tamamı)</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Satıcı Garantisi</a:t>
            </a:r>
          </a:p>
          <a:p>
            <a:pPr marL="2152650" lvl="3"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Kefalet Uygulaması</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429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87793-B5E5-450F-89B7-40199BE38DBA}"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Yuvarlatılmış Dikdörtgen 2"/>
          <p:cNvSpPr/>
          <p:nvPr/>
        </p:nvSpPr>
        <p:spPr>
          <a:xfrm>
            <a:off x="397234" y="1200254"/>
            <a:ext cx="2592288" cy="4388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Varlık-Teminat Havuzu 100 Milyon TL</a:t>
            </a:r>
            <a:endParaRPr lang="tr-TR" b="1" dirty="0">
              <a:solidFill>
                <a:schemeClr val="bg1"/>
              </a:solidFill>
            </a:endParaRPr>
          </a:p>
        </p:txBody>
      </p:sp>
      <p:sp>
        <p:nvSpPr>
          <p:cNvPr id="10" name="Yuvarlatılmış Dikdörtgen 9"/>
          <p:cNvSpPr/>
          <p:nvPr/>
        </p:nvSpPr>
        <p:spPr>
          <a:xfrm>
            <a:off x="3967539" y="1228211"/>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Üst Dilim (%25)</a:t>
            </a:r>
          </a:p>
          <a:p>
            <a:pPr algn="ctr"/>
            <a:r>
              <a:rPr lang="tr-TR" b="1" dirty="0" smtClean="0"/>
              <a:t>25 Milyon TL</a:t>
            </a:r>
            <a:endParaRPr lang="tr-TR" b="1" dirty="0"/>
          </a:p>
        </p:txBody>
      </p:sp>
      <p:sp>
        <p:nvSpPr>
          <p:cNvPr id="11" name="Yuvarlatılmış Dikdörtgen 10"/>
          <p:cNvSpPr/>
          <p:nvPr/>
        </p:nvSpPr>
        <p:spPr>
          <a:xfrm>
            <a:off x="3960912" y="4695876"/>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Alt Dilim (%25)</a:t>
            </a:r>
          </a:p>
          <a:p>
            <a:pPr algn="ctr"/>
            <a:r>
              <a:rPr lang="tr-TR" b="1" dirty="0" smtClean="0"/>
              <a:t>25 Milyon TL</a:t>
            </a:r>
            <a:endParaRPr lang="tr-TR" b="1" dirty="0"/>
          </a:p>
        </p:txBody>
      </p:sp>
      <p:sp>
        <p:nvSpPr>
          <p:cNvPr id="13" name="Yuvarlatılmış Dikdörtgen 12"/>
          <p:cNvSpPr/>
          <p:nvPr/>
        </p:nvSpPr>
        <p:spPr>
          <a:xfrm>
            <a:off x="3980276" y="2406081"/>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Üst Orta Dilim (%25)</a:t>
            </a:r>
          </a:p>
          <a:p>
            <a:pPr algn="ctr"/>
            <a:r>
              <a:rPr lang="tr-TR" b="1" dirty="0" smtClean="0"/>
              <a:t>25 Milyon TL</a:t>
            </a:r>
            <a:endParaRPr lang="tr-TR" b="1" dirty="0"/>
          </a:p>
        </p:txBody>
      </p:sp>
      <p:sp>
        <p:nvSpPr>
          <p:cNvPr id="14" name="Yuvarlatılmış Dikdörtgen 13"/>
          <p:cNvSpPr/>
          <p:nvPr/>
        </p:nvSpPr>
        <p:spPr>
          <a:xfrm>
            <a:off x="3960912" y="3518006"/>
            <a:ext cx="2592288"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Orta Dilim (%25) </a:t>
            </a:r>
          </a:p>
          <a:p>
            <a:pPr algn="ctr"/>
            <a:r>
              <a:rPr lang="tr-TR" b="1" dirty="0" smtClean="0"/>
              <a:t>25 Milyon TL</a:t>
            </a:r>
            <a:endParaRPr lang="tr-TR" b="1" dirty="0"/>
          </a:p>
        </p:txBody>
      </p:sp>
      <p:sp>
        <p:nvSpPr>
          <p:cNvPr id="15" name="Yuvarlatılmış Dikdörtgen 14"/>
          <p:cNvSpPr/>
          <p:nvPr/>
        </p:nvSpPr>
        <p:spPr>
          <a:xfrm>
            <a:off x="6742584" y="1235591"/>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AAA</a:t>
            </a:r>
            <a:endParaRPr lang="tr-TR" b="1" dirty="0"/>
          </a:p>
        </p:txBody>
      </p:sp>
      <p:sp>
        <p:nvSpPr>
          <p:cNvPr id="16" name="Yuvarlatılmış Dikdörtgen 15"/>
          <p:cNvSpPr/>
          <p:nvPr/>
        </p:nvSpPr>
        <p:spPr>
          <a:xfrm>
            <a:off x="6742584" y="2394772"/>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AA</a:t>
            </a:r>
            <a:endParaRPr lang="tr-TR" b="1" dirty="0"/>
          </a:p>
        </p:txBody>
      </p:sp>
      <p:sp>
        <p:nvSpPr>
          <p:cNvPr id="17" name="Yuvarlatılmış Dikdörtgen 16"/>
          <p:cNvSpPr/>
          <p:nvPr/>
        </p:nvSpPr>
        <p:spPr>
          <a:xfrm>
            <a:off x="6742584" y="3516057"/>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BB</a:t>
            </a:r>
            <a:endParaRPr lang="tr-TR" b="1" dirty="0"/>
          </a:p>
        </p:txBody>
      </p:sp>
      <p:sp>
        <p:nvSpPr>
          <p:cNvPr id="18" name="Yuvarlatılmış Dikdörtgen 17"/>
          <p:cNvSpPr/>
          <p:nvPr/>
        </p:nvSpPr>
        <p:spPr>
          <a:xfrm>
            <a:off x="6742584" y="4691015"/>
            <a:ext cx="1296144" cy="738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C</a:t>
            </a:r>
            <a:endParaRPr lang="tr-TR" dirty="0">
              <a:solidFill>
                <a:schemeClr val="bg1"/>
              </a:solidFill>
            </a:endParaRPr>
          </a:p>
        </p:txBody>
      </p:sp>
    </p:spTree>
    <p:extLst>
      <p:ext uri="{BB962C8B-B14F-4D97-AF65-F5344CB8AC3E}">
        <p14:creationId xmlns:p14="http://schemas.microsoft.com/office/powerpoint/2010/main" val="1799245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00050" y="1142999"/>
            <a:ext cx="8320069" cy="5267771"/>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Bu süreç, finansal sektörde farklı uzmanlıklara sahip kurumların bir araya gelerek yürüttükleri çalışmanın sonucudur.</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Varlıkların Seçimi: Varlıkların Özellikleri:</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Nakit akımlarının belirli olması veya tahmin edilebilir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Tahsil edilememe risklerinin düşük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Vadelerinin uzun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Alacağın kendisinin ve teminatlarının hukuken geçerli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Nicelik olarak çok sayıda olması ve borçluların farklı olması</a:t>
            </a:r>
          </a:p>
          <a:p>
            <a:pPr marL="1238250" lvl="1" indent="-342900"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Nitelik olarak aynı ve homojen olmaları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Özel Amaçlı Kurumun Kurulması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İflas riskinden uzak bir yapı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Alacakların Devri</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Menkul Kıymet İhracı</a:t>
            </a:r>
          </a:p>
          <a:p>
            <a:pPr marL="781050" algn="just">
              <a:lnSpc>
                <a:spcPct val="10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Vade Tarihlerinde Ödeme Yapılması</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Süreci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10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251533" y="979618"/>
            <a:ext cx="8288038" cy="4557046"/>
          </a:xfrm>
        </p:spPr>
        <p:txBody>
          <a:bodyPr>
            <a:noAutofit/>
          </a:bodyPr>
          <a:lstStyle/>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Varlıkların Seçimi: Varlıkların Özellikleri:</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Özel Amaçlı Kurumun Kurulması</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Alacakların Devri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Aracı kurum (yatırım bankası) piyasanın nabzını tutarak ne kadar alacağın devredileceği hususunda kaynak kuruluşa yardımcı olur.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Devrin amacı teminattır.</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Menkul Kıymet İhracı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Halka arz edilerek</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Tahsisli veya nitelikli yatırımcılara satış</a:t>
            </a:r>
          </a:p>
          <a:p>
            <a:pPr marL="781050" algn="just">
              <a:lnSpc>
                <a:spcPct val="150000"/>
              </a:lnSpc>
              <a:buFont typeface="+mj-lt"/>
              <a:buAutoNum type="arabicParenR"/>
              <a:defRPr/>
            </a:pPr>
            <a:r>
              <a:rPr lang="tr-TR" sz="1800" dirty="0" smtClean="0">
                <a:latin typeface="Times New Roman" panose="02020603050405020304" pitchFamily="18" charset="0"/>
                <a:cs typeface="Times New Roman" panose="02020603050405020304" pitchFamily="18" charset="0"/>
              </a:rPr>
              <a:t>Vade Tarihlerinde Ödeme Yapılması</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 ödemeleri ile menkul kıymet ödemelerinin zaman ve tutar bakımından eşleşmesi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Süreci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024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8" name="İçerik Yer Tutucusu 2"/>
          <p:cNvSpPr>
            <a:spLocks noGrp="1"/>
          </p:cNvSpPr>
          <p:nvPr>
            <p:ph idx="1"/>
          </p:nvPr>
        </p:nvSpPr>
        <p:spPr>
          <a:xfrm>
            <a:off x="304980" y="1025338"/>
            <a:ext cx="8288038" cy="2684838"/>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Ahlaki </a:t>
            </a:r>
            <a:r>
              <a:rPr lang="tr-TR" sz="1800" dirty="0" err="1" smtClean="0">
                <a:latin typeface="Times New Roman" panose="02020603050405020304" pitchFamily="18" charset="0"/>
                <a:cs typeface="Times New Roman" panose="02020603050405020304" pitchFamily="18" charset="0"/>
              </a:rPr>
              <a:t>Zaafiyet</a:t>
            </a:r>
            <a:r>
              <a:rPr lang="tr-TR" sz="1800" dirty="0" smtClean="0">
                <a:latin typeface="Times New Roman" panose="02020603050405020304" pitchFamily="18" charset="0"/>
                <a:cs typeface="Times New Roman" panose="02020603050405020304" pitchFamily="18" charset="0"/>
              </a:rPr>
              <a:t> (Moral </a:t>
            </a:r>
            <a:r>
              <a:rPr lang="tr-TR" sz="1800" dirty="0" err="1" smtClean="0">
                <a:latin typeface="Times New Roman" panose="02020603050405020304" pitchFamily="18" charset="0"/>
                <a:cs typeface="Times New Roman" panose="02020603050405020304" pitchFamily="18" charset="0"/>
              </a:rPr>
              <a:t>Hazard</a:t>
            </a:r>
            <a:r>
              <a:rPr lang="tr-TR" sz="1800" dirty="0" smtClean="0">
                <a:latin typeface="Times New Roman" panose="02020603050405020304" pitchFamily="18" charset="0"/>
                <a:cs typeface="Times New Roman" panose="02020603050405020304" pitchFamily="18" charset="0"/>
              </a:rPr>
              <a:t>)</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kuruluşun kredi alma yeterliliği olmayan tüketicilere kredi vererek gereğinden fazla alacak meydana getirmesi</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Bilgi asimetrisi- Kaynak kuruluş, menkul kıymetlerin dayanağı varlıklar hakkında yatırımcılardan daha fazla bilgiye sahiptir.</a:t>
            </a:r>
          </a:p>
          <a:p>
            <a:pPr marL="1181100"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kuruluş alacağı devrettikten sonra akıbeti ile ilgilenmez.</a:t>
            </a:r>
          </a:p>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kıymetler başka menkul kıymetlere dayanak olabilir.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 İşleminde Sorunlar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98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8" name="İçerik Yer Tutucusu 2"/>
          <p:cNvSpPr>
            <a:spLocks noGrp="1"/>
          </p:cNvSpPr>
          <p:nvPr>
            <p:ph idx="1"/>
          </p:nvPr>
        </p:nvSpPr>
        <p:spPr>
          <a:xfrm>
            <a:off x="251533" y="1102456"/>
            <a:ext cx="8288038" cy="4197006"/>
          </a:xfrm>
        </p:spPr>
        <p:txBody>
          <a:bodyPr>
            <a:noAutofit/>
          </a:bodyPr>
          <a:lstStyle/>
          <a:p>
            <a:pPr marL="781050"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Bilanço Dışı (</a:t>
            </a:r>
            <a:r>
              <a:rPr lang="tr-TR" sz="1800" dirty="0" err="1" smtClean="0">
                <a:latin typeface="Times New Roman" panose="02020603050405020304" pitchFamily="18" charset="0"/>
                <a:cs typeface="Times New Roman" panose="02020603050405020304" pitchFamily="18" charset="0"/>
              </a:rPr>
              <a:t>Anglo-Sakson</a:t>
            </a:r>
            <a:r>
              <a:rPr lang="tr-TR" sz="1800" dirty="0" smtClean="0">
                <a:latin typeface="Times New Roman" panose="02020603050405020304" pitchFamily="18" charset="0"/>
                <a:cs typeface="Times New Roman" panose="02020603050405020304" pitchFamily="18" charset="0"/>
              </a:rPr>
              <a:t> Hukuk Sistemi)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İpoteğe Dayalı Menkul Kıymetler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Backed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MBS)</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Ödeme Aktarmalı Menkul Kıymetler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Pass</a:t>
            </a:r>
            <a:r>
              <a:rPr lang="tr-TR" sz="1600" dirty="0" smtClean="0">
                <a:latin typeface="Times New Roman" panose="02020603050405020304" pitchFamily="18" charset="0"/>
                <a:cs typeface="Times New Roman" panose="02020603050405020304" pitchFamily="18" charset="0"/>
              </a:rPr>
              <a:t>-Through </a:t>
            </a:r>
            <a:r>
              <a:rPr lang="tr-TR" sz="1600" dirty="0" err="1" smtClean="0">
                <a:latin typeface="Times New Roman" panose="02020603050405020304" pitchFamily="18" charset="0"/>
                <a:cs typeface="Times New Roman" panose="02020603050405020304" pitchFamily="18" charset="0"/>
              </a:rPr>
              <a:t>Securities-MPSs</a:t>
            </a:r>
            <a:r>
              <a:rPr lang="tr-TR" sz="1600" dirty="0" smtClean="0">
                <a:latin typeface="Times New Roman" panose="02020603050405020304" pitchFamily="18" charset="0"/>
                <a:cs typeface="Times New Roman" panose="02020603050405020304" pitchFamily="18" charset="0"/>
              </a:rPr>
              <a:t>)</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Teminatlı İpotek Yükümlülükleri (</a:t>
            </a:r>
            <a:r>
              <a:rPr lang="tr-TR" sz="1600" dirty="0" err="1" smtClean="0">
                <a:latin typeface="Times New Roman" panose="02020603050405020304" pitchFamily="18" charset="0"/>
                <a:cs typeface="Times New Roman" panose="02020603050405020304" pitchFamily="18" charset="0"/>
              </a:rPr>
              <a:t>Collateralized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Obligationss-CMOs</a:t>
            </a:r>
            <a:r>
              <a:rPr lang="tr-TR" sz="1600" dirty="0" smtClean="0">
                <a:latin typeface="Times New Roman" panose="02020603050405020304" pitchFamily="18" charset="0"/>
                <a:cs typeface="Times New Roman" panose="02020603050405020304" pitchFamily="18" charset="0"/>
              </a:rPr>
              <a:t>)</a:t>
            </a:r>
          </a:p>
          <a:p>
            <a:pPr marL="1581150" lvl="2"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Getirisi Ayrılan İpoteğe Dayalı Menkul Kıymetler (</a:t>
            </a:r>
            <a:r>
              <a:rPr lang="tr-TR" sz="1600" dirty="0" err="1" smtClean="0">
                <a:latin typeface="Times New Roman" panose="02020603050405020304" pitchFamily="18" charset="0"/>
                <a:cs typeface="Times New Roman" panose="02020603050405020304" pitchFamily="18" charset="0"/>
              </a:rPr>
              <a:t>Stripped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Backed</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SMBs</a:t>
            </a:r>
            <a:r>
              <a:rPr lang="tr-TR" sz="1600" dirty="0" smtClean="0">
                <a:latin typeface="Times New Roman" panose="02020603050405020304" pitchFamily="18" charset="0"/>
                <a:cs typeface="Times New Roman" panose="02020603050405020304" pitchFamily="18" charset="0"/>
              </a:rPr>
              <a:t>)</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Bilanço İçi (Kıta Avrupa Hukuk Sistemi)</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Teminatlı Tahviller (</a:t>
            </a:r>
            <a:r>
              <a:rPr lang="tr-TR" sz="1600" dirty="0" err="1" smtClean="0">
                <a:latin typeface="Times New Roman" panose="02020603050405020304" pitchFamily="18" charset="0"/>
                <a:cs typeface="Times New Roman" panose="02020603050405020304" pitchFamily="18" charset="0"/>
              </a:rPr>
              <a:t>Covered</a:t>
            </a:r>
            <a:r>
              <a:rPr lang="tr-TR" sz="1600" dirty="0" smtClean="0">
                <a:latin typeface="Times New Roman" panose="02020603050405020304" pitchFamily="18" charset="0"/>
                <a:cs typeface="Times New Roman" panose="02020603050405020304" pitchFamily="18" charset="0"/>
              </a:rPr>
              <a:t> Bond veya </a:t>
            </a:r>
            <a:r>
              <a:rPr lang="tr-TR" sz="1600" dirty="0" err="1" smtClean="0">
                <a:latin typeface="Times New Roman" panose="02020603050405020304" pitchFamily="18" charset="0"/>
                <a:cs typeface="Times New Roman" panose="02020603050405020304" pitchFamily="18" charset="0"/>
              </a:rPr>
              <a:t>Mortgage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Bonds</a:t>
            </a:r>
            <a:r>
              <a:rPr lang="tr-TR" sz="16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Kıymetleştirilen Varlıkların Sınıflandırılması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087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8" name="İçerik Yer Tutucusu 2"/>
          <p:cNvSpPr>
            <a:spLocks noGrp="1"/>
          </p:cNvSpPr>
          <p:nvPr>
            <p:ph idx="1"/>
          </p:nvPr>
        </p:nvSpPr>
        <p:spPr>
          <a:xfrm>
            <a:off x="316410" y="1036767"/>
            <a:ext cx="8288038" cy="5522593"/>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Çok sayıda ipotekten oluşan ipotek grubuna dayalı olarak ihraç edilir.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grubuna ait faiz ve anaparalar tahsil edilir, hizmet bedelleri ve garanti ödemeleri düşüldükten sonra bakiye tutarlar </a:t>
            </a: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sahiplerine ödenir.</a:t>
            </a:r>
          </a:p>
          <a:p>
            <a:pPr marL="781050" algn="just">
              <a:lnSpc>
                <a:spcPct val="10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sahipleri, payları oranında netleştirilmiş nakit akımlarından pay alır.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Üç tür nakit akımı vardır:</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Aylık Geri Ödemelerin Faiz Kısmı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Aylık Geri Ödemelerin Anapara Kısmı</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Erken Ödemeler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Kredi riski ve erken ödeme riski, </a:t>
            </a: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sahibinin üzerindedir.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Yatırımcı açısından her ay tahsil edilecek nakit akışlarında belirsizlik söz konusudur.</a:t>
            </a:r>
          </a:p>
          <a:p>
            <a:pPr marL="781050" algn="just">
              <a:lnSpc>
                <a:spcPct val="10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MPSs</a:t>
            </a:r>
            <a:r>
              <a:rPr lang="tr-TR" sz="1600" dirty="0" smtClean="0">
                <a:latin typeface="Times New Roman" panose="02020603050405020304" pitchFamily="18" charset="0"/>
                <a:cs typeface="Times New Roman" panose="02020603050405020304" pitchFamily="18" charset="0"/>
              </a:rPr>
              <a:t> Yapılandırılması: Alacak Havuzunun </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Ağırlıklı Ortalama Faiz Oranının</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Ağırlıklı Ortalama Vadesinin</a:t>
            </a:r>
          </a:p>
          <a:p>
            <a:pPr marL="1181100" lvl="1" algn="just">
              <a:lnSpc>
                <a:spcPct val="10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Erken Ödeme Oranının</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696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975123755"/>
              </p:ext>
            </p:extLst>
          </p:nvPr>
        </p:nvGraphicFramePr>
        <p:xfrm>
          <a:off x="760150" y="1408212"/>
          <a:ext cx="7427168" cy="2026920"/>
        </p:xfrm>
        <a:graphic>
          <a:graphicData uri="http://schemas.openxmlformats.org/drawingml/2006/table">
            <a:tbl>
              <a:tblPr>
                <a:tableStyleId>{5C22544A-7EE6-4342-B048-85BDC9FD1C3A}</a:tableStyleId>
              </a:tblPr>
              <a:tblGrid>
                <a:gridCol w="832176">
                  <a:extLst>
                    <a:ext uri="{9D8B030D-6E8A-4147-A177-3AD203B41FA5}">
                      <a16:colId xmlns:a16="http://schemas.microsoft.com/office/drawing/2014/main" xmlns="" val="3752738188"/>
                    </a:ext>
                  </a:extLst>
                </a:gridCol>
                <a:gridCol w="1643547">
                  <a:extLst>
                    <a:ext uri="{9D8B030D-6E8A-4147-A177-3AD203B41FA5}">
                      <a16:colId xmlns:a16="http://schemas.microsoft.com/office/drawing/2014/main" xmlns="" val="2263705999"/>
                    </a:ext>
                  </a:extLst>
                </a:gridCol>
                <a:gridCol w="1352285">
                  <a:extLst>
                    <a:ext uri="{9D8B030D-6E8A-4147-A177-3AD203B41FA5}">
                      <a16:colId xmlns:a16="http://schemas.microsoft.com/office/drawing/2014/main" xmlns="" val="3795717163"/>
                    </a:ext>
                  </a:extLst>
                </a:gridCol>
                <a:gridCol w="998611">
                  <a:extLst>
                    <a:ext uri="{9D8B030D-6E8A-4147-A177-3AD203B41FA5}">
                      <a16:colId xmlns:a16="http://schemas.microsoft.com/office/drawing/2014/main" xmlns="" val="1121428151"/>
                    </a:ext>
                  </a:extLst>
                </a:gridCol>
                <a:gridCol w="2600549">
                  <a:extLst>
                    <a:ext uri="{9D8B030D-6E8A-4147-A177-3AD203B41FA5}">
                      <a16:colId xmlns:a16="http://schemas.microsoft.com/office/drawing/2014/main" xmlns="" val="1304973631"/>
                    </a:ext>
                  </a:extLst>
                </a:gridCol>
              </a:tblGrid>
              <a:tr h="243027">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Kredi</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 Tutarı (TL)</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Yıllık Faiz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Ağırlıklı Ortalama Faiz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894066426"/>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20.000.000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4,00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907492921"/>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B</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30.000.000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18</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0,30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5,40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404311583"/>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C</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50.000.000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17</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0,50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8,50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25733147"/>
                  </a:ext>
                </a:extLst>
              </a:tr>
              <a:tr h="243027">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Toplam</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100.000.000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628808618"/>
                  </a:ext>
                </a:extLst>
              </a:tr>
              <a:tr h="243027">
                <a:tc gridSpan="4">
                  <a:txBody>
                    <a:bodyPr/>
                    <a:lstStyle/>
                    <a:p>
                      <a:pPr algn="ctr" fontAlgn="b"/>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Weighted</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Average</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Coupon</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(WAC)</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17,90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783706199"/>
                  </a:ext>
                </a:extLst>
              </a:tr>
              <a:tr h="243027">
                <a:tc gridSpan="2">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Servis </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Ücreti</a:t>
                      </a:r>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0,4</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46128574"/>
                  </a:ext>
                </a:extLst>
              </a:tr>
              <a:tr h="243027">
                <a:tc gridSpan="4">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WAC Net</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17,50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933100620"/>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269249070"/>
              </p:ext>
            </p:extLst>
          </p:nvPr>
        </p:nvGraphicFramePr>
        <p:xfrm>
          <a:off x="763672" y="3636072"/>
          <a:ext cx="7412216" cy="1895300"/>
        </p:xfrm>
        <a:graphic>
          <a:graphicData uri="http://schemas.openxmlformats.org/drawingml/2006/table">
            <a:tbl>
              <a:tblPr>
                <a:tableStyleId>{5C22544A-7EE6-4342-B048-85BDC9FD1C3A}</a:tableStyleId>
              </a:tblPr>
              <a:tblGrid>
                <a:gridCol w="855256">
                  <a:extLst>
                    <a:ext uri="{9D8B030D-6E8A-4147-A177-3AD203B41FA5}">
                      <a16:colId xmlns:a16="http://schemas.microsoft.com/office/drawing/2014/main" xmlns="" val="1189307765"/>
                    </a:ext>
                  </a:extLst>
                </a:gridCol>
                <a:gridCol w="1407608">
                  <a:extLst>
                    <a:ext uri="{9D8B030D-6E8A-4147-A177-3AD203B41FA5}">
                      <a16:colId xmlns:a16="http://schemas.microsoft.com/office/drawing/2014/main" xmlns="" val="42966293"/>
                    </a:ext>
                  </a:extLst>
                </a:gridCol>
                <a:gridCol w="2066868">
                  <a:extLst>
                    <a:ext uri="{9D8B030D-6E8A-4147-A177-3AD203B41FA5}">
                      <a16:colId xmlns:a16="http://schemas.microsoft.com/office/drawing/2014/main" xmlns="" val="1295189617"/>
                    </a:ext>
                  </a:extLst>
                </a:gridCol>
                <a:gridCol w="855256">
                  <a:extLst>
                    <a:ext uri="{9D8B030D-6E8A-4147-A177-3AD203B41FA5}">
                      <a16:colId xmlns:a16="http://schemas.microsoft.com/office/drawing/2014/main" xmlns="" val="4238704632"/>
                    </a:ext>
                  </a:extLst>
                </a:gridCol>
                <a:gridCol w="2227228">
                  <a:extLst>
                    <a:ext uri="{9D8B030D-6E8A-4147-A177-3AD203B41FA5}">
                      <a16:colId xmlns:a16="http://schemas.microsoft.com/office/drawing/2014/main" xmlns="" val="1579968840"/>
                    </a:ext>
                  </a:extLst>
                </a:gridCol>
              </a:tblGrid>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Kredi Tutarı (TL)</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Vadeye Kalan Süre (Ay)</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Ağırlıklı Ortalama Vade (Ay)</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178955971"/>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A</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20.000.000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60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12</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5204181"/>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B</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30.000.000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90</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0,30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27</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817636716"/>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C</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50.000.000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120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0,50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60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166606356"/>
                  </a:ext>
                </a:extLst>
              </a:tr>
              <a:tr h="279619">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Toplam</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100.000.000</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600" b="1" u="none" strike="noStrike">
                          <a:solidFill>
                            <a:schemeClr val="tx2"/>
                          </a:solidFill>
                          <a:effectLst/>
                          <a:latin typeface="Times New Roman" panose="02020603050405020304" pitchFamily="18" charset="0"/>
                          <a:cs typeface="Times New Roman" panose="02020603050405020304" pitchFamily="18" charset="0"/>
                        </a:rPr>
                        <a:t> </a:t>
                      </a:r>
                      <a:endParaRPr lang="tr-TR" sz="1600" b="1" i="0" u="none" strike="noStrike">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270890104"/>
                  </a:ext>
                </a:extLst>
              </a:tr>
              <a:tr h="279619">
                <a:tc gridSpan="4">
                  <a:txBody>
                    <a:bodyPr/>
                    <a:lstStyle/>
                    <a:p>
                      <a:pPr algn="ctr" fontAlgn="b"/>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Weighted</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err="1" smtClean="0">
                          <a:solidFill>
                            <a:schemeClr val="tx2"/>
                          </a:solidFill>
                          <a:effectLst/>
                          <a:latin typeface="Times New Roman" panose="02020603050405020304" pitchFamily="18" charset="0"/>
                          <a:cs typeface="Times New Roman" panose="02020603050405020304" pitchFamily="18" charset="0"/>
                        </a:rPr>
                        <a:t>Average</a:t>
                      </a:r>
                      <a:r>
                        <a:rPr lang="tr-TR" sz="1600" b="1"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baseline="0" dirty="0" err="1" smtClean="0">
                          <a:solidFill>
                            <a:schemeClr val="tx2"/>
                          </a:solidFill>
                          <a:effectLst/>
                          <a:latin typeface="Times New Roman" panose="02020603050405020304" pitchFamily="18" charset="0"/>
                          <a:cs typeface="Times New Roman" panose="02020603050405020304" pitchFamily="18" charset="0"/>
                        </a:rPr>
                        <a:t>Maturity</a:t>
                      </a:r>
                      <a:r>
                        <a:rPr lang="tr-TR" sz="1600" b="1" u="none" strike="noStrike" baseline="0" dirty="0" smtClean="0">
                          <a:solidFill>
                            <a:schemeClr val="tx2"/>
                          </a:solidFill>
                          <a:effectLst/>
                          <a:latin typeface="Times New Roman" panose="02020603050405020304" pitchFamily="18" charset="0"/>
                          <a:cs typeface="Times New Roman" panose="02020603050405020304" pitchFamily="18" charset="0"/>
                        </a:rPr>
                        <a:t> (</a:t>
                      </a:r>
                      <a:r>
                        <a:rPr lang="tr-TR" sz="1600" b="1" u="none" strike="noStrike" dirty="0" smtClean="0">
                          <a:solidFill>
                            <a:schemeClr val="tx2"/>
                          </a:solidFill>
                          <a:effectLst/>
                          <a:latin typeface="Times New Roman" panose="02020603050405020304" pitchFamily="18" charset="0"/>
                          <a:cs typeface="Times New Roman" panose="02020603050405020304" pitchFamily="18" charset="0"/>
                        </a:rPr>
                        <a:t>WAM)</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600" b="1" u="none" strike="noStrike" dirty="0">
                          <a:solidFill>
                            <a:schemeClr val="tx2"/>
                          </a:solidFill>
                          <a:effectLst/>
                          <a:latin typeface="Times New Roman" panose="02020603050405020304" pitchFamily="18" charset="0"/>
                          <a:cs typeface="Times New Roman" panose="02020603050405020304" pitchFamily="18" charset="0"/>
                        </a:rPr>
                        <a:t>99</a:t>
                      </a:r>
                      <a:endParaRPr lang="tr-TR" sz="16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468085375"/>
                  </a:ext>
                </a:extLst>
              </a:tr>
            </a:tbl>
          </a:graphicData>
        </a:graphic>
      </p:graphicFrame>
    </p:spTree>
    <p:extLst>
      <p:ext uri="{BB962C8B-B14F-4D97-AF65-F5344CB8AC3E}">
        <p14:creationId xmlns:p14="http://schemas.microsoft.com/office/powerpoint/2010/main" val="360885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13792" y="1048036"/>
            <a:ext cx="8075240" cy="4920567"/>
          </a:xfrm>
        </p:spPr>
        <p:txBody>
          <a:bodyPr>
            <a:noAutofit/>
          </a:bodyPr>
          <a:lstStyle/>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Çeşitli ticari ilişkiler sonucu ortaya çıkan tüketici, taşıt ve ipotek kredileri gibi sürekli nakit akışı yaratan varlıkların (alacakların) bir araya getirilmesi ve bu varlıkların yaratacağı nakit akımlarına istinaden menkul kıymet ihraç edilmesi işlemedir.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 varlıkların menkul kıymetlere dönüştürülmesi, birinin diğerinin yerine geçmesi şeklinde değil, varlıkların temsil ettiği alacak haklarının ihraç edilen menkul kıymetlere dayanak oluşturması şeklinde yapılmaktadır.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 banka ve işletmelerin donuk alacaklarına likidite kazandıran, alacakların tahsili için vade tarihlerinin beklenmesini ortadan kaldıran, kaynak temininde yoğun bir şekilde kullanılan alternatif bir finans yöntemi, nakit akımı finansmanıdır.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Bir </a:t>
            </a:r>
            <a:r>
              <a:rPr lang="tr-TR" sz="1600" dirty="0">
                <a:latin typeface="Times New Roman" panose="02020603050405020304" pitchFamily="18" charset="0"/>
                <a:cs typeface="Times New Roman" panose="02020603050405020304" pitchFamily="18" charset="0"/>
              </a:rPr>
              <a:t>anlamda kredi bankacılığında </a:t>
            </a:r>
            <a:r>
              <a:rPr lang="tr-TR" sz="1600" dirty="0" smtClean="0">
                <a:latin typeface="Times New Roman" panose="02020603050405020304" pitchFamily="18" charset="0"/>
                <a:cs typeface="Times New Roman" panose="02020603050405020304" pitchFamily="18" charset="0"/>
              </a:rPr>
              <a:t>"al/tut</a:t>
            </a:r>
            <a:r>
              <a:rPr lang="tr-TR" sz="1600" dirty="0">
                <a:latin typeface="Times New Roman" panose="02020603050405020304" pitchFamily="18" charset="0"/>
                <a:cs typeface="Times New Roman" panose="02020603050405020304" pitchFamily="18" charset="0"/>
              </a:rPr>
              <a:t>" stratejisi artık </a:t>
            </a:r>
            <a:r>
              <a:rPr lang="tr-TR" sz="1600" dirty="0" smtClean="0">
                <a:latin typeface="Times New Roman" panose="02020603050405020304" pitchFamily="18" charset="0"/>
                <a:cs typeface="Times New Roman" panose="02020603050405020304" pitchFamily="18" charset="0"/>
              </a:rPr>
              <a:t>"al/sat</a:t>
            </a:r>
            <a:r>
              <a:rPr lang="tr-TR" sz="1600" dirty="0">
                <a:latin typeface="Times New Roman" panose="02020603050405020304" pitchFamily="18" charset="0"/>
                <a:cs typeface="Times New Roman" panose="02020603050405020304" pitchFamily="18" charset="0"/>
              </a:rPr>
              <a:t>" a dönüşmüş </a:t>
            </a:r>
            <a:r>
              <a:rPr lang="tr-TR" sz="1600" dirty="0" smtClean="0">
                <a:latin typeface="Times New Roman" panose="02020603050405020304" pitchFamily="18" charset="0"/>
                <a:cs typeface="Times New Roman" panose="02020603050405020304" pitchFamily="18" charset="0"/>
              </a:rPr>
              <a:t>durumda.</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4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251533" y="1002477"/>
            <a:ext cx="8288038" cy="4629055"/>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Erken ödeme, faizleri düştüğü durumlarda ortaya çıkar.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Erken ödeme oranı için geçmiş dönemlere ilişkin tecrübeler ve gözlemler kapsamında bir katsayı kullanılır.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Uygulamada vade yaklaştıkça erken ödeme artar.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 Uygulamasında;</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CPR (</a:t>
            </a:r>
            <a:r>
              <a:rPr lang="tr-TR" sz="1600" dirty="0" err="1" smtClean="0">
                <a:latin typeface="Times New Roman" panose="02020603050405020304" pitchFamily="18" charset="0"/>
                <a:cs typeface="Times New Roman" panose="02020603050405020304" pitchFamily="18" charset="0"/>
              </a:rPr>
              <a:t>Conditional</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Prepayment</a:t>
            </a:r>
            <a:r>
              <a:rPr lang="tr-TR" sz="1600" dirty="0" smtClean="0">
                <a:latin typeface="Times New Roman" panose="02020603050405020304" pitchFamily="18" charset="0"/>
                <a:cs typeface="Times New Roman" panose="02020603050405020304" pitchFamily="18" charset="0"/>
              </a:rPr>
              <a:t> Rate) Şartlı Erken Ödeme Oranı</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PSA (</a:t>
            </a:r>
            <a:r>
              <a:rPr lang="tr-TR" sz="1600" dirty="0" err="1" smtClean="0">
                <a:latin typeface="Times New Roman" panose="02020603050405020304" pitchFamily="18" charset="0"/>
                <a:cs typeface="Times New Roman" panose="02020603050405020304" pitchFamily="18" charset="0"/>
              </a:rPr>
              <a:t>Public</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Securities</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Association</a:t>
            </a:r>
            <a:r>
              <a:rPr lang="tr-TR" sz="1600" dirty="0" smtClean="0">
                <a:latin typeface="Times New Roman" panose="02020603050405020304" pitchFamily="18" charset="0"/>
                <a:cs typeface="Times New Roman" panose="02020603050405020304" pitchFamily="18" charset="0"/>
              </a:rPr>
              <a:t>) Kamu Menkul Kıymetler Birliği Ön Ödeme Ölçütü</a:t>
            </a:r>
          </a:p>
          <a:p>
            <a:pPr marL="1181100"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FHA (Federal </a:t>
            </a:r>
            <a:r>
              <a:rPr lang="tr-TR" sz="1600" dirty="0" err="1" smtClean="0">
                <a:latin typeface="Times New Roman" panose="02020603050405020304" pitchFamily="18" charset="0"/>
                <a:cs typeface="Times New Roman" panose="02020603050405020304" pitchFamily="18" charset="0"/>
              </a:rPr>
              <a:t>Housing</a:t>
            </a:r>
            <a:r>
              <a:rPr lang="tr-TR" sz="1600" dirty="0" smtClean="0">
                <a:latin typeface="Times New Roman" panose="02020603050405020304" pitchFamily="18" charset="0"/>
                <a:cs typeface="Times New Roman" panose="02020603050405020304" pitchFamily="18" charset="0"/>
              </a:rPr>
              <a:t> Administration) Federal Konut Birliği Ölçütü</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Konut satıldığında veya yeniden finansmana gidildiğinde, ipotekli kredi kapatılmakta ve menkul kıymet sahibi erken ödeme riskiyle karşı karşıya kalmaktadır.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Ödeme Aktarmalı Menkul Kıymetler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MPSs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04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8" name="İçerik Yer Tutucusu 2"/>
          <p:cNvSpPr>
            <a:spLocks noGrp="1"/>
          </p:cNvSpPr>
          <p:nvPr>
            <p:ph idx="1"/>
          </p:nvPr>
        </p:nvSpPr>
        <p:spPr>
          <a:xfrm>
            <a:off x="331470" y="994410"/>
            <a:ext cx="8272978" cy="3298686"/>
          </a:xfrm>
        </p:spPr>
        <p:txBody>
          <a:bodyPr>
            <a:noAutofit/>
          </a:bodyPr>
          <a:lstStyle/>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CMO’lar</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MPSs’lere</a:t>
            </a:r>
            <a:r>
              <a:rPr lang="tr-TR" sz="1600" dirty="0" smtClean="0">
                <a:latin typeface="Times New Roman" panose="02020603050405020304" pitchFamily="18" charset="0"/>
                <a:cs typeface="Times New Roman" panose="02020603050405020304" pitchFamily="18" charset="0"/>
              </a:rPr>
              <a:t> kıyasla nakit akımlı bir yapıya sahip olmaları nedeniyle ihraççının pasifinde yükümlülük olarak gözükürler. </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ABD’de </a:t>
            </a:r>
            <a:r>
              <a:rPr lang="tr-TR" sz="1600" dirty="0" err="1" smtClean="0">
                <a:latin typeface="Times New Roman" panose="02020603050405020304" pitchFamily="18" charset="0"/>
                <a:cs typeface="Times New Roman" panose="02020603050405020304" pitchFamily="18" charset="0"/>
              </a:rPr>
              <a:t>CMO’lar</a:t>
            </a:r>
            <a:r>
              <a:rPr lang="tr-TR" sz="1600" dirty="0" smtClean="0">
                <a:latin typeface="Times New Roman" panose="02020603050405020304" pitchFamily="18" charset="0"/>
                <a:cs typeface="Times New Roman" panose="02020603050405020304" pitchFamily="18" charset="0"/>
              </a:rPr>
              <a:t> AAA kredi derecesi ile ihraç edilirler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İpotekli alacak hakları vade yapıları, riskleri ve getirileri açısından sınıflandırmaya tabi tutularak gruplandırılır ve her bir grup (</a:t>
            </a:r>
            <a:r>
              <a:rPr lang="tr-TR" sz="1600" dirty="0" err="1" smtClean="0">
                <a:latin typeface="Times New Roman" panose="02020603050405020304" pitchFamily="18" charset="0"/>
                <a:cs typeface="Times New Roman" panose="02020603050405020304" pitchFamily="18" charset="0"/>
              </a:rPr>
              <a:t>tranche</a:t>
            </a:r>
            <a:r>
              <a:rPr lang="tr-TR" sz="1600" dirty="0" smtClean="0">
                <a:latin typeface="Times New Roman" panose="02020603050405020304" pitchFamily="18" charset="0"/>
                <a:cs typeface="Times New Roman" panose="02020603050405020304" pitchFamily="18" charset="0"/>
              </a:rPr>
              <a:t>) temsil eden menkul kıymet ihraç edilir.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 ödemeleri konusunda gruplar arası imtiyaz bulunmazken; ana para ödemelerinde gruplar arası öncelik bulunur.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Öncelikli grubun anapara ödemeleri bittikten sonra, diğer gruplara sırasıyla geçilir.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89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3" y="1497330"/>
            <a:ext cx="7452253" cy="4137660"/>
          </a:xfrm>
          <a:prstGeom prst="rect">
            <a:avLst/>
          </a:prstGeom>
        </p:spPr>
      </p:pic>
    </p:spTree>
    <p:extLst>
      <p:ext uri="{BB962C8B-B14F-4D97-AF65-F5344CB8AC3E}">
        <p14:creationId xmlns:p14="http://schemas.microsoft.com/office/powerpoint/2010/main" val="3082472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23</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Teminatlı İpotek Yükümlülükleri (CMO)</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1" y="1234440"/>
            <a:ext cx="7174565" cy="4366260"/>
          </a:xfrm>
          <a:prstGeom prst="rect">
            <a:avLst/>
          </a:prstGeom>
        </p:spPr>
      </p:pic>
    </p:spTree>
    <p:extLst>
      <p:ext uri="{BB962C8B-B14F-4D97-AF65-F5344CB8AC3E}">
        <p14:creationId xmlns:p14="http://schemas.microsoft.com/office/powerpoint/2010/main" val="270870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24</a:t>
            </a:fld>
            <a:endParaRPr lang="tr-TR" dirty="0"/>
          </a:p>
        </p:txBody>
      </p:sp>
      <p:sp>
        <p:nvSpPr>
          <p:cNvPr id="8" name="İçerik Yer Tutucusu 2"/>
          <p:cNvSpPr>
            <a:spLocks noGrp="1"/>
          </p:cNvSpPr>
          <p:nvPr>
            <p:ph idx="1"/>
          </p:nvPr>
        </p:nvSpPr>
        <p:spPr>
          <a:xfrm>
            <a:off x="304980" y="1048197"/>
            <a:ext cx="8288038" cy="3404919"/>
          </a:xfrm>
        </p:spPr>
        <p:txBody>
          <a:bodyPr>
            <a:noAutofit/>
          </a:bodyPr>
          <a:lstStyle/>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havuzundaki ipoteklerin faiz ve anapara nakit akımlarının birbirinden ayrıldığı ödeme aktarmalı menkul kıymettir.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Bir grup menkul kıymet faize bir grupta anapara ödemelerine dayalı olarak çıkarılır.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İpotek havuzundan elde edilen faiz ve anapara ödemeleri SMBS sahiplerine eşit olmayan şekilde dağıtılır.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Potansiyel risk ve getiri oranları yüksektir.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Piyasa faiz oranlarına karşı hassastır.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 ve anapara ödemeleri dayanak havuzdan bağımsız belirlenebilir.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Faizlerin düşmesi ile geri ödemeler artacağından, anapara kısmına bağlı </a:t>
            </a:r>
            <a:r>
              <a:rPr lang="tr-TR" sz="1600" dirty="0" err="1" smtClean="0">
                <a:latin typeface="Times New Roman" panose="02020603050405020304" pitchFamily="18" charset="0"/>
                <a:cs typeface="Times New Roman" panose="02020603050405020304" pitchFamily="18" charset="0"/>
              </a:rPr>
              <a:t>SMBS’in</a:t>
            </a:r>
            <a:r>
              <a:rPr lang="tr-TR" sz="1600" dirty="0" smtClean="0">
                <a:latin typeface="Times New Roman" panose="02020603050405020304" pitchFamily="18" charset="0"/>
                <a:cs typeface="Times New Roman" panose="02020603050405020304" pitchFamily="18" charset="0"/>
              </a:rPr>
              <a:t> değeri negatif etkilenecektir.</a:t>
            </a:r>
          </a:p>
          <a:p>
            <a:pPr marL="781050" algn="just">
              <a:lnSpc>
                <a:spcPct val="10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Faizlerin yükselmesi durumunda ise anapara kısmına bağlı </a:t>
            </a:r>
            <a:r>
              <a:rPr lang="tr-TR" sz="1600" dirty="0" err="1" smtClean="0">
                <a:latin typeface="Times New Roman" panose="02020603050405020304" pitchFamily="18" charset="0"/>
                <a:cs typeface="Times New Roman" panose="02020603050405020304" pitchFamily="18" charset="0"/>
              </a:rPr>
              <a:t>SMBS’in</a:t>
            </a:r>
            <a:r>
              <a:rPr lang="tr-TR" sz="1600" dirty="0" smtClean="0">
                <a:latin typeface="Times New Roman" panose="02020603050405020304" pitchFamily="18" charset="0"/>
                <a:cs typeface="Times New Roman" panose="02020603050405020304" pitchFamily="18" charset="0"/>
              </a:rPr>
              <a:t> değeri pozitif etkilenecektir.</a:t>
            </a:r>
            <a:endParaRPr lang="tr-TR" sz="12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Getirisi Ayrılan İpoteğe Dayalı Menkul Kıymetler (SMBS)</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901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Getirisi Ayrılan İpoteğe Dayalı Menkul Kıymetler (SMBS)</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64" y="1577340"/>
            <a:ext cx="7539606" cy="4091940"/>
          </a:xfrm>
          <a:prstGeom prst="rect">
            <a:avLst/>
          </a:prstGeom>
        </p:spPr>
      </p:pic>
    </p:spTree>
    <p:extLst>
      <p:ext uri="{BB962C8B-B14F-4D97-AF65-F5344CB8AC3E}">
        <p14:creationId xmlns:p14="http://schemas.microsoft.com/office/powerpoint/2010/main" val="70528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251533" y="1102456"/>
            <a:ext cx="8288038" cy="2252791"/>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Basit bir borçlanma aracıdır.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Klasik tahvilin özelliklerini taşımakla birlikte kuvvetli bir teminat mekanizması vardır.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Teminatlar ihraççının aktifinde, tahvillerde pasifinde yükümlülük olarak yer alır.</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Tahvilin anapara ve faiz ödemeleri, ipotek kredilerinin nakit akışlarından farklıdır.</a:t>
            </a:r>
          </a:p>
          <a:p>
            <a:pPr marL="781050" algn="just">
              <a:lnSpc>
                <a:spcPct val="150000"/>
              </a:lnSpc>
              <a:buFont typeface="Wingdings" panose="05000000000000000000" pitchFamily="2" charset="2"/>
              <a:buChar char="Ø"/>
              <a:defRPr/>
            </a:pPr>
            <a:r>
              <a:rPr lang="tr-TR" sz="1600" dirty="0" err="1" smtClean="0">
                <a:latin typeface="Times New Roman" panose="02020603050405020304" pitchFamily="18" charset="0"/>
                <a:cs typeface="Times New Roman" panose="02020603050405020304" pitchFamily="18" charset="0"/>
              </a:rPr>
              <a:t>İhraçcının</a:t>
            </a:r>
            <a:r>
              <a:rPr lang="tr-TR" sz="1600" dirty="0" smtClean="0">
                <a:latin typeface="Times New Roman" panose="02020603050405020304" pitchFamily="18" charset="0"/>
                <a:cs typeface="Times New Roman" panose="02020603050405020304" pitchFamily="18" charset="0"/>
              </a:rPr>
              <a:t> genel sorumluluğu vardır.</a:t>
            </a:r>
          </a:p>
          <a:p>
            <a:pPr marL="781050" algn="just">
              <a:lnSpc>
                <a:spcPct val="150000"/>
              </a:lnSpc>
              <a:buFont typeface="Wingdings" panose="05000000000000000000" pitchFamily="2" charset="2"/>
              <a:buChar char="Ø"/>
              <a:defRPr/>
            </a:pPr>
            <a:endParaRPr lang="tr-TR" sz="1600" dirty="0" smtClean="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İpoteğe Dayalı Tahviller (</a:t>
            </a:r>
            <a:r>
              <a:rPr lang="tr-TR" sz="2800" b="1" dirty="0" err="1" smtClean="0">
                <a:solidFill>
                  <a:schemeClr val="accent1">
                    <a:lumMod val="75000"/>
                  </a:schemeClr>
                </a:solidFill>
                <a:latin typeface="Times New Roman" panose="02020603050405020304" pitchFamily="18" charset="0"/>
                <a:cs typeface="Times New Roman" panose="02020603050405020304" pitchFamily="18" charset="0"/>
              </a:rPr>
              <a:t>MBBs</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844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251533" y="1102456"/>
            <a:ext cx="8288038" cy="956647"/>
          </a:xfrm>
        </p:spPr>
        <p:txBody>
          <a:bodyPr>
            <a:noAutofit/>
          </a:bodyPr>
          <a:lstStyle/>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Finansmanı, Kürşat Yalçıner, Detay Yayınları, Ankara</a:t>
            </a:r>
          </a:p>
          <a:p>
            <a:pPr marL="78105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Gayrimenkul </a:t>
            </a:r>
            <a:r>
              <a:rPr lang="tr-TR" sz="1600" dirty="0">
                <a:latin typeface="Times New Roman" panose="02020603050405020304" pitchFamily="18" charset="0"/>
                <a:cs typeface="Times New Roman" panose="02020603050405020304" pitchFamily="18" charset="0"/>
              </a:rPr>
              <a:t>Piyasaları ve Finansmanı, Ali </a:t>
            </a:r>
            <a:r>
              <a:rPr lang="tr-TR" sz="1600" dirty="0" err="1">
                <a:latin typeface="Times New Roman" panose="02020603050405020304" pitchFamily="18" charset="0"/>
                <a:cs typeface="Times New Roman" panose="02020603050405020304" pitchFamily="18" charset="0"/>
              </a:rPr>
              <a:t>Hepşen</a:t>
            </a:r>
            <a:r>
              <a:rPr lang="tr-TR" sz="1600" dirty="0">
                <a:latin typeface="Times New Roman" panose="02020603050405020304" pitchFamily="18" charset="0"/>
                <a:cs typeface="Times New Roman" panose="02020603050405020304" pitchFamily="18" charset="0"/>
              </a:rPr>
              <a:t>, Literatür Yayınları, </a:t>
            </a:r>
            <a:r>
              <a:rPr lang="tr-TR" sz="1600" dirty="0" smtClean="0">
                <a:latin typeface="Times New Roman" panose="02020603050405020304" pitchFamily="18" charset="0"/>
                <a:cs typeface="Times New Roman" panose="02020603050405020304" pitchFamily="18" charset="0"/>
              </a:rPr>
              <a:t>İstanbul</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Kaynaklar</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97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solidFill>
                <a:schemeClr val="accent1">
                  <a:lumMod val="75000"/>
                </a:schemeClr>
              </a:solidFill>
            </a:endParaRPr>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415683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464331" y="1048036"/>
            <a:ext cx="8075240" cy="4920567"/>
          </a:xfrm>
        </p:spPr>
        <p:txBody>
          <a:bodyPr>
            <a:noAutofit/>
          </a:bodyPr>
          <a:lstStyle/>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Dünyada ilk menkul kıymetleştirme ipotek kredileri üzerine 1970’lerde ABD’de gerçekleştirilmiştir. </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ABD’de ikincil ipotek piyasasının önemli aktörü olan </a:t>
            </a:r>
            <a:r>
              <a:rPr lang="tr-TR" sz="1600" dirty="0" err="1" smtClean="0">
                <a:latin typeface="Times New Roman" panose="02020603050405020304" pitchFamily="18" charset="0"/>
                <a:cs typeface="Times New Roman" panose="02020603050405020304" pitchFamily="18" charset="0"/>
              </a:rPr>
              <a:t>Ginnie</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Mae</a:t>
            </a:r>
            <a:r>
              <a:rPr lang="tr-TR" sz="1600" dirty="0" smtClean="0">
                <a:latin typeface="Times New Roman" panose="02020603050405020304" pitchFamily="18" charset="0"/>
                <a:cs typeface="Times New Roman" panose="02020603050405020304" pitchFamily="18" charset="0"/>
              </a:rPr>
              <a:t> sigortalanmış konut kredilerini menkul kıymete dönüştürerek, ilk menkul kıymetleştirme işlemini gerçekleştirmiştir.</a:t>
            </a:r>
          </a:p>
          <a:p>
            <a:pPr marL="895350" indent="-457200"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Menkul kıymetleştirmede;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Alacaklar bilanço dışına çıkarılabilir.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 havuzları oluşturulur.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 edilen menkul kıymetlerin dönemsel yükümlülükleri ile kredilerden sağlanan nakit akışları eşleştirilir.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93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588701" y="1020033"/>
            <a:ext cx="8075240" cy="4920567"/>
          </a:xfrm>
        </p:spPr>
        <p:txBody>
          <a:bodyPr>
            <a:noAutofit/>
          </a:bodyPr>
          <a:lstStyle/>
          <a:p>
            <a:pPr marL="895350"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Dar Anlamda Menkul Kıymetleştirme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Krediyi kullandıran kurumun aktiflerini ivaz karşılığında özel amaçlı kuruma devretmesi ve kurumun menkul kıymetleştirme yapması bilanço dışı menkul kıymetleştirmedir.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Devredilen varlıklardan elde edilen nakit akımları sadece menkul kıymet sahiplerine yapılacak ödemelerde kullanılır.</a:t>
            </a:r>
          </a:p>
          <a:p>
            <a:pPr marL="895350"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Geniş Anlamda Menkul Kıymetleştirme</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Hem bilanço içi hem de bilanço dışı menkul kıymetleştirmeyi kapsar.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Kaynak kurum bilançosunda yer alan likit olmayan alacakların benzer nitelikte olanlarını bir araya toplayacak oluşturulan alacak havuzunu teminat göstererek menkul kıymet ihraç etmesi bilanço içi menkul kıymetleştirmedir.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durumda yatırımcı, bankanın ödeme gücü ile kredi borçlusunun ödeme gücünü olmak üzere iki teminata sahiptir.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51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391836" y="1234440"/>
            <a:ext cx="8500643" cy="4514850"/>
          </a:xfrm>
          <a:prstGeom prst="rect">
            <a:avLst/>
          </a:prstGeom>
          <a:ln>
            <a:solidFill>
              <a:schemeClr val="tx1"/>
            </a:solidFill>
          </a:ln>
        </p:spPr>
      </p:pic>
    </p:spTree>
    <p:extLst>
      <p:ext uri="{BB962C8B-B14F-4D97-AF65-F5344CB8AC3E}">
        <p14:creationId xmlns:p14="http://schemas.microsoft.com/office/powerpoint/2010/main" val="11311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 y="1182466"/>
            <a:ext cx="8926830" cy="4601113"/>
          </a:xfrm>
          <a:prstGeom prst="rect">
            <a:avLst/>
          </a:prstGeom>
        </p:spPr>
      </p:pic>
    </p:spTree>
    <p:extLst>
      <p:ext uri="{BB962C8B-B14F-4D97-AF65-F5344CB8AC3E}">
        <p14:creationId xmlns:p14="http://schemas.microsoft.com/office/powerpoint/2010/main" val="275513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611561" y="1102456"/>
            <a:ext cx="8075240" cy="4179451"/>
          </a:xfrm>
        </p:spPr>
        <p:txBody>
          <a:bodyPr>
            <a:noAutofit/>
          </a:bodyPr>
          <a:lstStyle/>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Alacakların Kaynak Kurumun Malvarlığından Ayrılması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 edilecek menkul kıymetlere dayanak alacakların, kaynak kurumun risklerinden arındırılması,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kuruluşu devredilerek, kaynak kuruluşun mal varlığından çıkarılması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Devredilen varlıklardan elde edilen nakit akımları sadece menkul kıymet sahiplerine yapılacak ödemelerde kullanılır.</a:t>
            </a:r>
          </a:p>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Özel Amaçlı Kurum Tarafından Menkul Kıymetlerin İhraç Edilmesi</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İhraçtan sağlanan fonlar, kredilerin satın alınması nedeniyle kaynak kuruluşu aktarılır.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kurum aracı görevini görür.</a:t>
            </a:r>
          </a:p>
          <a:p>
            <a:pPr marL="895350" indent="-457200" algn="just">
              <a:lnSpc>
                <a:spcPct val="150000"/>
              </a:lnSpc>
              <a:buFont typeface="+mj-lt"/>
              <a:buAutoNum type="arabicParenR"/>
              <a:defRPr/>
            </a:pPr>
            <a:r>
              <a:rPr lang="tr-TR" sz="1400" dirty="0" smtClean="0">
                <a:latin typeface="Times New Roman" panose="02020603050405020304" pitchFamily="18" charset="0"/>
                <a:cs typeface="Times New Roman" panose="02020603050405020304" pitchFamily="18" charset="0"/>
              </a:rPr>
              <a:t>Alacakların Tahsilinden Elde Edilen Nakdin Menkul Kıymet Ödemelerinde Kullanılması</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Dayanak varlık nakit akışları yatırımcılara ödenir.</a:t>
            </a:r>
          </a:p>
          <a:p>
            <a:pPr marL="1295400" lvl="1" indent="-457200"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Özel amaçlı kurum alacak havuzundan sağlanan kaynakla ödemeleri yapar.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Kıymetleştirmenin Temel Unsurları</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63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8" name="İçerik Yer Tutucusu 2"/>
          <p:cNvSpPr>
            <a:spLocks noGrp="1"/>
          </p:cNvSpPr>
          <p:nvPr>
            <p:ph idx="1"/>
          </p:nvPr>
        </p:nvSpPr>
        <p:spPr>
          <a:xfrm>
            <a:off x="588701" y="1077183"/>
            <a:ext cx="8075240" cy="3603387"/>
          </a:xfrm>
        </p:spPr>
        <p:txBody>
          <a:bodyPr>
            <a:noAutofit/>
          </a:bodyPr>
          <a:lstStyle/>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 vadesinden önce nakde dönüştürmek</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Kredi riskini transfer etmek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Borçlunun ödeme yükümlülüklerini yerine getirmemesi riski</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Kredi verilebilir fonların hacmini büyütmek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Bilançoda donuk alacakları nakde dönüştürerek</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Finansman kaynaklarını çeşitlendirerek kaynak maliyetini düşürmek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Sermaye piyasalarından kaynak sağlama</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Mevduat vadesiyle kredilerin vadesi arasındaki farkı azaltmak</a:t>
            </a:r>
          </a:p>
          <a:p>
            <a:pPr marL="1295400" lvl="1" indent="-457200" algn="just">
              <a:lnSpc>
                <a:spcPct val="150000"/>
              </a:lnSpc>
              <a:buFont typeface="Wingdings" panose="05000000000000000000" pitchFamily="2" charset="2"/>
              <a:buChar char="Ø"/>
              <a:defRPr/>
            </a:pPr>
            <a:r>
              <a:rPr lang="tr-TR" sz="1200" dirty="0" smtClean="0">
                <a:latin typeface="Times New Roman" panose="02020603050405020304" pitchFamily="18" charset="0"/>
                <a:cs typeface="Times New Roman" panose="02020603050405020304" pitchFamily="18" charset="0"/>
              </a:rPr>
              <a:t>3-4 ay vadeli mevduat, 120 ay vadeli konut kredisi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Kıymetleştirmenin Nedenleri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44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611561" y="905733"/>
            <a:ext cx="8075240" cy="3603387"/>
          </a:xfrm>
        </p:spPr>
        <p:txBody>
          <a:bodyPr>
            <a:noAutofit/>
          </a:bodyPr>
          <a:lstStyle/>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Nakit Akışları: Varlığın nakit akışlarının sağlıklı bir şekilde tespit edilebilmesi ve bir ödeme planına bağlanmış olması</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Alacakların tahsil edilememe veya geç tahsi</a:t>
            </a:r>
            <a:r>
              <a:rPr lang="tr-TR" sz="1600" dirty="0">
                <a:latin typeface="Times New Roman" panose="02020603050405020304" pitchFamily="18" charset="0"/>
                <a:cs typeface="Times New Roman" panose="02020603050405020304" pitchFamily="18" charset="0"/>
              </a:rPr>
              <a:t>l</a:t>
            </a:r>
            <a:r>
              <a:rPr lang="tr-TR" sz="1600" dirty="0" smtClean="0">
                <a:latin typeface="Times New Roman" panose="02020603050405020304" pitchFamily="18" charset="0"/>
                <a:cs typeface="Times New Roman" panose="02020603050405020304" pitchFamily="18" charset="0"/>
              </a:rPr>
              <a:t> edilme yüzdelerinin istatistiki olarak hesaplanabilmeli, hesaplanan yüzde düşük olmalı veya garanti mekanizmaları kullanılarak doğabilecek kayıplar azaltılmalı</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Getiri Oranları: Menkul kıymetleştirmeye konu varlıkların getiri oranları ihraç edilen menkul kıymetlerin getiri oranından daha yüksek olmalıdır.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Vade Uyumu: Menkul kıymetleştirmeye dayanak varlıkların nakit yaratma aralığı ile ihraç edilecek menkul kıymetlerin nakit yaratma aralığı uyumlu olmalıdır.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Hukuki Temel: Alacaklar ve varsa teminatlarına ilişkin sözleşme ve diğer dokümanların tam ve hukuken geçerli olması gerekir.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Ekonomiklik: Varlıkların yeterli büyüklükte sayı ve değerde olması gerekir.</a:t>
            </a:r>
          </a:p>
          <a:p>
            <a:pPr marL="895350" indent="-457200" algn="just">
              <a:lnSpc>
                <a:spcPct val="150000"/>
              </a:lnSpc>
              <a:buFont typeface="+mj-lt"/>
              <a:buAutoNum type="arabicParenR"/>
              <a:defRPr/>
            </a:pPr>
            <a:r>
              <a:rPr lang="tr-TR" sz="1600" dirty="0" smtClean="0">
                <a:latin typeface="Times New Roman" panose="02020603050405020304" pitchFamily="18" charset="0"/>
                <a:cs typeface="Times New Roman" panose="02020603050405020304" pitchFamily="18" charset="0"/>
              </a:rPr>
              <a:t>Benzerlik: Havuzdaki varlıkların benzer özelliklere sahip olması gerekir.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Menkul Kıymetleştirilecek Varlıkların Özellikleri</a:t>
            </a:r>
            <a:endParaRPr lang="tr-T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78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25641</TotalTime>
  <Words>1718</Words>
  <Application>Microsoft Office PowerPoint</Application>
  <PresentationFormat>Ekran Gösterisi (4:3)</PresentationFormat>
  <Paragraphs>297</Paragraphs>
  <Slides>28</Slides>
  <Notes>27</Notes>
  <HiddenSlides>0</HiddenSlides>
  <MMClips>0</MMClips>
  <ScaleCrop>false</ScaleCrop>
  <HeadingPairs>
    <vt:vector size="4" baseType="variant">
      <vt:variant>
        <vt:lpstr>Tema</vt:lpstr>
      </vt:variant>
      <vt:variant>
        <vt:i4>3</vt:i4>
      </vt:variant>
      <vt:variant>
        <vt:lpstr>Slayt Başlıkları</vt:lpstr>
      </vt:variant>
      <vt:variant>
        <vt:i4>28</vt:i4>
      </vt:variant>
    </vt:vector>
  </HeadingPairs>
  <TitlesOfParts>
    <vt:vector size="31" baseType="lpstr">
      <vt:lpstr>ekonomi</vt:lpstr>
      <vt:lpstr>1_Rics</vt:lpstr>
      <vt:lpstr>h.t.</vt:lpstr>
      <vt:lpstr>PowerPoint Sunusu</vt:lpstr>
      <vt:lpstr>Menkul Kıymetleştirme</vt:lpstr>
      <vt:lpstr>Menkul Kıymetleştirme</vt:lpstr>
      <vt:lpstr>Menkul Kıymetleştirme</vt:lpstr>
      <vt:lpstr>Menkul Kıymetleştirme</vt:lpstr>
      <vt:lpstr>Menkul Kıymetleştirme</vt:lpstr>
      <vt:lpstr>Menkul Kıymetleştirmenin Temel Unsurları</vt:lpstr>
      <vt:lpstr>Menkul Kıymetleştirmenin Nedenleri</vt:lpstr>
      <vt:lpstr>Menkul Kıymetleştirilecek Varlıkların Özellikleri</vt:lpstr>
      <vt:lpstr>Menkul Kıymetleştirme</vt:lpstr>
      <vt:lpstr>Menkul Kıymetleştirme</vt:lpstr>
      <vt:lpstr>Menkul Kıymetleştirme</vt:lpstr>
      <vt:lpstr>Menkul Kıymetleştirme</vt:lpstr>
      <vt:lpstr>Menkul Kıymetleştirme Süreci</vt:lpstr>
      <vt:lpstr>Menkul Kıymetleştirme Süreci</vt:lpstr>
      <vt:lpstr>Menkul Kıymetleştirme İşleminde Sorunlar</vt:lpstr>
      <vt:lpstr>Menkul Kıymetleştirilen Varlıkların Sınıflandırılması</vt:lpstr>
      <vt:lpstr>Ödeme Aktarmalı Menkul Kıymetler (MPSs)</vt:lpstr>
      <vt:lpstr>Ödeme Aktarmalı Menkul Kıymetler (MPSs)</vt:lpstr>
      <vt:lpstr>Ödeme Aktarmalı Menkul Kıymetler (MPSs)</vt:lpstr>
      <vt:lpstr>Teminatlı İpotek Yükümlülükleri (CMO)</vt:lpstr>
      <vt:lpstr>Teminatlı İpotek Yükümlülükleri (CMO)</vt:lpstr>
      <vt:lpstr>Teminatlı İpotek Yükümlülükleri (CMO)</vt:lpstr>
      <vt:lpstr>Getirisi Ayrılan İpoteğe Dayalı Menkul Kıymetler (SMBS)</vt:lpstr>
      <vt:lpstr>Getirisi Ayrılan İpoteğe Dayalı Menkul Kıymetler (SMBS)</vt:lpstr>
      <vt:lpstr>İpoteğe Dayalı Tahviller (MBBs)</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927</cp:revision>
  <cp:lastPrinted>2016-10-24T07:53:35Z</cp:lastPrinted>
  <dcterms:created xsi:type="dcterms:W3CDTF">2016-09-18T09:35:24Z</dcterms:created>
  <dcterms:modified xsi:type="dcterms:W3CDTF">2020-02-26T13:44:42Z</dcterms:modified>
</cp:coreProperties>
</file>