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7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63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47DCC-2293-4CA3-9A41-5BA36647D6A1}" type="datetimeFigureOut">
              <a:rPr lang="tr-TR" smtClean="0"/>
              <a:t>6.4.2019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270B0-07BA-4694-B91C-E89AC4039A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26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D47E222-EFAC-4E98-9EE1-0FB622BE4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97F22F55-CF54-4C84-A68A-97E1B444A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3F4C4FC-8113-4CC4-86D5-28AC2AF3B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502A-14CE-4B6B-B36A-1279067815E2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5A4801CC-B3E4-4438-9EDB-EDF29DD6F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05EE9B57-404D-4966-A137-CBC805634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99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A6CA94E-B32D-4651-B36D-CD89D3E13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E5B0AF00-77E4-4EFA-A79C-0FDDC9F7E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B04F8FC5-0422-48E2-843B-4F2F86A20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9E9E0-719F-48C6-BEBD-00EC60D16F04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F724320-2A3C-4B61-9C27-EBF0227EA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1F4D27C-F16E-4A56-B157-61817BC2B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73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89880094-6D84-4A0A-A02A-24BFC37758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F7181946-3729-46F8-AC39-F08D5845E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29BDD5D-FCAA-4AE3-B5F3-E54641C4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311E-F726-4268-95D8-01D6B262DBEF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164E904D-D24B-4A54-8987-4A1EA7319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F955AA27-0E53-44CE-829C-EB35AA3A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87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FDB0222-4253-4D7D-A9B3-CE598F143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7334708-4DEE-4B4B-AD7D-78FE09FCD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98C8477-3A67-4915-AEE3-561B431CC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96D9-FC00-4B9C-B733-1B013896D5B1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E1CEB008-B42A-4F2A-81E1-27AC472E7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C1163802-9C9D-4B33-BF7A-F9064F4A6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84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9C811F0-2459-4DE1-AFA6-26A97166A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A8FCD65B-C16D-4553-AB60-700944269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843E5E27-149D-46EB-8BB2-6E6796A85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3231-8EBD-4AC1-98CF-843850A62C69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0366FCF-9563-4871-BD56-BAF19AEC8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14D2866-F762-438C-A649-BDC0B2F81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13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FF02F0E-3632-435D-AD33-7A9DE181D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2C455A8-E4F5-42A3-B0CC-E7C0F864EB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8A969280-613A-4914-9F9F-A892F4E6D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9177FBFE-F9E8-4016-916A-CD0A57454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A036-47DC-405D-BB38-0CB9B9C4D3FF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771BC5B2-CD53-48C7-9FA4-8FCE7CEB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8C7C4495-09B5-430D-85B5-EA0FEC313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91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0DF595D-8E89-424F-9F29-AE4534E94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413DEA5-D065-4D9B-8ABA-7EEB21F81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A3D7F167-6541-4961-B455-0BE72494E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4738620C-017A-4185-9974-2685F2621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1133783D-F2EC-466A-B98E-CF9F310C6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336EEF35-6A30-4079-A3B1-D34245C18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FD35-957D-40FD-9BA1-0DD74F77A4D1}" type="datetime1">
              <a:rPr lang="tr-TR" smtClean="0"/>
              <a:t>6.4.2019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DAF33A8C-5860-4BBF-9210-BD2D83B02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9399C27D-3025-46F4-B4AB-1577761E7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10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22AA600-1F01-4A26-B427-9C9DD0BAA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49D0178F-F601-4523-B0F1-F3CC62782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440DC-5AB5-46FC-B369-B4259BFB9257}" type="datetime1">
              <a:rPr lang="tr-TR" smtClean="0"/>
              <a:t>6.4.2019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B956D79F-BF4D-423D-A496-32B88AEA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AD16D4B4-99D4-4C1F-90DA-A3098191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25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5426BE15-D802-4763-8F94-69C981322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74DC-F449-40F0-AB33-115E05BD6F9A}" type="datetime1">
              <a:rPr lang="tr-TR" smtClean="0"/>
              <a:t>6.4.2019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94030729-0DC7-4FA9-9B5D-9FA7FE5C2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F9D0265E-9DBE-4004-B1F8-823989B6E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550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38B53C8-729E-4CC2-8A67-3D1B31261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50C6979-31E2-4F7D-8C26-B3AFDD227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86FC20C-86F9-4D01-99B2-9A6B99C2F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88ACFDDE-8196-469A-BB9D-FCD552122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733E-4774-4E31-8C9B-BEB88B9D5FEB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CAF33557-97EE-4366-8977-49E6E9F60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83C1CA4D-EDCE-4E7A-9F85-F015EEB16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400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D114379-B799-4072-A798-368408E6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5CCB73B5-63F6-42E3-A38C-C714519EE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4307F50-F5E3-4D5C-BAED-D8A9EA68B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2D4DD3C2-5AA5-4E59-9AC3-2E585C5F4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6B7E-0E20-4248-966B-1BFAED8F33F9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E4A11C98-81AA-46C6-9054-67812790E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1B23DFE9-E940-4DB8-9DE2-000866761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6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11AF88C7-29CB-432F-954B-587D70CBF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9C4ABA2-95CA-4863-87EE-38E6F9975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CCA31C9-2AD8-427A-BE70-D6FEF437FE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8EBAD-C240-48A7-8A24-14BE6B5D0D73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388C7EB-5B18-4885-A7C0-484A2042A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3DBF7DC0-85B3-48EA-B39F-D7B04977D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75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/>
              <a:t>ELE427</a:t>
            </a:r>
            <a:br>
              <a:rPr lang="tr-TR" sz="5400" dirty="0"/>
            </a:br>
            <a:r>
              <a:rPr lang="tr-TR" sz="5400" dirty="0"/>
              <a:t>COMMUNICATION THEORY – II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/>
              <a:t>Turbo </a:t>
            </a:r>
            <a:r>
              <a:rPr lang="tr-TR" sz="3600" dirty="0" err="1"/>
              <a:t>Codes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The turbo decoder is shown in Fig. 13.3–18</a:t>
            </a:r>
            <a:r>
              <a:rPr lang="tr-TR" sz="2800" dirty="0"/>
              <a:t>(</a:t>
            </a:r>
            <a:r>
              <a:rPr lang="tr-TR" sz="2800" dirty="0" err="1"/>
              <a:t>Carlson</a:t>
            </a:r>
            <a:r>
              <a:rPr lang="tr-TR" sz="2800" dirty="0"/>
              <a:t>, </a:t>
            </a:r>
            <a:r>
              <a:rPr lang="tr-TR" sz="2800" dirty="0" err="1"/>
              <a:t>page</a:t>
            </a:r>
            <a:r>
              <a:rPr lang="tr-TR" sz="2800" dirty="0"/>
              <a:t> 637)</a:t>
            </a:r>
            <a:r>
              <a:rPr lang="en-US" sz="2800" dirty="0"/>
              <a:t>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It consists of two </a:t>
            </a:r>
            <a:r>
              <a:rPr lang="en-US" sz="2800" i="1" dirty="0"/>
              <a:t>maximum a posterior</a:t>
            </a:r>
            <a:r>
              <a:rPr lang="tr-TR" sz="2800" i="1" dirty="0"/>
              <a:t> </a:t>
            </a:r>
            <a:r>
              <a:rPr lang="en-US" sz="2800" dirty="0"/>
              <a:t>(MAP) decoders and a feedback path that works in similar manner to that of</a:t>
            </a:r>
            <a:r>
              <a:rPr lang="tr-TR" sz="2800" dirty="0"/>
              <a:t> </a:t>
            </a:r>
            <a:r>
              <a:rPr lang="en-US" sz="2800" dirty="0"/>
              <a:t>an automobile turbo engine, hence the term </a:t>
            </a:r>
            <a:r>
              <a:rPr lang="en-US" sz="2800" i="1" dirty="0"/>
              <a:t>turbo code.</a:t>
            </a:r>
            <a:endParaRPr lang="tr-TR" sz="28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558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/>
              <a:t>Turbo </a:t>
            </a:r>
            <a:r>
              <a:rPr lang="tr-TR" sz="3600" dirty="0" err="1"/>
              <a:t>Codes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The first decoder takes the</a:t>
            </a:r>
            <a:r>
              <a:rPr lang="tr-TR" sz="2800" dirty="0"/>
              <a:t> </a:t>
            </a:r>
            <a:r>
              <a:rPr lang="en-US" sz="2800" dirty="0"/>
              <a:t>information from the received signal and calculates the </a:t>
            </a:r>
            <a:r>
              <a:rPr lang="en-US" sz="2800" i="1" dirty="0"/>
              <a:t>a posteriori probability</a:t>
            </a:r>
            <a:r>
              <a:rPr lang="tr-TR" sz="2800" i="1" dirty="0"/>
              <a:t> </a:t>
            </a:r>
            <a:r>
              <a:rPr lang="en-US" sz="2800" dirty="0"/>
              <a:t>(APP) value.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This value is then used as the </a:t>
            </a:r>
            <a:r>
              <a:rPr lang="en-US" sz="2800" i="1" dirty="0"/>
              <a:t>a priori </a:t>
            </a:r>
            <a:r>
              <a:rPr lang="en-US" sz="2800" dirty="0"/>
              <a:t>probability value for the second</a:t>
            </a:r>
            <a:r>
              <a:rPr lang="tr-TR" sz="2800" dirty="0"/>
              <a:t> </a:t>
            </a:r>
            <a:r>
              <a:rPr lang="en-US" sz="2800" dirty="0"/>
              <a:t>decoder.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The output is then fed back to the first decoder where the process repeats in</a:t>
            </a:r>
            <a:r>
              <a:rPr lang="tr-TR" sz="2800" dirty="0"/>
              <a:t> </a:t>
            </a:r>
            <a:r>
              <a:rPr lang="en-US" sz="2800" dirty="0"/>
              <a:t>an iterative fashion with each iteration producing more refined estimates.</a:t>
            </a:r>
            <a:endParaRPr lang="tr-TR" sz="28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4606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/>
              <a:t>Turbo </a:t>
            </a:r>
            <a:r>
              <a:rPr lang="tr-TR" sz="3600" dirty="0" err="1"/>
              <a:t>Codes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Instead of using the Viterbi algorithm, which minimizes the error for the entire</a:t>
            </a:r>
            <a:r>
              <a:rPr lang="tr-TR" sz="2800" dirty="0"/>
              <a:t> </a:t>
            </a:r>
            <a:r>
              <a:rPr lang="en-US" sz="2800" dirty="0"/>
              <a:t>sequence, this MAP decoder uses a modified form of the BCJR (</a:t>
            </a:r>
            <a:r>
              <a:rPr lang="en-US" sz="2800" dirty="0" err="1"/>
              <a:t>Bahl</a:t>
            </a:r>
            <a:r>
              <a:rPr lang="en-US" sz="2800" dirty="0"/>
              <a:t>, </a:t>
            </a:r>
            <a:r>
              <a:rPr lang="en-US" sz="2800" dirty="0" err="1"/>
              <a:t>Cocke</a:t>
            </a:r>
            <a:r>
              <a:rPr lang="en-US" sz="2800" dirty="0"/>
              <a:t>,</a:t>
            </a:r>
            <a:r>
              <a:rPr lang="tr-TR" sz="2800" dirty="0"/>
              <a:t> </a:t>
            </a:r>
            <a:r>
              <a:rPr lang="en-US" sz="2800" dirty="0"/>
              <a:t>Jelinek, and </a:t>
            </a:r>
            <a:r>
              <a:rPr lang="en-US" sz="2800" dirty="0" err="1"/>
              <a:t>Raviv</a:t>
            </a:r>
            <a:r>
              <a:rPr lang="en-US" sz="2800" dirty="0"/>
              <a:t>, 1972) algorithm that takes into account the recursive character of</a:t>
            </a:r>
            <a:r>
              <a:rPr lang="tr-TR" sz="2800" dirty="0"/>
              <a:t> </a:t>
            </a:r>
            <a:r>
              <a:rPr lang="en-US" sz="2800" dirty="0"/>
              <a:t>the RSC codes and computes a log-likelihood ratio to estimate the APP for each bit.</a:t>
            </a:r>
            <a:endParaRPr lang="tr-TR" sz="28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698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/>
              <a:t>Turbo </a:t>
            </a:r>
            <a:r>
              <a:rPr lang="tr-TR" sz="3600" dirty="0" err="1"/>
              <a:t>Codes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2800" dirty="0" err="1"/>
              <a:t>The</a:t>
            </a:r>
            <a:r>
              <a:rPr lang="tr-TR" sz="2800" dirty="0"/>
              <a:t> main </a:t>
            </a:r>
            <a:r>
              <a:rPr lang="tr-TR" sz="2800" dirty="0" err="1"/>
              <a:t>disadvantage</a:t>
            </a:r>
            <a:r>
              <a:rPr lang="tr-TR" sz="2800" dirty="0"/>
              <a:t> of </a:t>
            </a:r>
            <a:r>
              <a:rPr lang="en-US" sz="2800" dirty="0"/>
              <a:t>turbo codes with their relatively large codewords and iterative decoding process is</a:t>
            </a:r>
            <a:r>
              <a:rPr lang="tr-TR" sz="2800" dirty="0"/>
              <a:t> </a:t>
            </a:r>
            <a:r>
              <a:rPr lang="en-US" sz="2800" dirty="0"/>
              <a:t>their long latency.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A system with 65,537 interleaving and 18 iterations may have too</a:t>
            </a:r>
            <a:r>
              <a:rPr lang="tr-TR" sz="2800" dirty="0"/>
              <a:t> </a:t>
            </a:r>
            <a:r>
              <a:rPr lang="en-US" sz="2800" dirty="0"/>
              <a:t>long a latency for voice telephony.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On the other hand, turbo codes have excellent</a:t>
            </a:r>
            <a:r>
              <a:rPr lang="tr-TR" sz="2800" dirty="0"/>
              <a:t> </a:t>
            </a:r>
            <a:r>
              <a:rPr lang="tr-TR" sz="2800" dirty="0" err="1"/>
              <a:t>performance</a:t>
            </a:r>
            <a:r>
              <a:rPr lang="tr-TR" sz="2800" dirty="0"/>
              <a:t> in </a:t>
            </a:r>
            <a:r>
              <a:rPr lang="tr-TR" sz="2800" dirty="0" err="1"/>
              <a:t>deep</a:t>
            </a:r>
            <a:r>
              <a:rPr lang="tr-TR" sz="2800" dirty="0"/>
              <a:t> </a:t>
            </a:r>
            <a:r>
              <a:rPr lang="tr-TR" sz="2800" dirty="0" err="1"/>
              <a:t>space</a:t>
            </a:r>
            <a:r>
              <a:rPr lang="tr-TR" sz="2800" dirty="0"/>
              <a:t> </a:t>
            </a:r>
            <a:r>
              <a:rPr lang="tr-TR" sz="2800" dirty="0" err="1"/>
              <a:t>applications</a:t>
            </a:r>
            <a:r>
              <a:rPr lang="tr-TR" sz="2800" dirty="0"/>
              <a:t>.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2090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ELE427 </a:t>
            </a:r>
            <a:br>
              <a:rPr lang="tr-TR" sz="3600" dirty="0"/>
            </a:br>
            <a:r>
              <a:rPr lang="tr-TR" sz="3600" dirty="0"/>
              <a:t>COMMUNICATION THEORY - II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14</a:t>
            </a:r>
          </a:p>
          <a:p>
            <a:pPr marL="0" indent="0">
              <a:buNone/>
            </a:pPr>
            <a:r>
              <a:rPr lang="tr-TR" dirty="0"/>
              <a:t>ERROR CONTROL CODING: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sz="2400" dirty="0"/>
              <a:t>TURBO CODING AND DECODING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/>
              <a:t>Turbo </a:t>
            </a:r>
            <a:r>
              <a:rPr lang="tr-TR" sz="3600" dirty="0" err="1"/>
              <a:t>Codes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b="1" dirty="0"/>
              <a:t>Turbo codes, </a:t>
            </a:r>
            <a:r>
              <a:rPr lang="en-US" sz="2800" dirty="0"/>
              <a:t>or </a:t>
            </a:r>
            <a:r>
              <a:rPr lang="en-US" sz="2800" b="1" dirty="0"/>
              <a:t>parallel concatenated codes </a:t>
            </a:r>
            <a:r>
              <a:rPr lang="en-US" sz="2800" dirty="0"/>
              <a:t>(PCC), are a relatively new class of</a:t>
            </a:r>
            <a:r>
              <a:rPr lang="tr-TR" sz="2800" dirty="0"/>
              <a:t> </a:t>
            </a:r>
            <a:r>
              <a:rPr lang="en-US" sz="2800" dirty="0"/>
              <a:t>convolutional codes first introduced in 1993.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They have enabled channel capacities</a:t>
            </a:r>
            <a:r>
              <a:rPr lang="tr-TR" sz="2800" dirty="0"/>
              <a:t> </a:t>
            </a:r>
            <a:r>
              <a:rPr lang="en-US" sz="2800" dirty="0"/>
              <a:t>to nearly reach the Shannon limit. </a:t>
            </a:r>
            <a:endParaRPr lang="tr-TR" sz="2800" dirty="0"/>
          </a:p>
          <a:p>
            <a:pPr algn="just"/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Detailed treatments of turbo codes are given by </a:t>
            </a:r>
            <a:r>
              <a:rPr lang="en-US" sz="2800" dirty="0" err="1"/>
              <a:t>Berrou</a:t>
            </a:r>
            <a:r>
              <a:rPr lang="en-US" sz="2800" dirty="0"/>
              <a:t>, </a:t>
            </a:r>
            <a:r>
              <a:rPr lang="en-US" sz="2800" dirty="0" err="1"/>
              <a:t>Glavieux</a:t>
            </a:r>
            <a:r>
              <a:rPr lang="en-US" sz="2800" dirty="0"/>
              <a:t>, and</a:t>
            </a:r>
            <a:r>
              <a:rPr lang="tr-TR" sz="2800" dirty="0"/>
              <a:t> </a:t>
            </a:r>
            <a:r>
              <a:rPr lang="tr-TR" sz="2800" dirty="0" err="1"/>
              <a:t>Thitmajshima</a:t>
            </a:r>
            <a:r>
              <a:rPr lang="tr-TR" sz="2800" dirty="0"/>
              <a:t> (1993), </a:t>
            </a:r>
            <a:r>
              <a:rPr lang="tr-TR" sz="2800" dirty="0" err="1"/>
              <a:t>Berrou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Glavieux</a:t>
            </a:r>
            <a:r>
              <a:rPr lang="tr-TR" sz="2800" dirty="0"/>
              <a:t> (1996), </a:t>
            </a:r>
            <a:r>
              <a:rPr lang="tr-TR" sz="2800" dirty="0" err="1"/>
              <a:t>Hagenauer</a:t>
            </a:r>
            <a:r>
              <a:rPr lang="tr-TR" sz="2800" dirty="0"/>
              <a:t>, </a:t>
            </a:r>
            <a:r>
              <a:rPr lang="tr-TR" sz="2800" dirty="0" err="1"/>
              <a:t>Offer</a:t>
            </a:r>
            <a:r>
              <a:rPr lang="tr-TR" sz="2800" dirty="0"/>
              <a:t>,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Papke</a:t>
            </a:r>
            <a:r>
              <a:rPr lang="tr-TR" sz="2800" dirty="0"/>
              <a:t> </a:t>
            </a:r>
            <a:r>
              <a:rPr lang="it-IT" sz="2800" dirty="0"/>
              <a:t>(1996), Benedetto, al Montorsi (1996) and Johannesson and Zigangirov (1999).</a:t>
            </a:r>
            <a:endParaRPr lang="tr-TR" sz="28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086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/>
              <a:t>Turbo </a:t>
            </a:r>
            <a:r>
              <a:rPr lang="tr-TR" sz="3600" dirty="0" err="1"/>
              <a:t>Codes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Shannon’s theorem for channel capacity assumes </a:t>
            </a:r>
            <a:r>
              <a:rPr lang="en-US" sz="2800" i="1" dirty="0"/>
              <a:t>random </a:t>
            </a:r>
            <a:r>
              <a:rPr lang="en-US" sz="2800" dirty="0"/>
              <a:t>coding with the bit</a:t>
            </a:r>
            <a:r>
              <a:rPr lang="tr-TR" sz="2800" dirty="0"/>
              <a:t> </a:t>
            </a:r>
            <a:r>
              <a:rPr lang="en-US" sz="2800" dirty="0"/>
              <a:t>error rate (BER) approaching zero as the code’s block or constraint length</a:t>
            </a:r>
            <a:r>
              <a:rPr lang="tr-TR" sz="2800" dirty="0"/>
              <a:t> </a:t>
            </a:r>
            <a:r>
              <a:rPr lang="en-US" sz="2800" dirty="0"/>
              <a:t>approaches infinity.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It is therefore not feasible to decode a completely truly random</a:t>
            </a:r>
            <a:r>
              <a:rPr lang="tr-TR" sz="2800" dirty="0"/>
              <a:t> </a:t>
            </a:r>
            <a:r>
              <a:rPr lang="en-US" sz="2800" dirty="0"/>
              <a:t>code. Increases in code complexity accomplished by longer block or constraint</a:t>
            </a:r>
            <a:r>
              <a:rPr lang="tr-TR" sz="2800" dirty="0"/>
              <a:t> </a:t>
            </a:r>
            <a:r>
              <a:rPr lang="en-US" sz="2800" dirty="0"/>
              <a:t>lengths require a corresponding exponential increase in decoding complexity.</a:t>
            </a:r>
            <a:endParaRPr lang="tr-TR" sz="28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924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/>
              <a:t>Turbo </a:t>
            </a:r>
            <a:r>
              <a:rPr lang="tr-TR" sz="3600" dirty="0" err="1"/>
              <a:t>Codes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Turbo codes overcome this paradox in that they can be made sufficiently random to</a:t>
            </a:r>
            <a:r>
              <a:rPr lang="tr-TR" sz="2800" dirty="0"/>
              <a:t> </a:t>
            </a:r>
            <a:r>
              <a:rPr lang="en-US" sz="2800" dirty="0"/>
              <a:t>achieve a given BER and, by using iterative methods, can be efficiently and feasibly</a:t>
            </a:r>
            <a:r>
              <a:rPr lang="tr-TR" sz="2800" dirty="0"/>
              <a:t> </a:t>
            </a:r>
            <a:r>
              <a:rPr lang="tr-TR" sz="2800" dirty="0" err="1"/>
              <a:t>decoded</a:t>
            </a:r>
            <a:r>
              <a:rPr lang="tr-TR" sz="2800" dirty="0"/>
              <a:t>.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7974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/>
              <a:t>Turbo </a:t>
            </a:r>
            <a:r>
              <a:rPr lang="tr-TR" sz="3600" dirty="0" err="1"/>
              <a:t>Codes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Figure 13.3–16</a:t>
            </a:r>
            <a:r>
              <a:rPr lang="tr-TR" sz="2800" dirty="0"/>
              <a:t> (</a:t>
            </a:r>
            <a:r>
              <a:rPr lang="tr-TR" sz="2800" dirty="0" err="1"/>
              <a:t>Carlson</a:t>
            </a:r>
            <a:r>
              <a:rPr lang="tr-TR" sz="2800" dirty="0"/>
              <a:t>, </a:t>
            </a:r>
            <a:r>
              <a:rPr lang="tr-TR" sz="2800" dirty="0" err="1"/>
              <a:t>page</a:t>
            </a:r>
            <a:r>
              <a:rPr lang="tr-TR" sz="2800" dirty="0"/>
              <a:t> 636)</a:t>
            </a:r>
            <a:r>
              <a:rPr lang="en-US" sz="2800" dirty="0"/>
              <a:t> illustrates a turbo encoder.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Here we have the parallel concatenation</a:t>
            </a:r>
            <a:r>
              <a:rPr lang="tr-TR" sz="2800" dirty="0"/>
              <a:t> </a:t>
            </a:r>
            <a:r>
              <a:rPr lang="en-US" sz="2800" dirty="0"/>
              <a:t>of two codes produced from two rate </a:t>
            </a:r>
            <a:r>
              <a:rPr lang="en-US" sz="2800" i="1" dirty="0"/>
              <a:t>recursive systematic convolutional</a:t>
            </a:r>
            <a:r>
              <a:rPr lang="tr-TR" sz="2800" i="1" dirty="0"/>
              <a:t> </a:t>
            </a:r>
            <a:r>
              <a:rPr lang="tr-TR" sz="2800" dirty="0"/>
              <a:t>(RSC) </a:t>
            </a:r>
            <a:r>
              <a:rPr lang="tr-TR" sz="2800" dirty="0" err="1"/>
              <a:t>encoders</a:t>
            </a:r>
            <a:r>
              <a:rPr lang="tr-TR" sz="2800" dirty="0"/>
              <a:t>.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4147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/>
              <a:t>Turbo </a:t>
            </a:r>
            <a:r>
              <a:rPr lang="tr-TR" sz="3600" dirty="0" err="1"/>
              <a:t>Codes</a:t>
            </a:r>
            <a:endParaRPr lang="tr-TR" sz="36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The second RSC is preceded by a pseudo-random </a:t>
            </a:r>
            <a:r>
              <a:rPr lang="en-US" sz="2800" i="1" dirty="0" err="1"/>
              <a:t>interleaver</a:t>
            </a:r>
            <a:r>
              <a:rPr lang="tr-TR" sz="2800" i="1" dirty="0"/>
              <a:t> </a:t>
            </a:r>
            <a:r>
              <a:rPr lang="en-US" sz="2800" dirty="0"/>
              <a:t>whose length can vary from 100–10,000 bits or more to permute the symbol</a:t>
            </a:r>
            <a:r>
              <a:rPr lang="tr-TR" sz="2800" dirty="0"/>
              <a:t> </a:t>
            </a:r>
            <a:r>
              <a:rPr lang="en-US" sz="2800" dirty="0"/>
              <a:t>sequence.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The RSCs are not necessarily identical, nor do they have to be convolutional,</a:t>
            </a:r>
            <a:r>
              <a:rPr lang="tr-TR" sz="2800" dirty="0"/>
              <a:t> </a:t>
            </a:r>
            <a:r>
              <a:rPr lang="en-US" sz="2800" dirty="0"/>
              <a:t>and more than two can be used. Both encoders produce the parity-check bits.</a:t>
            </a:r>
            <a:endParaRPr lang="tr-TR" sz="28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4032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/>
              <a:t>Turbo </a:t>
            </a:r>
            <a:r>
              <a:rPr lang="tr-TR" sz="3600" dirty="0" err="1"/>
              <a:t>Codes</a:t>
            </a:r>
            <a:endParaRPr lang="tr-TR" sz="3600" dirty="0"/>
          </a:p>
          <a:p>
            <a:pPr algn="just"/>
            <a:endParaRPr lang="tr-TR" sz="36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/>
              <a:t>These parity bits and the original bit stream (called the </a:t>
            </a:r>
            <a:r>
              <a:rPr lang="en-US" sz="2800" i="1" dirty="0"/>
              <a:t>systematic bits</a:t>
            </a:r>
            <a:r>
              <a:rPr lang="en-US" sz="2800" dirty="0"/>
              <a:t>) are multiplexed</a:t>
            </a:r>
            <a:r>
              <a:rPr lang="tr-TR" sz="2800" dirty="0"/>
              <a:t> </a:t>
            </a:r>
            <a:r>
              <a:rPr lang="en-US" sz="2800" dirty="0"/>
              <a:t>and then transmitted. As given, the overall rate is </a:t>
            </a:r>
            <a:r>
              <a:rPr lang="tr-TR" sz="2800" dirty="0"/>
              <a:t>1/3</a:t>
            </a:r>
            <a:r>
              <a:rPr lang="en-US" sz="2800" dirty="0"/>
              <a:t>. </a:t>
            </a:r>
            <a:endParaRPr lang="tr-T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/>
              <a:t>However, we may be able</a:t>
            </a:r>
            <a:r>
              <a:rPr lang="tr-TR" sz="2800" dirty="0"/>
              <a:t> </a:t>
            </a:r>
            <a:r>
              <a:rPr lang="en-US" sz="2800" dirty="0"/>
              <a:t>to increase this rate to</a:t>
            </a:r>
            <a:r>
              <a:rPr lang="tr-TR" sz="2800" dirty="0"/>
              <a:t> R=1/2</a:t>
            </a:r>
            <a:r>
              <a:rPr lang="en-US" sz="2800" dirty="0"/>
              <a:t> using a process of </a:t>
            </a:r>
            <a:r>
              <a:rPr lang="en-US" sz="2800" b="1" dirty="0"/>
              <a:t>puncturing, </a:t>
            </a:r>
            <a:r>
              <a:rPr lang="en-US" sz="2800" dirty="0"/>
              <a:t>whereby some bits are</a:t>
            </a:r>
            <a:r>
              <a:rPr lang="tr-TR" sz="2800" dirty="0"/>
              <a:t> </a:t>
            </a:r>
            <a:r>
              <a:rPr lang="en-US" sz="2800" dirty="0"/>
              <a:t>deleted. </a:t>
            </a:r>
            <a:endParaRPr lang="tr-T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/>
              <a:t>This could be done, for example, by eliminating the odd parity bits from the</a:t>
            </a:r>
            <a:r>
              <a:rPr lang="tr-TR" sz="2800" dirty="0"/>
              <a:t> </a:t>
            </a:r>
            <a:r>
              <a:rPr lang="en-US" sz="2800" dirty="0"/>
              <a:t>first RSC and the even parity bits from the second RSC.</a:t>
            </a:r>
            <a:endParaRPr lang="tr-TR" sz="28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4051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/>
              <a:t>Turbo </a:t>
            </a:r>
            <a:r>
              <a:rPr lang="tr-TR" sz="3600" dirty="0" err="1"/>
              <a:t>Codes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Figure 13.3–17</a:t>
            </a:r>
            <a:r>
              <a:rPr lang="tr-TR" sz="2800" dirty="0"/>
              <a:t> (</a:t>
            </a:r>
            <a:r>
              <a:rPr lang="tr-TR" sz="2800" dirty="0" err="1"/>
              <a:t>Carlson</a:t>
            </a:r>
            <a:r>
              <a:rPr lang="tr-TR" sz="2800" dirty="0"/>
              <a:t>, </a:t>
            </a:r>
            <a:r>
              <a:rPr lang="tr-TR" sz="2800" dirty="0" err="1"/>
              <a:t>page</a:t>
            </a:r>
            <a:r>
              <a:rPr lang="tr-TR" sz="2800" dirty="0"/>
              <a:t> 636)</a:t>
            </a:r>
            <a:r>
              <a:rPr lang="en-US" sz="2800" dirty="0"/>
              <a:t> shows a G1, G2-RSC encoder that has been used for turbo coding.</a:t>
            </a:r>
          </a:p>
          <a:p>
            <a:pPr algn="just"/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Unlike the nonsystematic convolutional (NSC) encoders described earlier in this</a:t>
            </a:r>
            <a:r>
              <a:rPr lang="tr-TR" sz="2800" dirty="0"/>
              <a:t> </a:t>
            </a:r>
            <a:r>
              <a:rPr lang="en-US" sz="2800" dirty="0"/>
              <a:t>section, this encoder is </a:t>
            </a:r>
            <a:r>
              <a:rPr lang="en-US" sz="2800" i="1" dirty="0"/>
              <a:t>systematic </a:t>
            </a:r>
            <a:r>
              <a:rPr lang="en-US" sz="2800" dirty="0"/>
              <a:t>in that the message and parity bits are separate.</a:t>
            </a:r>
            <a:endParaRPr lang="tr-TR" sz="28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064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887</Words>
  <Application>Microsoft Office PowerPoint</Application>
  <PresentationFormat>Geniş ekran</PresentationFormat>
  <Paragraphs>87</Paragraphs>
  <Slides>14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ELE427 COMMUNICATION THEORY – II</vt:lpstr>
      <vt:lpstr>ELE427  COMMUNICATION THEORY -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 COMMUNICATION THEORY – I</dc:title>
  <dc:creator>gulerhacer13@gmail.com</dc:creator>
  <cp:lastModifiedBy>Murat Hüsnü SAZLI</cp:lastModifiedBy>
  <cp:revision>9</cp:revision>
  <dcterms:created xsi:type="dcterms:W3CDTF">2019-01-31T13:56:40Z</dcterms:created>
  <dcterms:modified xsi:type="dcterms:W3CDTF">2019-04-06T11:42:08Z</dcterms:modified>
</cp:coreProperties>
</file>