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C502A-14CE-4B6B-B36A-1279067815E2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9E9E0-719F-48C6-BEBD-00EC60D16F0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1311E-F726-4268-95D8-01D6B262DBE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D96D9-FC00-4B9C-B733-1B013896D5B1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03231-8EBD-4AC1-98CF-843850A62C69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5A036-47DC-405D-BB38-0CB9B9C4D3FF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9FD35-957D-40FD-9BA1-0DD74F77A4D1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40DC-5AB5-46FC-B369-B4259BFB9257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D74DC-F449-40F0-AB33-115E05BD6F9A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733E-4774-4E31-8C9B-BEB88B9D5FEB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6B7E-0E20-4248-966B-1BFAED8F33F9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8EBAD-C240-48A7-8A24-14BE6B5D0D73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turbo decoder is shown in Fig. 13.3–18</a:t>
            </a:r>
            <a:r>
              <a:rPr lang="tr-TR" sz="2800" dirty="0"/>
              <a:t>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637)</a:t>
            </a:r>
            <a:r>
              <a:rPr lang="en-US" sz="2800" dirty="0"/>
              <a:t>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It consists of two </a:t>
            </a:r>
            <a:r>
              <a:rPr lang="en-US" sz="2800" i="1" dirty="0"/>
              <a:t>maximum a posterior</a:t>
            </a:r>
            <a:r>
              <a:rPr lang="tr-TR" sz="2800" i="1" dirty="0"/>
              <a:t> </a:t>
            </a:r>
            <a:r>
              <a:rPr lang="en-US" sz="2800" dirty="0"/>
              <a:t>(MAP) decoders and a feedback path that works in similar manner to that of</a:t>
            </a:r>
            <a:r>
              <a:rPr lang="tr-TR" sz="2800" dirty="0"/>
              <a:t> </a:t>
            </a:r>
            <a:r>
              <a:rPr lang="en-US" sz="2800" dirty="0"/>
              <a:t>an automobile turbo engine, hence the term </a:t>
            </a:r>
            <a:r>
              <a:rPr lang="en-US" sz="2800" i="1" dirty="0"/>
              <a:t>turbo code.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58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first decoder takes the</a:t>
            </a:r>
            <a:r>
              <a:rPr lang="tr-TR" sz="2800" dirty="0"/>
              <a:t> </a:t>
            </a:r>
            <a:r>
              <a:rPr lang="en-US" sz="2800" dirty="0"/>
              <a:t>information from the received signal and calculates the </a:t>
            </a:r>
            <a:r>
              <a:rPr lang="en-US" sz="2800" i="1" dirty="0"/>
              <a:t>a posteriori probability</a:t>
            </a:r>
            <a:r>
              <a:rPr lang="tr-TR" sz="2800" i="1" dirty="0"/>
              <a:t> </a:t>
            </a:r>
            <a:r>
              <a:rPr lang="en-US" sz="2800" dirty="0"/>
              <a:t>(APP) value.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This value is then used as the </a:t>
            </a:r>
            <a:r>
              <a:rPr lang="en-US" sz="2800" i="1" dirty="0"/>
              <a:t>a priori </a:t>
            </a:r>
            <a:r>
              <a:rPr lang="en-US" sz="2800" dirty="0"/>
              <a:t>probability value for the second</a:t>
            </a:r>
            <a:r>
              <a:rPr lang="tr-TR" sz="2800" dirty="0"/>
              <a:t> </a:t>
            </a:r>
            <a:r>
              <a:rPr lang="en-US" sz="2800" dirty="0"/>
              <a:t>decoder.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output is then fed back to the first decoder where the process repeats in</a:t>
            </a:r>
            <a:r>
              <a:rPr lang="tr-TR" sz="2800" dirty="0"/>
              <a:t> </a:t>
            </a:r>
            <a:r>
              <a:rPr lang="en-US" sz="2800" dirty="0"/>
              <a:t>an iterative fashion with each iteration producing more refined estimates.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606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Instead of using the Viterbi algorithm, which minimizes the error for the entire</a:t>
            </a:r>
            <a:r>
              <a:rPr lang="tr-TR" sz="2800" dirty="0"/>
              <a:t> </a:t>
            </a:r>
            <a:r>
              <a:rPr lang="en-US" sz="2800" dirty="0"/>
              <a:t>sequence, this MAP decoder uses a modified form of the BCJR (</a:t>
            </a:r>
            <a:r>
              <a:rPr lang="en-US" sz="2800" dirty="0" err="1"/>
              <a:t>Bahl</a:t>
            </a:r>
            <a:r>
              <a:rPr lang="en-US" sz="2800" dirty="0"/>
              <a:t>, </a:t>
            </a:r>
            <a:r>
              <a:rPr lang="en-US" sz="2800" dirty="0" err="1"/>
              <a:t>Cocke</a:t>
            </a:r>
            <a:r>
              <a:rPr lang="en-US" sz="2800" dirty="0"/>
              <a:t>,</a:t>
            </a:r>
            <a:r>
              <a:rPr lang="tr-TR" sz="2800" dirty="0"/>
              <a:t> </a:t>
            </a:r>
            <a:r>
              <a:rPr lang="en-US" sz="2800" dirty="0"/>
              <a:t>Jelinek, and </a:t>
            </a:r>
            <a:r>
              <a:rPr lang="en-US" sz="2800" dirty="0" err="1"/>
              <a:t>Raviv</a:t>
            </a:r>
            <a:r>
              <a:rPr lang="en-US" sz="2800" dirty="0"/>
              <a:t>, 1972) algorithm that takes into account the recursive character of</a:t>
            </a:r>
            <a:r>
              <a:rPr lang="tr-TR" sz="2800" dirty="0"/>
              <a:t> </a:t>
            </a:r>
            <a:r>
              <a:rPr lang="en-US" sz="2800" dirty="0"/>
              <a:t>the RSC codes and computes a log-likelihood ratio to estimate the APP for each bit.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698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800" dirty="0" err="1"/>
              <a:t>The</a:t>
            </a:r>
            <a:r>
              <a:rPr lang="tr-TR" sz="2800" dirty="0"/>
              <a:t> main </a:t>
            </a:r>
            <a:r>
              <a:rPr lang="tr-TR" sz="2800" dirty="0" err="1"/>
              <a:t>disadvantage</a:t>
            </a:r>
            <a:r>
              <a:rPr lang="tr-TR" sz="2800" dirty="0"/>
              <a:t> of </a:t>
            </a:r>
            <a:r>
              <a:rPr lang="en-US" sz="2800" dirty="0"/>
              <a:t>turbo codes with their relatively large codewords and iterative decoding process is</a:t>
            </a:r>
            <a:r>
              <a:rPr lang="tr-TR" sz="2800" dirty="0"/>
              <a:t> </a:t>
            </a:r>
            <a:r>
              <a:rPr lang="en-US" sz="2800" dirty="0"/>
              <a:t>their long latency.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A system with 65,537 interleaving and 18 iterations may have too</a:t>
            </a:r>
            <a:r>
              <a:rPr lang="tr-TR" sz="2800" dirty="0"/>
              <a:t> </a:t>
            </a:r>
            <a:r>
              <a:rPr lang="en-US" sz="2800" dirty="0"/>
              <a:t>long a latency for voice telephony.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On the other hand, turbo codes have excellent</a:t>
            </a:r>
            <a:r>
              <a:rPr lang="tr-TR" sz="2800" dirty="0"/>
              <a:t> </a:t>
            </a:r>
            <a:r>
              <a:rPr lang="tr-TR" sz="2800" dirty="0" err="1"/>
              <a:t>performance</a:t>
            </a:r>
            <a:r>
              <a:rPr lang="tr-TR" sz="2800" dirty="0"/>
              <a:t> in </a:t>
            </a:r>
            <a:r>
              <a:rPr lang="tr-TR" sz="2800" dirty="0" err="1"/>
              <a:t>deep</a:t>
            </a:r>
            <a:r>
              <a:rPr lang="tr-TR" sz="2800" dirty="0"/>
              <a:t> </a:t>
            </a:r>
            <a:r>
              <a:rPr lang="tr-TR" sz="2800" dirty="0" err="1"/>
              <a:t>space</a:t>
            </a:r>
            <a:r>
              <a:rPr lang="tr-TR" sz="2800" dirty="0"/>
              <a:t> </a:t>
            </a:r>
            <a:r>
              <a:rPr lang="tr-TR" sz="2800" dirty="0" err="1"/>
              <a:t>applications</a:t>
            </a:r>
            <a:r>
              <a:rPr lang="tr-TR" sz="2800" dirty="0"/>
              <a:t>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090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14</a:t>
            </a:r>
          </a:p>
          <a:p>
            <a:pPr marL="0" indent="0">
              <a:buNone/>
            </a:pPr>
            <a:r>
              <a:rPr lang="tr-TR" dirty="0"/>
              <a:t>ERROR CONTROL CODING: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TURBO CODING AND DECODING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b="1" dirty="0"/>
              <a:t>Turbo codes, </a:t>
            </a:r>
            <a:r>
              <a:rPr lang="en-US" sz="2800" dirty="0"/>
              <a:t>or </a:t>
            </a:r>
            <a:r>
              <a:rPr lang="en-US" sz="2800" b="1" dirty="0"/>
              <a:t>parallel concatenated codes </a:t>
            </a:r>
            <a:r>
              <a:rPr lang="en-US" sz="2800" dirty="0"/>
              <a:t>(PCC), are a relatively new class of</a:t>
            </a:r>
            <a:r>
              <a:rPr lang="tr-TR" sz="2800" dirty="0"/>
              <a:t> </a:t>
            </a:r>
            <a:r>
              <a:rPr lang="en-US" sz="2800" dirty="0"/>
              <a:t>convolutional codes first introduced in 1993.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They have enabled channel capacities</a:t>
            </a:r>
            <a:r>
              <a:rPr lang="tr-TR" sz="2800" dirty="0"/>
              <a:t> </a:t>
            </a:r>
            <a:r>
              <a:rPr lang="en-US" sz="2800" dirty="0"/>
              <a:t>to nearly reach the Shannon limit. </a:t>
            </a:r>
            <a:endParaRPr lang="tr-TR" sz="2800" dirty="0"/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Detailed treatments of turbo codes are given by </a:t>
            </a:r>
            <a:r>
              <a:rPr lang="en-US" sz="2800" dirty="0" err="1"/>
              <a:t>Berrou</a:t>
            </a:r>
            <a:r>
              <a:rPr lang="en-US" sz="2800" dirty="0"/>
              <a:t>, </a:t>
            </a:r>
            <a:r>
              <a:rPr lang="en-US" sz="2800" dirty="0" err="1"/>
              <a:t>Glavieux</a:t>
            </a:r>
            <a:r>
              <a:rPr lang="en-US" sz="2800" dirty="0"/>
              <a:t>, and</a:t>
            </a:r>
            <a:r>
              <a:rPr lang="tr-TR" sz="2800" dirty="0"/>
              <a:t> </a:t>
            </a:r>
            <a:r>
              <a:rPr lang="tr-TR" sz="2800" dirty="0" err="1"/>
              <a:t>Thitmajshima</a:t>
            </a:r>
            <a:r>
              <a:rPr lang="tr-TR" sz="2800" dirty="0"/>
              <a:t> (1993), </a:t>
            </a:r>
            <a:r>
              <a:rPr lang="tr-TR" sz="2800" dirty="0" err="1"/>
              <a:t>Berrou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Glavieux</a:t>
            </a:r>
            <a:r>
              <a:rPr lang="tr-TR" sz="2800" dirty="0"/>
              <a:t> (1996), </a:t>
            </a:r>
            <a:r>
              <a:rPr lang="tr-TR" sz="2800" dirty="0" err="1"/>
              <a:t>Hagenauer</a:t>
            </a:r>
            <a:r>
              <a:rPr lang="tr-TR" sz="2800" dirty="0"/>
              <a:t>, </a:t>
            </a:r>
            <a:r>
              <a:rPr lang="tr-TR" sz="2800" dirty="0" err="1"/>
              <a:t>Offer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Papke</a:t>
            </a:r>
            <a:r>
              <a:rPr lang="tr-TR" sz="2800" dirty="0"/>
              <a:t> </a:t>
            </a:r>
            <a:r>
              <a:rPr lang="it-IT" sz="2800" dirty="0"/>
              <a:t>(1996), Benedetto, al Montorsi (1996) and Johannesson and Zigangirov (1999).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Shannon’s theorem for channel capacity assumes </a:t>
            </a:r>
            <a:r>
              <a:rPr lang="en-US" sz="2800" i="1" dirty="0"/>
              <a:t>random </a:t>
            </a:r>
            <a:r>
              <a:rPr lang="en-US" sz="2800" dirty="0"/>
              <a:t>coding with the bit</a:t>
            </a:r>
            <a:r>
              <a:rPr lang="tr-TR" sz="2800" dirty="0"/>
              <a:t> </a:t>
            </a:r>
            <a:r>
              <a:rPr lang="en-US" sz="2800" dirty="0"/>
              <a:t>error rate (BER) approaching zero as the code’s block or constraint length</a:t>
            </a:r>
            <a:r>
              <a:rPr lang="tr-TR" sz="2800" dirty="0"/>
              <a:t> </a:t>
            </a:r>
            <a:r>
              <a:rPr lang="en-US" sz="2800" dirty="0"/>
              <a:t>approaches infinity.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It is therefore not feasible to decode a completely truly random</a:t>
            </a:r>
            <a:r>
              <a:rPr lang="tr-TR" sz="2800" dirty="0"/>
              <a:t> </a:t>
            </a:r>
            <a:r>
              <a:rPr lang="en-US" sz="2800" dirty="0"/>
              <a:t>code. Increases in code complexity accomplished by longer block or constraint</a:t>
            </a:r>
            <a:r>
              <a:rPr lang="tr-TR" sz="2800" dirty="0"/>
              <a:t> </a:t>
            </a:r>
            <a:r>
              <a:rPr lang="en-US" sz="2800" dirty="0"/>
              <a:t>lengths require a corresponding exponential increase in decoding complexity.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92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Turbo codes overcome this paradox in that they can be made sufficiently random to</a:t>
            </a:r>
            <a:r>
              <a:rPr lang="tr-TR" sz="2800" dirty="0"/>
              <a:t> </a:t>
            </a:r>
            <a:r>
              <a:rPr lang="en-US" sz="2800" dirty="0"/>
              <a:t>achieve a given BER and, by using iterative methods, can be efficiently and feasibly</a:t>
            </a:r>
            <a:r>
              <a:rPr lang="tr-TR" sz="2800" dirty="0"/>
              <a:t> </a:t>
            </a:r>
            <a:r>
              <a:rPr lang="tr-TR" sz="2800" dirty="0" err="1"/>
              <a:t>decoded</a:t>
            </a:r>
            <a:r>
              <a:rPr lang="tr-TR" sz="2800" dirty="0"/>
              <a:t>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7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13.3–16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636)</a:t>
            </a:r>
            <a:r>
              <a:rPr lang="en-US" sz="2800" dirty="0"/>
              <a:t> illustrates a turbo encoder.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Here we have the parallel concatenation</a:t>
            </a:r>
            <a:r>
              <a:rPr lang="tr-TR" sz="2800" dirty="0"/>
              <a:t> </a:t>
            </a:r>
            <a:r>
              <a:rPr lang="en-US" sz="2800" dirty="0"/>
              <a:t>of two codes produced from two rate </a:t>
            </a:r>
            <a:r>
              <a:rPr lang="en-US" sz="2800" i="1" dirty="0"/>
              <a:t>recursive systematic convolutional</a:t>
            </a:r>
            <a:r>
              <a:rPr lang="tr-TR" sz="2800" i="1" dirty="0"/>
              <a:t> </a:t>
            </a:r>
            <a:r>
              <a:rPr lang="tr-TR" sz="2800" dirty="0"/>
              <a:t>(RSC) </a:t>
            </a:r>
            <a:r>
              <a:rPr lang="tr-TR" sz="2800" dirty="0" err="1"/>
              <a:t>encoders</a:t>
            </a:r>
            <a:r>
              <a:rPr lang="tr-TR" sz="2800" dirty="0"/>
              <a:t>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147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second RSC is preceded by a pseudo-random </a:t>
            </a:r>
            <a:r>
              <a:rPr lang="en-US" sz="2800" i="1" dirty="0" err="1"/>
              <a:t>interleaver</a:t>
            </a:r>
            <a:r>
              <a:rPr lang="tr-TR" sz="2800" i="1" dirty="0"/>
              <a:t> </a:t>
            </a:r>
            <a:r>
              <a:rPr lang="en-US" sz="2800" dirty="0"/>
              <a:t>whose length can vary from 100–10,000 bits or more to permute the symbol</a:t>
            </a:r>
            <a:r>
              <a:rPr lang="tr-TR" sz="2800" dirty="0"/>
              <a:t> </a:t>
            </a:r>
            <a:r>
              <a:rPr lang="en-US" sz="2800" dirty="0"/>
              <a:t>sequence. </a:t>
            </a: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The RSCs are not necessarily identical, nor do they have to be convolutional,</a:t>
            </a:r>
            <a:r>
              <a:rPr lang="tr-TR" sz="2800" dirty="0"/>
              <a:t> </a:t>
            </a:r>
            <a:r>
              <a:rPr lang="en-US" sz="2800" dirty="0"/>
              <a:t>and more than two can be used. Both encoders produce the parity-check bits.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032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These parity bits and the original bit stream (called the </a:t>
            </a:r>
            <a:r>
              <a:rPr lang="en-US" sz="2800" i="1" dirty="0"/>
              <a:t>systematic bits</a:t>
            </a:r>
            <a:r>
              <a:rPr lang="en-US" sz="2800" dirty="0"/>
              <a:t>) are multiplexed</a:t>
            </a:r>
            <a:r>
              <a:rPr lang="tr-TR" sz="2800" dirty="0"/>
              <a:t> </a:t>
            </a:r>
            <a:r>
              <a:rPr lang="en-US" sz="2800" dirty="0"/>
              <a:t>and then transmitted. As given, the overall rate is </a:t>
            </a:r>
            <a:r>
              <a:rPr lang="tr-TR" sz="2800" dirty="0"/>
              <a:t>1/3</a:t>
            </a:r>
            <a:r>
              <a:rPr lang="en-US" sz="2800" dirty="0"/>
              <a:t>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However, we may be able</a:t>
            </a:r>
            <a:r>
              <a:rPr lang="tr-TR" sz="2800" dirty="0"/>
              <a:t> </a:t>
            </a:r>
            <a:r>
              <a:rPr lang="en-US" sz="2800" dirty="0"/>
              <a:t>to increase this rate to</a:t>
            </a:r>
            <a:r>
              <a:rPr lang="tr-TR" sz="2800" dirty="0"/>
              <a:t> R=1/2</a:t>
            </a:r>
            <a:r>
              <a:rPr lang="en-US" sz="2800" dirty="0"/>
              <a:t> using a process of </a:t>
            </a:r>
            <a:r>
              <a:rPr lang="en-US" sz="2800" b="1" dirty="0"/>
              <a:t>puncturing, </a:t>
            </a:r>
            <a:r>
              <a:rPr lang="en-US" sz="2800" dirty="0"/>
              <a:t>whereby some bits are</a:t>
            </a:r>
            <a:r>
              <a:rPr lang="tr-TR" sz="2800" dirty="0"/>
              <a:t> </a:t>
            </a:r>
            <a:r>
              <a:rPr lang="en-US" sz="2800" dirty="0"/>
              <a:t>deleted. </a:t>
            </a: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This could be done, for example, by eliminating the odd parity bits from the</a:t>
            </a:r>
            <a:r>
              <a:rPr lang="tr-TR" sz="2800" dirty="0"/>
              <a:t> </a:t>
            </a:r>
            <a:r>
              <a:rPr lang="en-US" sz="2800" dirty="0"/>
              <a:t>first RSC and the even parity bits from the second RSC.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4051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600" dirty="0"/>
              <a:t>Turbo </a:t>
            </a:r>
            <a:r>
              <a:rPr lang="tr-TR" sz="3600" dirty="0" err="1"/>
              <a:t>Codes</a:t>
            </a:r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Figure 13.3–17</a:t>
            </a:r>
            <a:r>
              <a:rPr lang="tr-TR" sz="2800" dirty="0"/>
              <a:t> (</a:t>
            </a:r>
            <a:r>
              <a:rPr lang="tr-TR" sz="2800" dirty="0" err="1"/>
              <a:t>Carlson</a:t>
            </a:r>
            <a:r>
              <a:rPr lang="tr-TR" sz="2800" dirty="0"/>
              <a:t>, </a:t>
            </a:r>
            <a:r>
              <a:rPr lang="tr-TR" sz="2800" dirty="0" err="1"/>
              <a:t>page</a:t>
            </a:r>
            <a:r>
              <a:rPr lang="tr-TR" sz="2800" dirty="0"/>
              <a:t> 636)</a:t>
            </a:r>
            <a:r>
              <a:rPr lang="en-US" sz="2800" dirty="0"/>
              <a:t> shows a G1, G2-RSC encoder that has been used for turbo coding.</a:t>
            </a:r>
          </a:p>
          <a:p>
            <a:pPr algn="just"/>
            <a:endParaRPr lang="tr-TR" sz="2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Unlike the nonsystematic convolutional (NSC) encoders described earlier in this</a:t>
            </a:r>
            <a:r>
              <a:rPr lang="tr-TR" sz="2800" dirty="0"/>
              <a:t> </a:t>
            </a:r>
            <a:r>
              <a:rPr lang="en-US" sz="2800" dirty="0"/>
              <a:t>section, this encoder is </a:t>
            </a:r>
            <a:r>
              <a:rPr lang="en-US" sz="2800" i="1" dirty="0"/>
              <a:t>systematic </a:t>
            </a:r>
            <a:r>
              <a:rPr lang="en-US" sz="2800" dirty="0"/>
              <a:t>in that the message and parity bits are separate.</a:t>
            </a:r>
            <a:endParaRPr lang="tr-TR" sz="2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064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887</Words>
  <Application>Microsoft Office PowerPoint</Application>
  <PresentationFormat>Geniş ekran</PresentationFormat>
  <Paragraphs>87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9</cp:revision>
  <dcterms:created xsi:type="dcterms:W3CDTF">2019-01-31T13:56:40Z</dcterms:created>
  <dcterms:modified xsi:type="dcterms:W3CDTF">2019-04-06T11:42:08Z</dcterms:modified>
</cp:coreProperties>
</file>