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68" r:id="rId4"/>
    <p:sldId id="269" r:id="rId5"/>
    <p:sldId id="270" r:id="rId6"/>
    <p:sldId id="271" r:id="rId7"/>
    <p:sldId id="272"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66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4096740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6C8BDB-270B-4850-82FC-7453FD6C9EDA}"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2595001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6C8BDB-270B-4850-82FC-7453FD6C9EDA}"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B24BA7-6852-4F7B-A2A5-9195068BAB5D}"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904297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0424654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290383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20681315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8538336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477233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06C8BDB-270B-4850-82FC-7453FD6C9EDA}"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1696349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6C8BDB-270B-4850-82FC-7453FD6C9EDA}"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11105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06C8BDB-270B-4850-82FC-7453FD6C9EDA}"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123410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06C8BDB-270B-4850-82FC-7453FD6C9EDA}" type="datetimeFigureOut">
              <a:rPr lang="en-GB" smtClean="0"/>
              <a:t>10/05/2020</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804696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06C8BDB-270B-4850-82FC-7453FD6C9EDA}" type="datetimeFigureOut">
              <a:rPr lang="en-GB" smtClean="0"/>
              <a:t>10/05/2020</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142936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6C8BDB-270B-4850-82FC-7453FD6C9EDA}" type="datetimeFigureOut">
              <a:rPr lang="en-GB" smtClean="0"/>
              <a:t>10/05/2020</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416252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3581955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06C8BDB-270B-4850-82FC-7453FD6C9EDA}"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FB24BA7-6852-4F7B-A2A5-9195068BAB5D}" type="slidenum">
              <a:rPr lang="en-GB" smtClean="0"/>
              <a:t>‹#›</a:t>
            </a:fld>
            <a:endParaRPr lang="en-GB"/>
          </a:p>
        </p:txBody>
      </p:sp>
    </p:spTree>
    <p:extLst>
      <p:ext uri="{BB962C8B-B14F-4D97-AF65-F5344CB8AC3E}">
        <p14:creationId xmlns:p14="http://schemas.microsoft.com/office/powerpoint/2010/main" val="2133831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06C8BDB-270B-4850-82FC-7453FD6C9EDA}" type="datetimeFigureOut">
              <a:rPr lang="en-GB" smtClean="0"/>
              <a:t>10/05/2020</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FB24BA7-6852-4F7B-A2A5-9195068BAB5D}" type="slidenum">
              <a:rPr lang="en-GB" smtClean="0"/>
              <a:t>‹#›</a:t>
            </a:fld>
            <a:endParaRPr lang="en-GB"/>
          </a:p>
        </p:txBody>
      </p:sp>
    </p:spTree>
    <p:extLst>
      <p:ext uri="{BB962C8B-B14F-4D97-AF65-F5344CB8AC3E}">
        <p14:creationId xmlns:p14="http://schemas.microsoft.com/office/powerpoint/2010/main" val="29419216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87522" y="450375"/>
            <a:ext cx="9144000" cy="5731089"/>
          </a:xfrm>
        </p:spPr>
        <p:txBody>
          <a:bodyPr>
            <a:normAutofit fontScale="90000"/>
          </a:bodyPr>
          <a:lstStyle/>
          <a:p>
            <a:pPr algn="ctr"/>
            <a:r>
              <a:rPr lang="tr-TR" sz="3500" dirty="0" smtClean="0">
                <a:latin typeface="Comic Sans MS" panose="030F0702030302020204" pitchFamily="66" charset="0"/>
              </a:rPr>
              <a:t>AET201 Termodinamik ve Isı Transferi</a:t>
            </a:r>
            <a:br>
              <a:rPr lang="tr-TR" sz="3500" dirty="0" smtClean="0">
                <a:latin typeface="Comic Sans MS" panose="030F0702030302020204" pitchFamily="66" charset="0"/>
              </a:rPr>
            </a:br>
            <a:r>
              <a:rPr lang="tr-TR" sz="3500" dirty="0" smtClean="0">
                <a:latin typeface="Comic Sans MS" panose="030F0702030302020204" pitchFamily="66" charset="0"/>
              </a:rPr>
              <a:t>Ders </a:t>
            </a:r>
            <a:r>
              <a:rPr lang="tr-TR" sz="3500" dirty="0" smtClean="0">
                <a:latin typeface="Comic Sans MS" panose="030F0702030302020204" pitchFamily="66" charset="0"/>
              </a:rPr>
              <a:t>Notları-6</a:t>
            </a: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r>
              <a:rPr lang="tr-TR" sz="3500" dirty="0" smtClean="0">
                <a:latin typeface="Comic Sans MS" panose="030F0702030302020204" pitchFamily="66" charset="0"/>
              </a:rPr>
              <a:t/>
            </a:r>
            <a:br>
              <a:rPr lang="tr-TR" sz="3500" dirty="0" smtClean="0">
                <a:latin typeface="Comic Sans MS" panose="030F0702030302020204" pitchFamily="66" charset="0"/>
              </a:rPr>
            </a:br>
            <a:r>
              <a:rPr lang="tr-TR" sz="3500" dirty="0">
                <a:latin typeface="Comic Sans MS" panose="030F0702030302020204" pitchFamily="66" charset="0"/>
              </a:rPr>
              <a:t/>
            </a:r>
            <a:br>
              <a:rPr lang="tr-TR" sz="3500" dirty="0">
                <a:latin typeface="Comic Sans MS" panose="030F0702030302020204" pitchFamily="66" charset="0"/>
              </a:rPr>
            </a:br>
            <a:endParaRPr lang="en-GB" sz="3500" dirty="0">
              <a:latin typeface="Comic Sans MS" panose="030F0702030302020204" pitchFamily="66" charset="0"/>
            </a:endParaRPr>
          </a:p>
        </p:txBody>
      </p:sp>
      <p:sp>
        <p:nvSpPr>
          <p:cNvPr id="3" name="Alt Başlık 2"/>
          <p:cNvSpPr>
            <a:spLocks noGrp="1"/>
          </p:cNvSpPr>
          <p:nvPr>
            <p:ph type="subTitle" idx="1"/>
          </p:nvPr>
        </p:nvSpPr>
        <p:spPr>
          <a:xfrm>
            <a:off x="1387522" y="6181465"/>
            <a:ext cx="9144000" cy="505938"/>
          </a:xfrm>
        </p:spPr>
        <p:txBody>
          <a:bodyPr/>
          <a:lstStyle/>
          <a:p>
            <a:pPr algn="ctr"/>
            <a:r>
              <a:rPr lang="tr-TR" b="1" dirty="0" smtClean="0">
                <a:solidFill>
                  <a:schemeClr val="tx1"/>
                </a:solidFill>
                <a:latin typeface="Comic Sans MS" panose="030F0702030302020204" pitchFamily="66" charset="0"/>
              </a:rPr>
              <a:t>Hazırlayan: </a:t>
            </a:r>
            <a:r>
              <a:rPr lang="tr-TR" dirty="0" err="1" smtClean="0">
                <a:solidFill>
                  <a:schemeClr val="tx1"/>
                </a:solidFill>
                <a:latin typeface="Comic Sans MS" panose="030F0702030302020204" pitchFamily="66" charset="0"/>
              </a:rPr>
              <a:t>Öğr</a:t>
            </a:r>
            <a:r>
              <a:rPr lang="tr-TR" dirty="0" smtClean="0">
                <a:solidFill>
                  <a:schemeClr val="tx1"/>
                </a:solidFill>
                <a:latin typeface="Comic Sans MS" panose="030F0702030302020204" pitchFamily="66" charset="0"/>
              </a:rPr>
              <a:t>. Gör. Yusuf YILDIZ</a:t>
            </a:r>
          </a:p>
          <a:p>
            <a:pPr algn="ctr"/>
            <a:endParaRPr lang="en-GB" dirty="0">
              <a:solidFill>
                <a:schemeClr val="tx1"/>
              </a:solidFill>
              <a:latin typeface="Comic Sans MS" panose="030F0702030302020204" pitchFamily="66" charset="0"/>
            </a:endParaRPr>
          </a:p>
        </p:txBody>
      </p:sp>
      <p:pic>
        <p:nvPicPr>
          <p:cNvPr id="4" name="Resim 3"/>
          <p:cNvPicPr>
            <a:picLocks noChangeAspect="1"/>
          </p:cNvPicPr>
          <p:nvPr/>
        </p:nvPicPr>
        <p:blipFill>
          <a:blip r:embed="rId2"/>
          <a:stretch>
            <a:fillRect/>
          </a:stretch>
        </p:blipFill>
        <p:spPr>
          <a:xfrm>
            <a:off x="3034351" y="1963874"/>
            <a:ext cx="5850342" cy="3930988"/>
          </a:xfrm>
          <a:prstGeom prst="rect">
            <a:avLst/>
          </a:prstGeom>
        </p:spPr>
      </p:pic>
    </p:spTree>
    <p:extLst>
      <p:ext uri="{BB962C8B-B14F-4D97-AF65-F5344CB8AC3E}">
        <p14:creationId xmlns:p14="http://schemas.microsoft.com/office/powerpoint/2010/main" val="15318617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51212" y="122693"/>
            <a:ext cx="10727141" cy="6578221"/>
          </a:xfrm>
        </p:spPr>
        <p:txBody>
          <a:bodyPr numCol="2">
            <a:normAutofit/>
          </a:bodyPr>
          <a:lstStyle/>
          <a:p>
            <a:pPr marL="177800" indent="-177800"/>
            <a:r>
              <a:rPr lang="tr-TR" sz="2000" dirty="0" smtClean="0">
                <a:latin typeface="Comic Sans MS" panose="030F0702030302020204" pitchFamily="66" charset="0"/>
              </a:rPr>
              <a:t>	</a:t>
            </a:r>
            <a:r>
              <a:rPr lang="tr-TR" sz="2500" b="1" dirty="0" smtClean="0">
                <a:latin typeface="Comic Sans MS" panose="030F0702030302020204" pitchFamily="66" charset="0"/>
              </a:rPr>
              <a:t>Termodinamiğin Sıfırıncı Yasası</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Termodinamikte ,birbiri ile temas halinde olan sistemlerde </a:t>
            </a:r>
            <a:r>
              <a:rPr lang="tr-TR" sz="2000" dirty="0" smtClean="0">
                <a:latin typeface="Comic Sans MS" panose="030F0702030302020204" pitchFamily="66" charset="0"/>
              </a:rPr>
              <a:t>sıcaklığı yüksek </a:t>
            </a:r>
            <a:r>
              <a:rPr lang="tr-TR" sz="2000" dirty="0">
                <a:latin typeface="Comic Sans MS" panose="030F0702030302020204" pitchFamily="66" charset="0"/>
              </a:rPr>
              <a:t>olandan, düşük olana doğru kendiliğinden bir ısı akışı </a:t>
            </a:r>
            <a:r>
              <a:rPr lang="tr-TR" sz="2000" dirty="0" smtClean="0">
                <a:latin typeface="Comic Sans MS" panose="030F0702030302020204" pitchFamily="66" charset="0"/>
              </a:rPr>
              <a:t>olur.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Sistemlerin sıcaklıkları </a:t>
            </a:r>
            <a:r>
              <a:rPr lang="tr-TR" sz="2000" dirty="0">
                <a:latin typeface="Comic Sans MS" panose="030F0702030302020204" pitchFamily="66" charset="0"/>
              </a:rPr>
              <a:t>birbirine eşit olana kadar aralarındaki ısı akışı </a:t>
            </a:r>
            <a:r>
              <a:rPr lang="tr-TR" sz="2000" dirty="0" smtClean="0">
                <a:latin typeface="Comic Sans MS" panose="030F0702030302020204" pitchFamily="66" charset="0"/>
              </a:rPr>
              <a:t>devam eder</a:t>
            </a:r>
            <a:r>
              <a:rPr lang="tr-TR" sz="2000" dirty="0">
                <a:latin typeface="Comic Sans MS" panose="030F0702030302020204" pitchFamily="66" charset="0"/>
              </a:rPr>
              <a:t>; aynı sıcaklığa eriştiklerinde bu sistemler, termal denge halindedirler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b="1" dirty="0" smtClean="0">
                <a:latin typeface="Comic Sans MS" panose="030F0702030302020204" pitchFamily="66" charset="0"/>
              </a:rPr>
              <a:t>Sıfırıncı </a:t>
            </a:r>
            <a:r>
              <a:rPr lang="tr-TR" sz="2000" b="1" dirty="0">
                <a:latin typeface="Comic Sans MS" panose="030F0702030302020204" pitchFamily="66" charset="0"/>
              </a:rPr>
              <a:t>yasa</a:t>
            </a:r>
            <a:r>
              <a:rPr lang="tr-TR" sz="2000" dirty="0">
                <a:latin typeface="Comic Sans MS" panose="030F0702030302020204" pitchFamily="66" charset="0"/>
              </a:rPr>
              <a:t>ya göre, eğer sıcaklıkları itibariyle termal </a:t>
            </a:r>
            <a:r>
              <a:rPr lang="tr-TR" sz="2000" dirty="0" smtClean="0">
                <a:latin typeface="Comic Sans MS" panose="030F0702030302020204" pitchFamily="66" charset="0"/>
              </a:rPr>
              <a:t>dengede bulunan </a:t>
            </a:r>
            <a:r>
              <a:rPr lang="tr-TR" sz="2000" dirty="0">
                <a:latin typeface="Comic Sans MS" panose="030F0702030302020204" pitchFamily="66" charset="0"/>
              </a:rPr>
              <a:t>bu sistemlerden herhangi birisi üçüncü bir sistemle termal </a:t>
            </a:r>
            <a:r>
              <a:rPr lang="tr-TR" sz="2000" dirty="0" smtClean="0">
                <a:latin typeface="Comic Sans MS" panose="030F0702030302020204" pitchFamily="66" charset="0"/>
              </a:rPr>
              <a:t>denge halinde </a:t>
            </a:r>
            <a:r>
              <a:rPr lang="tr-TR" sz="2000" dirty="0">
                <a:latin typeface="Comic Sans MS" panose="030F0702030302020204" pitchFamily="66" charset="0"/>
              </a:rPr>
              <a:t>ise</a:t>
            </a:r>
            <a:r>
              <a:rPr lang="tr-TR" sz="2000" dirty="0" smtClean="0">
                <a:latin typeface="Comic Sans MS" panose="030F0702030302020204" pitchFamily="66" charset="0"/>
              </a:rPr>
              <a:t>, üçüncü </a:t>
            </a:r>
            <a:r>
              <a:rPr lang="tr-TR" sz="2000" dirty="0">
                <a:latin typeface="Comic Sans MS" panose="030F0702030302020204" pitchFamily="66" charset="0"/>
              </a:rPr>
              <a:t>sistem önceki sistemlerle de termal dengededir, denir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1930'lardan sonra, diğer yasalardan bağımsız olduğu anlaşılınca “sıfırıncı</a:t>
            </a:r>
            <a:br>
              <a:rPr lang="tr-TR" sz="2000" dirty="0">
                <a:latin typeface="Comic Sans MS" panose="030F0702030302020204" pitchFamily="66" charset="0"/>
              </a:rPr>
            </a:br>
            <a:r>
              <a:rPr lang="tr-TR" sz="2000" dirty="0">
                <a:latin typeface="Comic Sans MS" panose="030F0702030302020204" pitchFamily="66" charset="0"/>
              </a:rPr>
              <a:t>yasa” adı verilmiştir.</a:t>
            </a:r>
            <a:br>
              <a:rPr lang="tr-TR" sz="2000" dirty="0">
                <a:latin typeface="Comic Sans MS" panose="030F0702030302020204" pitchFamily="66" charset="0"/>
              </a:rPr>
            </a:br>
            <a:endParaRPr lang="en-GB" sz="2000" dirty="0">
              <a:solidFill>
                <a:schemeClr val="tx1"/>
              </a:solidFill>
              <a:latin typeface="Comic Sans MS" panose="030F0702030302020204" pitchFamily="66" charset="0"/>
            </a:endParaRPr>
          </a:p>
        </p:txBody>
      </p:sp>
      <p:pic>
        <p:nvPicPr>
          <p:cNvPr id="3" name="Resim 2"/>
          <p:cNvPicPr>
            <a:picLocks noChangeAspect="1"/>
          </p:cNvPicPr>
          <p:nvPr/>
        </p:nvPicPr>
        <p:blipFill>
          <a:blip r:embed="rId2"/>
          <a:stretch>
            <a:fillRect/>
          </a:stretch>
        </p:blipFill>
        <p:spPr>
          <a:xfrm>
            <a:off x="7098897" y="2165160"/>
            <a:ext cx="3971925" cy="3619500"/>
          </a:xfrm>
          <a:prstGeom prst="rect">
            <a:avLst/>
          </a:prstGeom>
        </p:spPr>
      </p:pic>
    </p:spTree>
    <p:extLst>
      <p:ext uri="{BB962C8B-B14F-4D97-AF65-F5344CB8AC3E}">
        <p14:creationId xmlns:p14="http://schemas.microsoft.com/office/powerpoint/2010/main" val="17819813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51212" y="122693"/>
            <a:ext cx="10727141" cy="6578221"/>
          </a:xfrm>
        </p:spPr>
        <p:txBody>
          <a:bodyPr numCol="2">
            <a:normAutofit/>
          </a:bodyPr>
          <a:lstStyle/>
          <a:p>
            <a:pPr marL="177800" indent="-177800"/>
            <a:r>
              <a:rPr lang="tr-TR" sz="2000" dirty="0" smtClean="0">
                <a:latin typeface="Comic Sans MS" panose="030F0702030302020204" pitchFamily="66" charset="0"/>
              </a:rPr>
              <a:t>	</a:t>
            </a:r>
            <a:r>
              <a:rPr lang="tr-TR" sz="2500" b="1" dirty="0" smtClean="0">
                <a:latin typeface="Comic Sans MS" panose="030F0702030302020204" pitchFamily="66" charset="0"/>
              </a:rPr>
              <a:t>Termodinamiğin Birinci Yasası</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Termodinamiğin </a:t>
            </a:r>
            <a:r>
              <a:rPr lang="tr-TR" sz="2000" dirty="0">
                <a:latin typeface="Comic Sans MS" panose="030F0702030302020204" pitchFamily="66" charset="0"/>
              </a:rPr>
              <a:t>birinci yasası enerjinin korunumu yasasıdır. </a:t>
            </a:r>
            <a:r>
              <a:rPr lang="tr-TR" sz="2000" dirty="0" smtClean="0">
                <a:latin typeface="Comic Sans MS" panose="030F0702030302020204" pitchFamily="66" charset="0"/>
              </a:rPr>
              <a:t>Termodinamiğin      birinci </a:t>
            </a:r>
            <a:r>
              <a:rPr lang="tr-TR" sz="2000" dirty="0">
                <a:latin typeface="Comic Sans MS" panose="030F0702030302020204" pitchFamily="66" charset="0"/>
              </a:rPr>
              <a:t>yasasına göre, enerji yok edilemez, ancak şekil değiştirebilir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İnsanoğlu bundan faydalanarak ısınıyor, hareket ediyor ve </a:t>
            </a:r>
            <a:r>
              <a:rPr lang="tr-TR" sz="2000" dirty="0" smtClean="0">
                <a:latin typeface="Comic Sans MS" panose="030F0702030302020204" pitchFamily="66" charset="0"/>
              </a:rPr>
              <a:t>cisimleri hareket ettiriyor(enerji dönüşümleri</a:t>
            </a:r>
            <a:r>
              <a:rPr lang="tr-TR" sz="2000" dirty="0">
                <a:latin typeface="Comic Sans MS" panose="030F0702030302020204" pitchFamily="66" charset="0"/>
              </a:rPr>
              <a:t>).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Buhar </a:t>
            </a:r>
            <a:r>
              <a:rPr lang="tr-TR" sz="2000" dirty="0">
                <a:latin typeface="Comic Sans MS" panose="030F0702030302020204" pitchFamily="66" charset="0"/>
              </a:rPr>
              <a:t>makineleri, diğer ısı üretim</a:t>
            </a:r>
            <a:br>
              <a:rPr lang="tr-TR" sz="2000" dirty="0">
                <a:latin typeface="Comic Sans MS" panose="030F0702030302020204" pitchFamily="66" charset="0"/>
              </a:rPr>
            </a:br>
            <a:r>
              <a:rPr lang="tr-TR" sz="2000" dirty="0">
                <a:latin typeface="Comic Sans MS" panose="030F0702030302020204" pitchFamily="66" charset="0"/>
              </a:rPr>
              <a:t>makineleri ve yakıtlı motorlar hepsi bu yasanın kuralları içerisinde</a:t>
            </a:r>
            <a:r>
              <a:rPr lang="tr-TR" sz="2000" dirty="0" smtClean="0">
                <a:latin typeface="Comic Sans MS" panose="030F0702030302020204" pitchFamily="66" charset="0"/>
              </a:rPr>
              <a:t>, enerjinin</a:t>
            </a: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işe </a:t>
            </a:r>
            <a:r>
              <a:rPr lang="tr-TR" sz="2000" dirty="0" smtClean="0">
                <a:latin typeface="Comic Sans MS" panose="030F0702030302020204" pitchFamily="66" charset="0"/>
              </a:rPr>
              <a:t>dönüştürülmesinden </a:t>
            </a:r>
            <a:r>
              <a:rPr lang="tr-TR" sz="2000" dirty="0">
                <a:latin typeface="Comic Sans MS" panose="030F0702030302020204" pitchFamily="66" charset="0"/>
              </a:rPr>
              <a:t>faydalanarak çalışmaktadırlar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endParaRPr lang="en-GB" sz="2000" dirty="0">
              <a:solidFill>
                <a:schemeClr val="tx1"/>
              </a:solidFill>
              <a:latin typeface="Comic Sans MS" panose="030F0702030302020204" pitchFamily="66" charset="0"/>
            </a:endParaRPr>
          </a:p>
        </p:txBody>
      </p:sp>
      <p:pic>
        <p:nvPicPr>
          <p:cNvPr id="4" name="Resim 3"/>
          <p:cNvPicPr>
            <a:picLocks noChangeAspect="1"/>
          </p:cNvPicPr>
          <p:nvPr/>
        </p:nvPicPr>
        <p:blipFill>
          <a:blip r:embed="rId2"/>
          <a:stretch>
            <a:fillRect/>
          </a:stretch>
        </p:blipFill>
        <p:spPr>
          <a:xfrm>
            <a:off x="7140054" y="710167"/>
            <a:ext cx="3273188" cy="2733675"/>
          </a:xfrm>
          <a:prstGeom prst="rect">
            <a:avLst/>
          </a:prstGeom>
        </p:spPr>
      </p:pic>
      <p:pic>
        <p:nvPicPr>
          <p:cNvPr id="5" name="Resim 4"/>
          <p:cNvPicPr>
            <a:picLocks noChangeAspect="1"/>
          </p:cNvPicPr>
          <p:nvPr/>
        </p:nvPicPr>
        <p:blipFill>
          <a:blip r:embed="rId3"/>
          <a:stretch>
            <a:fillRect/>
          </a:stretch>
        </p:blipFill>
        <p:spPr>
          <a:xfrm>
            <a:off x="7301552" y="3567292"/>
            <a:ext cx="2950192" cy="2628900"/>
          </a:xfrm>
          <a:prstGeom prst="rect">
            <a:avLst/>
          </a:prstGeom>
        </p:spPr>
      </p:pic>
    </p:spTree>
    <p:extLst>
      <p:ext uri="{BB962C8B-B14F-4D97-AF65-F5344CB8AC3E}">
        <p14:creationId xmlns:p14="http://schemas.microsoft.com/office/powerpoint/2010/main" val="1641831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51212" y="122693"/>
            <a:ext cx="10727141" cy="6578221"/>
          </a:xfrm>
        </p:spPr>
        <p:txBody>
          <a:bodyPr numCol="2">
            <a:normAutofit/>
          </a:bodyPr>
          <a:lstStyle/>
          <a:p>
            <a:pPr marL="177800" indent="-177800"/>
            <a:r>
              <a:rPr lang="tr-TR" sz="2000" dirty="0" smtClean="0">
                <a:latin typeface="Comic Sans MS" panose="030F0702030302020204" pitchFamily="66" charset="0"/>
              </a:rPr>
              <a:t>	</a:t>
            </a:r>
            <a:r>
              <a:rPr lang="tr-TR" sz="2500" b="1" dirty="0" err="1">
                <a:latin typeface="Comic Sans MS" panose="030F0702030302020204" pitchFamily="66" charset="0"/>
              </a:rPr>
              <a:t>Entalpi</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err="1">
                <a:latin typeface="Comic Sans MS" panose="030F0702030302020204" pitchFamily="66" charset="0"/>
              </a:rPr>
              <a:t>Entalpi</a:t>
            </a:r>
            <a:r>
              <a:rPr lang="tr-TR" sz="2000" dirty="0">
                <a:latin typeface="Comic Sans MS" panose="030F0702030302020204" pitchFamily="66" charset="0"/>
              </a:rPr>
              <a:t>, sabit bir dış basınca karşı, dıştan </a:t>
            </a:r>
            <a:r>
              <a:rPr lang="tr-TR" sz="2000" dirty="0" smtClean="0">
                <a:latin typeface="Comic Sans MS" panose="030F0702030302020204" pitchFamily="66" charset="0"/>
              </a:rPr>
              <a:t>verilen </a:t>
            </a:r>
            <a:r>
              <a:rPr lang="tr-TR" sz="2000" dirty="0">
                <a:latin typeface="Comic Sans MS" panose="030F0702030302020204" pitchFamily="66" charset="0"/>
              </a:rPr>
              <a:t>ısının </a:t>
            </a:r>
            <a:r>
              <a:rPr lang="tr-TR" sz="2000" dirty="0" smtClean="0">
                <a:latin typeface="Comic Sans MS" panose="030F0702030302020204" pitchFamily="66" charset="0"/>
              </a:rPr>
              <a:t>sonucunda, hacım </a:t>
            </a:r>
            <a:r>
              <a:rPr lang="tr-TR" sz="2000" dirty="0">
                <a:latin typeface="Comic Sans MS" panose="030F0702030302020204" pitchFamily="66" charset="0"/>
              </a:rPr>
              <a:t>değişmesi sonucunda sistemin ortaya koyduğu iş için kullanılacaktır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Bu nedenle böyle bir sistemde verilen ısı miktarı ile sistemin iç enerjisi arasında</a:t>
            </a:r>
            <a:br>
              <a:rPr lang="tr-TR" sz="2000" dirty="0">
                <a:latin typeface="Comic Sans MS" panose="030F0702030302020204" pitchFamily="66" charset="0"/>
              </a:rPr>
            </a:br>
            <a:r>
              <a:rPr lang="tr-TR" sz="2000" dirty="0" err="1">
                <a:latin typeface="Comic Sans MS" panose="030F0702030302020204" pitchFamily="66" charset="0"/>
              </a:rPr>
              <a:t>dU</a:t>
            </a:r>
            <a:r>
              <a:rPr lang="tr-TR" sz="2000" dirty="0">
                <a:latin typeface="Comic Sans MS" panose="030F0702030302020204" pitchFamily="66" charset="0"/>
              </a:rPr>
              <a:t> &lt; </a:t>
            </a:r>
            <a:r>
              <a:rPr lang="tr-TR" sz="2000" dirty="0" err="1">
                <a:latin typeface="Comic Sans MS" panose="030F0702030302020204" pitchFamily="66" charset="0"/>
              </a:rPr>
              <a:t>dq</a:t>
            </a:r>
            <a:r>
              <a:rPr lang="tr-TR" sz="2000" dirty="0">
                <a:latin typeface="Comic Sans MS" panose="030F0702030302020204" pitchFamily="66" charset="0"/>
              </a:rPr>
              <a:t> ilişkisi söz konusu olacaktır.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İşte</a:t>
            </a:r>
            <a:r>
              <a:rPr lang="tr-TR" sz="2000" dirty="0">
                <a:latin typeface="Comic Sans MS" panose="030F0702030302020204" pitchFamily="66" charset="0"/>
              </a:rPr>
              <a:t>, sabit bir dış basınca </a:t>
            </a:r>
            <a:r>
              <a:rPr lang="tr-TR" sz="2000" dirty="0" smtClean="0">
                <a:latin typeface="Comic Sans MS" panose="030F0702030302020204" pitchFamily="66" charset="0"/>
              </a:rPr>
              <a:t>karşı hacım </a:t>
            </a:r>
            <a:r>
              <a:rPr lang="tr-TR" sz="2000" dirty="0">
                <a:latin typeface="Comic Sans MS" panose="030F0702030302020204" pitchFamily="66" charset="0"/>
              </a:rPr>
              <a:t>değişmesi ile temsil edilen bu süreçte harcanan enerji ile ilişkili </a:t>
            </a:r>
            <a:r>
              <a:rPr lang="tr-TR" sz="2000" dirty="0" smtClean="0">
                <a:latin typeface="Comic Sans MS" panose="030F0702030302020204" pitchFamily="66" charset="0"/>
              </a:rPr>
              <a:t>olan bir </a:t>
            </a:r>
            <a:r>
              <a:rPr lang="tr-TR" sz="2000" dirty="0">
                <a:latin typeface="Comic Sans MS" panose="030F0702030302020204" pitchFamily="66" charset="0"/>
              </a:rPr>
              <a:t>başka termodinamik özellik, H sembolü ile temsil edilen </a:t>
            </a:r>
            <a:r>
              <a:rPr lang="tr-TR" sz="2000" dirty="0" err="1" smtClean="0">
                <a:latin typeface="Comic Sans MS" panose="030F0702030302020204" pitchFamily="66" charset="0"/>
              </a:rPr>
              <a:t>Entalpidir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H = U + PV</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Burada U terimi iç enerjiyi temsil etmektedir.</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Birim kütle </a:t>
            </a:r>
            <a:r>
              <a:rPr lang="tr-TR" sz="2000" dirty="0">
                <a:latin typeface="Comic Sans MS" panose="030F0702030302020204" pitchFamily="66" charset="0"/>
              </a:rPr>
              <a:t>için </a:t>
            </a:r>
            <a:r>
              <a:rPr lang="tr-TR" sz="2000" dirty="0" err="1">
                <a:latin typeface="Comic Sans MS" panose="030F0702030302020204" pitchFamily="66" charset="0"/>
              </a:rPr>
              <a:t>entalpi</a:t>
            </a:r>
            <a:r>
              <a:rPr lang="tr-TR" sz="2000" dirty="0">
                <a:latin typeface="Comic Sans MS" panose="030F0702030302020204" pitchFamily="66" charset="0"/>
              </a:rPr>
              <a:t> ifadesi ise,</a:t>
            </a:r>
            <a:br>
              <a:rPr lang="tr-TR" sz="2000" dirty="0">
                <a:latin typeface="Comic Sans MS" panose="030F0702030302020204" pitchFamily="66" charset="0"/>
              </a:rPr>
            </a:br>
            <a:r>
              <a:rPr lang="tr-TR" sz="2000" dirty="0" smtClean="0">
                <a:latin typeface="Comic Sans MS" panose="030F0702030302020204" pitchFamily="66" charset="0"/>
              </a:rPr>
              <a:t>			</a:t>
            </a:r>
            <a:br>
              <a:rPr lang="tr-TR" sz="2000" dirty="0" smtClean="0">
                <a:latin typeface="Comic Sans MS" panose="030F0702030302020204" pitchFamily="66" charset="0"/>
              </a:rPr>
            </a:br>
            <a:r>
              <a:rPr lang="tr-TR" sz="2000" dirty="0">
                <a:latin typeface="Comic Sans MS" panose="030F0702030302020204" pitchFamily="66" charset="0"/>
              </a:rPr>
              <a:t>			</a:t>
            </a:r>
            <a:r>
              <a:rPr lang="tr-TR" sz="2000" dirty="0" smtClean="0">
                <a:latin typeface="Comic Sans MS" panose="030F0702030302020204" pitchFamily="66" charset="0"/>
              </a:rPr>
              <a:t>h=</a:t>
            </a:r>
            <a:r>
              <a:rPr lang="tr-TR" sz="2000" dirty="0" err="1" smtClean="0">
                <a:latin typeface="Comic Sans MS" panose="030F0702030302020204" pitchFamily="66" charset="0"/>
              </a:rPr>
              <a:t>u+P.v</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Termodinamiğin birinci yasasına göre yukarıdaki </a:t>
            </a:r>
            <a:r>
              <a:rPr lang="tr-TR" sz="2000" dirty="0" smtClean="0">
                <a:latin typeface="Comic Sans MS" panose="030F0702030302020204" pitchFamily="66" charset="0"/>
              </a:rPr>
              <a:t>ifade, </a:t>
            </a:r>
            <a:r>
              <a:rPr lang="tr-TR" sz="2000" dirty="0" err="1" smtClean="0">
                <a:latin typeface="Comic Sans MS" panose="030F0702030302020204" pitchFamily="66" charset="0"/>
              </a:rPr>
              <a:t>dq</a:t>
            </a:r>
            <a:r>
              <a:rPr lang="tr-TR" sz="2000" dirty="0" smtClean="0">
                <a:latin typeface="Comic Sans MS" panose="030F0702030302020204" pitchFamily="66" charset="0"/>
              </a:rPr>
              <a:t>=</a:t>
            </a:r>
            <a:r>
              <a:rPr lang="tr-TR" sz="2000" dirty="0" err="1" smtClean="0">
                <a:latin typeface="Comic Sans MS" panose="030F0702030302020204" pitchFamily="66" charset="0"/>
              </a:rPr>
              <a:t>dh-v.dP</a:t>
            </a:r>
            <a:r>
              <a:rPr lang="tr-TR" sz="2000" dirty="0" smtClean="0">
                <a:latin typeface="Comic Sans MS" panose="030F0702030302020204" pitchFamily="66" charset="0"/>
              </a:rPr>
              <a:t> şeklinde </a:t>
            </a:r>
            <a:r>
              <a:rPr lang="tr-TR" sz="2000" dirty="0">
                <a:latin typeface="Comic Sans MS" panose="030F0702030302020204" pitchFamily="66" charset="0"/>
              </a:rPr>
              <a:t>yazılıp, sabit basınç (</a:t>
            </a:r>
            <a:r>
              <a:rPr lang="tr-TR" sz="2000" dirty="0" err="1">
                <a:latin typeface="Comic Sans MS" panose="030F0702030302020204" pitchFamily="66" charset="0"/>
              </a:rPr>
              <a:t>izobarik</a:t>
            </a:r>
            <a:r>
              <a:rPr lang="tr-TR" sz="2000" dirty="0">
                <a:latin typeface="Comic Sans MS" panose="030F0702030302020204" pitchFamily="66" charset="0"/>
              </a:rPr>
              <a:t>) için, </a:t>
            </a:r>
            <a:r>
              <a:rPr lang="tr-TR" sz="2000" dirty="0" err="1">
                <a:latin typeface="Comic Sans MS" panose="030F0702030302020204" pitchFamily="66" charset="0"/>
              </a:rPr>
              <a:t>dP</a:t>
            </a:r>
            <a:r>
              <a:rPr lang="tr-TR" sz="2000" dirty="0">
                <a:latin typeface="Comic Sans MS" panose="030F0702030302020204" pitchFamily="66" charset="0"/>
              </a:rPr>
              <a:t>=0 olduğundan, </a:t>
            </a:r>
            <a:r>
              <a:rPr lang="tr-TR" sz="2000" dirty="0" err="1">
                <a:latin typeface="Comic Sans MS" panose="030F0702030302020204" pitchFamily="66" charset="0"/>
              </a:rPr>
              <a:t>dq</a:t>
            </a:r>
            <a:r>
              <a:rPr lang="tr-TR" sz="2000" dirty="0">
                <a:latin typeface="Comic Sans MS" panose="030F0702030302020204" pitchFamily="66" charset="0"/>
              </a:rPr>
              <a:t>=</a:t>
            </a:r>
            <a:r>
              <a:rPr lang="tr-TR" sz="2000" dirty="0" err="1">
                <a:latin typeface="Comic Sans MS" panose="030F0702030302020204" pitchFamily="66" charset="0"/>
              </a:rPr>
              <a:t>dh</a:t>
            </a:r>
            <a:r>
              <a:rPr lang="tr-TR" sz="2000" dirty="0">
                <a:latin typeface="Comic Sans MS" panose="030F0702030302020204" pitchFamily="66" charset="0"/>
              </a:rPr>
              <a:t> olur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Yani, “sabit basınçta sisteme verilen ısı, sitemin </a:t>
            </a:r>
            <a:r>
              <a:rPr lang="tr-TR" sz="2000" dirty="0" err="1">
                <a:latin typeface="Comic Sans MS" panose="030F0702030302020204" pitchFamily="66" charset="0"/>
              </a:rPr>
              <a:t>entalpi</a:t>
            </a:r>
            <a:r>
              <a:rPr lang="tr-TR" sz="2000" dirty="0">
                <a:latin typeface="Comic Sans MS" panose="030F0702030302020204" pitchFamily="66" charset="0"/>
              </a:rPr>
              <a:t> değişimine eşittir”</a:t>
            </a:r>
            <a:endParaRPr lang="en-GB" sz="2000" dirty="0">
              <a:solidFill>
                <a:schemeClr val="tx1"/>
              </a:solidFill>
              <a:latin typeface="Comic Sans MS" panose="030F0702030302020204" pitchFamily="66" charset="0"/>
            </a:endParaRPr>
          </a:p>
        </p:txBody>
      </p:sp>
      <p:pic>
        <p:nvPicPr>
          <p:cNvPr id="3" name="Resim 2"/>
          <p:cNvPicPr>
            <a:picLocks noChangeAspect="1"/>
          </p:cNvPicPr>
          <p:nvPr/>
        </p:nvPicPr>
        <p:blipFill>
          <a:blip r:embed="rId2"/>
          <a:stretch>
            <a:fillRect/>
          </a:stretch>
        </p:blipFill>
        <p:spPr>
          <a:xfrm>
            <a:off x="7565409" y="4210336"/>
            <a:ext cx="2929720" cy="2053986"/>
          </a:xfrm>
          <a:prstGeom prst="rect">
            <a:avLst/>
          </a:prstGeom>
        </p:spPr>
      </p:pic>
    </p:spTree>
    <p:extLst>
      <p:ext uri="{BB962C8B-B14F-4D97-AF65-F5344CB8AC3E}">
        <p14:creationId xmlns:p14="http://schemas.microsoft.com/office/powerpoint/2010/main" val="38535889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69242" y="122693"/>
            <a:ext cx="10909111" cy="6578221"/>
          </a:xfrm>
        </p:spPr>
        <p:txBody>
          <a:bodyPr numCol="2">
            <a:normAutofit/>
          </a:bodyPr>
          <a:lstStyle/>
          <a:p>
            <a:r>
              <a:rPr lang="tr-TR" sz="2000" dirty="0" smtClean="0">
                <a:latin typeface="Comic Sans MS" panose="030F0702030302020204" pitchFamily="66" charset="0"/>
              </a:rPr>
              <a:t>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500" b="1" dirty="0" err="1" smtClean="0">
                <a:latin typeface="Comic Sans MS" panose="030F0702030302020204" pitchFamily="66" charset="0"/>
              </a:rPr>
              <a:t>Entalpi</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İdeal gazlarda sabit basınç veya sabit hacimdeki hesaplamaların </a:t>
            </a:r>
            <a:r>
              <a:rPr lang="tr-TR" sz="2000" dirty="0" smtClean="0">
                <a:latin typeface="Comic Sans MS" panose="030F0702030302020204" pitchFamily="66" charset="0"/>
              </a:rPr>
              <a:t>her biri için </a:t>
            </a:r>
            <a:r>
              <a:rPr lang="tr-TR" sz="2000" dirty="0">
                <a:latin typeface="Comic Sans MS" panose="030F0702030302020204" pitchFamily="66" charset="0"/>
              </a:rPr>
              <a:t>farklı bir özgül ısı değeri vardır.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Örneğin</a:t>
            </a:r>
            <a:r>
              <a:rPr lang="tr-TR" sz="2000" dirty="0">
                <a:latin typeface="Comic Sans MS" panose="030F0702030302020204" pitchFamily="66" charset="0"/>
              </a:rPr>
              <a:t>, sabit basınçtaki sistemde</a:t>
            </a:r>
            <a:br>
              <a:rPr lang="tr-TR" sz="2000" dirty="0">
                <a:latin typeface="Comic Sans MS" panose="030F0702030302020204" pitchFamily="66" charset="0"/>
              </a:rPr>
            </a:br>
            <a:r>
              <a:rPr lang="tr-TR" sz="2000" dirty="0" err="1">
                <a:latin typeface="Comic Sans MS" panose="030F0702030302020204" pitchFamily="66" charset="0"/>
              </a:rPr>
              <a:t>dq</a:t>
            </a:r>
            <a:r>
              <a:rPr lang="tr-TR" sz="2000" dirty="0">
                <a:latin typeface="Comic Sans MS" panose="030F0702030302020204" pitchFamily="66" charset="0"/>
              </a:rPr>
              <a:t> kadarlık bir ısı farklılığı meydana gelirken, sıcaklık artışı </a:t>
            </a:r>
            <a:r>
              <a:rPr lang="el-GR" sz="2000" dirty="0">
                <a:latin typeface="Comic Sans MS" panose="030F0702030302020204" pitchFamily="66" charset="0"/>
              </a:rPr>
              <a:t>Δ</a:t>
            </a:r>
            <a:r>
              <a:rPr lang="tr-TR" sz="2000" dirty="0">
                <a:latin typeface="Comic Sans MS" panose="030F0702030302020204" pitchFamily="66" charset="0"/>
              </a:rPr>
              <a:t>T kadar </a:t>
            </a:r>
            <a:r>
              <a:rPr lang="tr-TR" sz="2000" dirty="0" smtClean="0">
                <a:latin typeface="Comic Sans MS" panose="030F0702030302020204" pitchFamily="66" charset="0"/>
              </a:rPr>
              <a:t>değişmişse sistemin </a:t>
            </a:r>
            <a:r>
              <a:rPr lang="tr-TR" sz="2000" dirty="0">
                <a:latin typeface="Comic Sans MS" panose="030F0702030302020204" pitchFamily="66" charset="0"/>
              </a:rPr>
              <a:t>özgül ısısı için</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t>
            </a:r>
            <a:r>
              <a:rPr lang="tr-TR" sz="2000" dirty="0" err="1" smtClean="0">
                <a:latin typeface="Comic Sans MS" panose="030F0702030302020204" pitchFamily="66" charset="0"/>
              </a:rPr>
              <a:t>Cp</a:t>
            </a:r>
            <a:r>
              <a:rPr lang="tr-TR" sz="2000" dirty="0" smtClean="0">
                <a:latin typeface="Comic Sans MS" panose="030F0702030302020204" pitchFamily="66" charset="0"/>
              </a:rPr>
              <a:t> </a:t>
            </a:r>
            <a:r>
              <a:rPr lang="tr-TR" sz="2000" dirty="0">
                <a:latin typeface="Comic Sans MS" panose="030F0702030302020204" pitchFamily="66" charset="0"/>
              </a:rPr>
              <a:t>= </a:t>
            </a:r>
            <a:r>
              <a:rPr lang="tr-TR" sz="2000" dirty="0" err="1">
                <a:latin typeface="Comic Sans MS" panose="030F0702030302020204" pitchFamily="66" charset="0"/>
              </a:rPr>
              <a:t>dq</a:t>
            </a:r>
            <a:r>
              <a:rPr lang="tr-TR" sz="2000" dirty="0">
                <a:latin typeface="Comic Sans MS" panose="030F0702030302020204" pitchFamily="66" charset="0"/>
              </a:rPr>
              <a:t> /</a:t>
            </a:r>
            <a:r>
              <a:rPr lang="tr-TR" sz="2000" dirty="0" err="1" smtClean="0">
                <a:latin typeface="Comic Sans MS" panose="030F0702030302020204" pitchFamily="66" charset="0"/>
              </a:rPr>
              <a:t>dT</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Bu </a:t>
            </a:r>
            <a:r>
              <a:rPr lang="tr-TR" sz="2000" dirty="0">
                <a:latin typeface="Comic Sans MS" panose="030F0702030302020204" pitchFamily="66" charset="0"/>
              </a:rPr>
              <a:t>ifadenin açılımı </a:t>
            </a:r>
            <a:r>
              <a:rPr lang="tr-TR" sz="2000" dirty="0" smtClean="0">
                <a:latin typeface="Comic Sans MS" panose="030F0702030302020204" pitchFamily="66" charset="0"/>
              </a:rPr>
              <a:t>yapıldığında;</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500" b="1" dirty="0" smtClean="0">
                <a:latin typeface="Comic Sans MS" panose="030F0702030302020204" pitchFamily="66" charset="0"/>
              </a:rPr>
              <a:t>İç Enerji</a:t>
            </a:r>
            <a:br>
              <a:rPr lang="tr-TR" sz="2500" b="1" dirty="0" smtClean="0">
                <a:latin typeface="Comic Sans MS" panose="030F0702030302020204" pitchFamily="66" charset="0"/>
              </a:rPr>
            </a:br>
            <a:r>
              <a:rPr lang="tr-TR" sz="2500" b="1" dirty="0">
                <a:latin typeface="Comic Sans MS" panose="030F0702030302020204" pitchFamily="66" charset="0"/>
              </a:rPr>
              <a:t/>
            </a:r>
            <a:br>
              <a:rPr lang="tr-TR" sz="2500" b="1" dirty="0">
                <a:latin typeface="Comic Sans MS" panose="030F0702030302020204" pitchFamily="66" charset="0"/>
              </a:rPr>
            </a:br>
            <a:r>
              <a:rPr lang="tr-TR" sz="2000" dirty="0">
                <a:latin typeface="Comic Sans MS" panose="030F0702030302020204" pitchFamily="66" charset="0"/>
              </a:rPr>
              <a:t>Bir sistemin moleküler yapısı ve moleküler hareketliliği ile ilgili </a:t>
            </a:r>
            <a:r>
              <a:rPr lang="tr-TR" sz="2000" dirty="0" smtClean="0">
                <a:latin typeface="Comic Sans MS" panose="030F0702030302020204" pitchFamily="66" charset="0"/>
              </a:rPr>
              <a:t>enerjilerinin tümüne, yani </a:t>
            </a:r>
            <a:r>
              <a:rPr lang="tr-TR" sz="2000" dirty="0">
                <a:latin typeface="Comic Sans MS" panose="030F0702030302020204" pitchFamily="66" charset="0"/>
              </a:rPr>
              <a:t>sistem içinde depo </a:t>
            </a:r>
            <a:r>
              <a:rPr lang="tr-TR" sz="2000" dirty="0" smtClean="0">
                <a:latin typeface="Comic Sans MS" panose="030F0702030302020204" pitchFamily="66" charset="0"/>
              </a:rPr>
              <a:t>edilen enerjiye </a:t>
            </a:r>
            <a:r>
              <a:rPr lang="tr-TR" sz="2000" dirty="0">
                <a:latin typeface="Comic Sans MS" panose="030F0702030302020204" pitchFamily="66" charset="0"/>
              </a:rPr>
              <a:t>iç enerji denir ve U </a:t>
            </a:r>
            <a:r>
              <a:rPr lang="tr-TR" sz="2000" dirty="0" smtClean="0">
                <a:latin typeface="Comic Sans MS" panose="030F0702030302020204" pitchFamily="66" charset="0"/>
              </a:rPr>
              <a:t>ile gösterilir.</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İdeal gazlar için iç enerji sadece sıcaklığa bağlı olarak değişmektedir, yani iç enerji değişimi yalnızca sıcaklığın bir fonksiyonudur.</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t>
            </a:r>
            <a:r>
              <a:rPr lang="tr-TR" sz="2000" dirty="0" err="1" smtClean="0">
                <a:latin typeface="Comic Sans MS" panose="030F0702030302020204" pitchFamily="66" charset="0"/>
              </a:rPr>
              <a:t>dq</a:t>
            </a:r>
            <a:r>
              <a:rPr lang="tr-TR" sz="2000" dirty="0" smtClean="0">
                <a:latin typeface="Comic Sans MS" panose="030F0702030302020204" pitchFamily="66" charset="0"/>
              </a:rPr>
              <a:t> </a:t>
            </a:r>
            <a:r>
              <a:rPr lang="tr-TR" sz="2000" dirty="0">
                <a:latin typeface="Comic Sans MS" panose="030F0702030302020204" pitchFamily="66" charset="0"/>
              </a:rPr>
              <a:t>= </a:t>
            </a:r>
            <a:r>
              <a:rPr lang="tr-TR" sz="2000" dirty="0" err="1" smtClean="0">
                <a:latin typeface="Comic Sans MS" panose="030F0702030302020204" pitchFamily="66" charset="0"/>
              </a:rPr>
              <a:t>Cv</a:t>
            </a:r>
            <a:r>
              <a:rPr lang="tr-TR" sz="2000" dirty="0" smtClean="0">
                <a:latin typeface="Comic Sans MS" panose="030F0702030302020204" pitchFamily="66" charset="0"/>
              </a:rPr>
              <a:t> </a:t>
            </a:r>
            <a:r>
              <a:rPr lang="tr-TR" sz="2000" dirty="0" err="1" smtClean="0">
                <a:latin typeface="Comic Sans MS" panose="030F0702030302020204" pitchFamily="66" charset="0"/>
              </a:rPr>
              <a:t>dT</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Sistemde </a:t>
            </a:r>
            <a:r>
              <a:rPr lang="tr-TR" sz="2000" dirty="0">
                <a:latin typeface="Comic Sans MS" panose="030F0702030302020204" pitchFamily="66" charset="0"/>
              </a:rPr>
              <a:t>sabit hacimde meydana gelen bu değişime, iç </a:t>
            </a:r>
            <a:r>
              <a:rPr lang="tr-TR" sz="2000" dirty="0" smtClean="0">
                <a:latin typeface="Comic Sans MS" panose="030F0702030302020204" pitchFamily="66" charset="0"/>
              </a:rPr>
              <a:t>enerji değişimi denir.</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endParaRPr lang="en-GB" sz="2000" dirty="0">
              <a:latin typeface="Comic Sans MS" panose="030F0702030302020204" pitchFamily="66" charset="0"/>
            </a:endParaRPr>
          </a:p>
        </p:txBody>
      </p:sp>
      <p:pic>
        <p:nvPicPr>
          <p:cNvPr id="5" name="Resim 4"/>
          <p:cNvPicPr>
            <a:picLocks noChangeAspect="1"/>
          </p:cNvPicPr>
          <p:nvPr/>
        </p:nvPicPr>
        <p:blipFill>
          <a:blip r:embed="rId2"/>
          <a:stretch>
            <a:fillRect/>
          </a:stretch>
        </p:blipFill>
        <p:spPr>
          <a:xfrm>
            <a:off x="2679511" y="5375192"/>
            <a:ext cx="2028966" cy="1102698"/>
          </a:xfrm>
          <a:prstGeom prst="rect">
            <a:avLst/>
          </a:prstGeom>
        </p:spPr>
      </p:pic>
      <p:pic>
        <p:nvPicPr>
          <p:cNvPr id="6" name="Resim 5"/>
          <p:cNvPicPr>
            <a:picLocks noChangeAspect="1"/>
          </p:cNvPicPr>
          <p:nvPr/>
        </p:nvPicPr>
        <p:blipFill>
          <a:blip r:embed="rId3"/>
          <a:stretch>
            <a:fillRect/>
          </a:stretch>
        </p:blipFill>
        <p:spPr>
          <a:xfrm>
            <a:off x="8065826" y="5218049"/>
            <a:ext cx="2062376" cy="1482865"/>
          </a:xfrm>
          <a:prstGeom prst="rect">
            <a:avLst/>
          </a:prstGeom>
        </p:spPr>
      </p:pic>
    </p:spTree>
    <p:extLst>
      <p:ext uri="{BB962C8B-B14F-4D97-AF65-F5344CB8AC3E}">
        <p14:creationId xmlns:p14="http://schemas.microsoft.com/office/powerpoint/2010/main" val="27115383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69242" y="122693"/>
            <a:ext cx="10909111" cy="6578221"/>
          </a:xfrm>
        </p:spPr>
        <p:txBody>
          <a:bodyPr numCol="2">
            <a:normAutofit/>
          </a:bodyPr>
          <a:lstStyle/>
          <a:p>
            <a:r>
              <a:rPr lang="tr-TR" sz="2000" dirty="0" smtClean="0">
                <a:latin typeface="Comic Sans MS" panose="030F0702030302020204" pitchFamily="66" charset="0"/>
              </a:rPr>
              <a:t>	</a:t>
            </a:r>
            <a:br>
              <a:rPr lang="tr-TR" sz="2000" dirty="0" smtClean="0">
                <a:latin typeface="Comic Sans MS" panose="030F0702030302020204" pitchFamily="66" charset="0"/>
              </a:rPr>
            </a:br>
            <a:r>
              <a:rPr lang="tr-TR" sz="2500" b="1" dirty="0" smtClean="0">
                <a:latin typeface="Comic Sans MS" panose="030F0702030302020204" pitchFamily="66" charset="0"/>
              </a:rPr>
              <a:t>İç Enerji Değişimi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Bir sistemin belirli iki hali arasındaki iç enerji farkını tespit etmek </a:t>
            </a:r>
            <a:r>
              <a:rPr lang="tr-TR" sz="2000" dirty="0" smtClean="0">
                <a:latin typeface="Comic Sans MS" panose="030F0702030302020204" pitchFamily="66" charset="0"/>
              </a:rPr>
              <a:t>için sisteme </a:t>
            </a:r>
            <a:r>
              <a:rPr lang="tr-TR" sz="2000" dirty="0">
                <a:latin typeface="Comic Sans MS" panose="030F0702030302020204" pitchFamily="66" charset="0"/>
              </a:rPr>
              <a:t>ısı veya iş şeklinde </a:t>
            </a:r>
            <a:r>
              <a:rPr lang="tr-TR" sz="2000" dirty="0" smtClean="0">
                <a:latin typeface="Comic Sans MS" panose="030F0702030302020204" pitchFamily="66" charset="0"/>
              </a:rPr>
              <a:t>verilen/alınan enerji değerlerini </a:t>
            </a:r>
            <a:r>
              <a:rPr lang="tr-TR" sz="2000" dirty="0">
                <a:latin typeface="Comic Sans MS" panose="030F0702030302020204" pitchFamily="66" charset="0"/>
              </a:rPr>
              <a:t>bilmek ve bu </a:t>
            </a:r>
            <a:r>
              <a:rPr lang="tr-TR" sz="2000" dirty="0" smtClean="0">
                <a:latin typeface="Comic Sans MS" panose="030F0702030302020204" pitchFamily="66" charset="0"/>
              </a:rPr>
              <a:t>değerleri, işaretleri </a:t>
            </a:r>
            <a:r>
              <a:rPr lang="tr-TR" sz="2000" dirty="0">
                <a:latin typeface="Comic Sans MS" panose="030F0702030302020204" pitchFamily="66" charset="0"/>
              </a:rPr>
              <a:t>ile birlikte aşağıda verilen ifadede yerine koymak gerekir</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Hesaplamalar </a:t>
            </a:r>
            <a:r>
              <a:rPr lang="tr-TR" sz="2000" dirty="0" smtClean="0">
                <a:latin typeface="Comic Sans MS" panose="030F0702030302020204" pitchFamily="66" charset="0"/>
              </a:rPr>
              <a:t>sırasında,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İş </a:t>
            </a:r>
            <a:r>
              <a:rPr lang="tr-TR" sz="2000" dirty="0">
                <a:latin typeface="Comic Sans MS" panose="030F0702030302020204" pitchFamily="66" charset="0"/>
              </a:rPr>
              <a:t>ya da ısı sisteme transfer ediliyorsa işaretleri pozitif </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İş ya da ısı sistemden çevreye transfer ediliyorsa işaretleri negatif </a:t>
            </a:r>
            <a:r>
              <a:rPr lang="tr-TR" sz="2000" dirty="0" smtClean="0">
                <a:latin typeface="Comic Sans MS" panose="030F0702030302020204" pitchFamily="66" charset="0"/>
              </a:rPr>
              <a:t>(-) alınırlar</a:t>
            </a:r>
            <a:r>
              <a:rPr lang="tr-TR" sz="2000" dirty="0">
                <a:latin typeface="Comic Sans MS" panose="030F0702030302020204" pitchFamily="66" charset="0"/>
              </a:rPr>
              <a:t>.</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err="1">
                <a:latin typeface="Comic Sans MS" panose="030F0702030302020204" pitchFamily="66" charset="0"/>
              </a:rPr>
              <a:t>Adyobatik</a:t>
            </a:r>
            <a:r>
              <a:rPr lang="tr-TR" sz="2000" dirty="0">
                <a:latin typeface="Comic Sans MS" panose="030F0702030302020204" pitchFamily="66" charset="0"/>
              </a:rPr>
              <a:t> bir sistemde (ısı alışverişinin olmadığı yani, </a:t>
            </a:r>
            <a:r>
              <a:rPr lang="el-GR" sz="2000" dirty="0">
                <a:latin typeface="Comic Sans MS" panose="030F0702030302020204" pitchFamily="66" charset="0"/>
              </a:rPr>
              <a:t>Δ</a:t>
            </a:r>
            <a:r>
              <a:rPr lang="tr-TR" sz="2000" dirty="0">
                <a:latin typeface="Comic Sans MS" panose="030F0702030302020204" pitchFamily="66" charset="0"/>
              </a:rPr>
              <a:t>Q=0), hal </a:t>
            </a:r>
            <a:r>
              <a:rPr lang="tr-TR" sz="2000" dirty="0" smtClean="0">
                <a:latin typeface="Comic Sans MS" panose="030F0702030302020204" pitchFamily="66" charset="0"/>
              </a:rPr>
              <a:t>değişimi bir </a:t>
            </a:r>
            <a:r>
              <a:rPr lang="tr-TR" sz="2000" dirty="0">
                <a:latin typeface="Comic Sans MS" panose="030F0702030302020204" pitchFamily="66" charset="0"/>
              </a:rPr>
              <a:t>1 halinden, bir 2 haline </a:t>
            </a:r>
            <a:r>
              <a:rPr lang="tr-TR" sz="2000" dirty="0" smtClean="0">
                <a:latin typeface="Comic Sans MS" panose="030F0702030302020204" pitchFamily="66" charset="0"/>
              </a:rPr>
              <a:t>ulaşırken </a:t>
            </a:r>
            <a:r>
              <a:rPr lang="tr-TR" sz="2000" dirty="0" err="1">
                <a:latin typeface="Comic Sans MS" panose="030F0702030302020204" pitchFamily="66" charset="0"/>
              </a:rPr>
              <a:t>Wad</a:t>
            </a:r>
            <a:r>
              <a:rPr lang="tr-TR" sz="2000" dirty="0">
                <a:latin typeface="Comic Sans MS" panose="030F0702030302020204" pitchFamily="66" charset="0"/>
              </a:rPr>
              <a:t> işinin yapıldığını düşünelim</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el-GR" sz="2000" dirty="0">
                <a:latin typeface="Comic Sans MS" panose="030F0702030302020204" pitchFamily="66" charset="0"/>
              </a:rPr>
              <a:t>Δ</a:t>
            </a:r>
            <a:r>
              <a:rPr lang="tr-TR" sz="2000" dirty="0" smtClean="0">
                <a:latin typeface="Comic Sans MS" panose="030F0702030302020204" pitchFamily="66" charset="0"/>
              </a:rPr>
              <a:t>U=U</a:t>
            </a:r>
            <a:r>
              <a:rPr lang="tr-TR" sz="2000" baseline="-25000" dirty="0" smtClean="0">
                <a:latin typeface="Comic Sans MS" panose="030F0702030302020204" pitchFamily="66" charset="0"/>
              </a:rPr>
              <a:t>2</a:t>
            </a:r>
            <a:r>
              <a:rPr lang="tr-TR" sz="2000" dirty="0">
                <a:latin typeface="Comic Sans MS" panose="030F0702030302020204" pitchFamily="66" charset="0"/>
              </a:rPr>
              <a:t>– U</a:t>
            </a:r>
            <a:r>
              <a:rPr lang="tr-TR" sz="2000" baseline="-25000" dirty="0">
                <a:latin typeface="Comic Sans MS" panose="030F0702030302020204" pitchFamily="66" charset="0"/>
              </a:rPr>
              <a:t>1</a:t>
            </a:r>
            <a:r>
              <a:rPr lang="tr-TR" sz="2000" dirty="0">
                <a:latin typeface="Comic Sans MS" panose="030F0702030302020204" pitchFamily="66" charset="0"/>
              </a:rPr>
              <a:t> </a:t>
            </a:r>
            <a:r>
              <a:rPr lang="tr-TR" sz="2000" dirty="0" smtClean="0">
                <a:latin typeface="Comic Sans MS" panose="030F0702030302020204" pitchFamily="66" charset="0"/>
              </a:rPr>
              <a:t>=</a:t>
            </a:r>
            <a:r>
              <a:rPr lang="el-GR" sz="2000" dirty="0" smtClean="0">
                <a:latin typeface="Comic Sans MS" panose="030F0702030302020204" pitchFamily="66" charset="0"/>
              </a:rPr>
              <a:t>Δ </a:t>
            </a:r>
            <a:r>
              <a:rPr lang="tr-TR" sz="2000" dirty="0" smtClean="0">
                <a:latin typeface="Comic Sans MS" panose="030F0702030302020204" pitchFamily="66" charset="0"/>
              </a:rPr>
              <a:t>Q + </a:t>
            </a:r>
            <a:r>
              <a:rPr lang="tr-TR" sz="2000" dirty="0" err="1" smtClean="0">
                <a:latin typeface="Comic Sans MS" panose="030F0702030302020204" pitchFamily="66" charset="0"/>
              </a:rPr>
              <a:t>WAd</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ifadesinden</a:t>
            </a:r>
            <a:r>
              <a:rPr lang="tr-TR" sz="2000" dirty="0" smtClean="0">
                <a:latin typeface="Comic Sans MS" panose="030F0702030302020204" pitchFamily="66" charset="0"/>
              </a:rPr>
              <a:t>, </a:t>
            </a:r>
            <a:r>
              <a:rPr lang="el-GR" sz="2000" dirty="0">
                <a:latin typeface="Comic Sans MS" panose="030F0702030302020204" pitchFamily="66" charset="0"/>
              </a:rPr>
              <a:t>Δ</a:t>
            </a:r>
            <a:r>
              <a:rPr lang="tr-TR" sz="2000" dirty="0">
                <a:latin typeface="Comic Sans MS" panose="030F0702030302020204" pitchFamily="66" charset="0"/>
              </a:rPr>
              <a:t>U= U</a:t>
            </a:r>
            <a:r>
              <a:rPr lang="tr-TR" sz="2000" baseline="-25000" dirty="0">
                <a:latin typeface="Comic Sans MS" panose="030F0702030302020204" pitchFamily="66" charset="0"/>
              </a:rPr>
              <a:t>2</a:t>
            </a:r>
            <a:r>
              <a:rPr lang="tr-TR" sz="2000" dirty="0">
                <a:latin typeface="Comic Sans MS" panose="030F0702030302020204" pitchFamily="66" charset="0"/>
              </a:rPr>
              <a:t>– U</a:t>
            </a:r>
            <a:r>
              <a:rPr lang="tr-TR" sz="2000" baseline="-25000" dirty="0">
                <a:latin typeface="Comic Sans MS" panose="030F0702030302020204" pitchFamily="66" charset="0"/>
              </a:rPr>
              <a:t>1 </a:t>
            </a:r>
            <a:r>
              <a:rPr lang="tr-TR" sz="2000" dirty="0" smtClean="0">
                <a:latin typeface="Comic Sans MS" panose="030F0702030302020204" pitchFamily="66" charset="0"/>
              </a:rPr>
              <a:t>= </a:t>
            </a:r>
            <a:r>
              <a:rPr lang="tr-TR" sz="2000" dirty="0" err="1" smtClean="0">
                <a:latin typeface="Comic Sans MS" panose="030F0702030302020204" pitchFamily="66" charset="0"/>
              </a:rPr>
              <a:t>WAd</a:t>
            </a:r>
            <a:r>
              <a:rPr lang="tr-TR" sz="2000" dirty="0">
                <a:latin typeface="Comic Sans MS" panose="030F0702030302020204" pitchFamily="66" charset="0"/>
              </a:rPr>
              <a:t>.</a:t>
            </a:r>
            <a:endParaRPr lang="en-GB" sz="2000" dirty="0">
              <a:latin typeface="Comic Sans MS" panose="030F0702030302020204" pitchFamily="66" charset="0"/>
            </a:endParaRPr>
          </a:p>
        </p:txBody>
      </p:sp>
      <p:pic>
        <p:nvPicPr>
          <p:cNvPr id="3" name="Resim 2"/>
          <p:cNvPicPr>
            <a:picLocks noChangeAspect="1"/>
          </p:cNvPicPr>
          <p:nvPr/>
        </p:nvPicPr>
        <p:blipFill>
          <a:blip r:embed="rId2"/>
          <a:stretch>
            <a:fillRect/>
          </a:stretch>
        </p:blipFill>
        <p:spPr>
          <a:xfrm>
            <a:off x="2129067" y="3206951"/>
            <a:ext cx="2775012" cy="532536"/>
          </a:xfrm>
          <a:prstGeom prst="rect">
            <a:avLst/>
          </a:prstGeom>
        </p:spPr>
      </p:pic>
      <p:pic>
        <p:nvPicPr>
          <p:cNvPr id="4" name="Resim 3"/>
          <p:cNvPicPr>
            <a:picLocks noChangeAspect="1"/>
          </p:cNvPicPr>
          <p:nvPr/>
        </p:nvPicPr>
        <p:blipFill>
          <a:blip r:embed="rId3"/>
          <a:stretch>
            <a:fillRect/>
          </a:stretch>
        </p:blipFill>
        <p:spPr>
          <a:xfrm>
            <a:off x="1797274" y="3940722"/>
            <a:ext cx="3438598" cy="2558956"/>
          </a:xfrm>
          <a:prstGeom prst="rect">
            <a:avLst/>
          </a:prstGeom>
        </p:spPr>
      </p:pic>
    </p:spTree>
    <p:extLst>
      <p:ext uri="{BB962C8B-B14F-4D97-AF65-F5344CB8AC3E}">
        <p14:creationId xmlns:p14="http://schemas.microsoft.com/office/powerpoint/2010/main" val="24934983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69242" y="122693"/>
            <a:ext cx="10909111" cy="6578221"/>
          </a:xfrm>
        </p:spPr>
        <p:txBody>
          <a:bodyPr numCol="2">
            <a:normAutofit/>
          </a:bodyPr>
          <a:lstStyle/>
          <a:p>
            <a:r>
              <a:rPr lang="tr-TR" sz="2000" dirty="0" smtClean="0">
                <a:latin typeface="Comic Sans MS" panose="030F0702030302020204" pitchFamily="66" charset="0"/>
              </a:rPr>
              <a:t>	</a:t>
            </a:r>
            <a:br>
              <a:rPr lang="tr-TR" sz="2000" dirty="0" smtClean="0">
                <a:latin typeface="Comic Sans MS" panose="030F0702030302020204" pitchFamily="66" charset="0"/>
              </a:rPr>
            </a:br>
            <a:r>
              <a:rPr lang="tr-TR" sz="2500" b="1" dirty="0" smtClean="0">
                <a:latin typeface="Comic Sans MS" panose="030F0702030302020204" pitchFamily="66" charset="0"/>
              </a:rPr>
              <a:t>İç Enerji Değişimi </a:t>
            </a: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Kapalı bir sistemde cereyan eden bir çevrimde iş ve ısı </a:t>
            </a:r>
            <a:r>
              <a:rPr lang="tr-TR" sz="2000" dirty="0" smtClean="0">
                <a:latin typeface="Comic Sans MS" panose="030F0702030302020204" pitchFamily="66" charset="0"/>
              </a:rPr>
              <a:t>değerleri arasındaki fark;</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Bu durumda, termodinamiğin birinci yasası</a:t>
            </a:r>
            <a:r>
              <a:rPr lang="tr-TR" sz="2000" dirty="0" smtClean="0">
                <a:latin typeface="Comic Sans MS" panose="030F0702030302020204" pitchFamily="66" charset="0"/>
              </a:rPr>
              <a:t>;</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a:latin typeface="Comic Sans MS" panose="030F0702030302020204" pitchFamily="66" charset="0"/>
              </a:rPr>
              <a:t>Bir sistem termodinamik durum değişikliğine uğradığında enerji </a:t>
            </a:r>
            <a:r>
              <a:rPr lang="tr-TR" sz="2000" dirty="0" smtClean="0">
                <a:latin typeface="Comic Sans MS" panose="030F0702030302020204" pitchFamily="66" charset="0"/>
              </a:rPr>
              <a:t>ısı veya </a:t>
            </a:r>
            <a:r>
              <a:rPr lang="tr-TR" sz="2000" dirty="0">
                <a:latin typeface="Comic Sans MS" panose="030F0702030302020204" pitchFamily="66" charset="0"/>
              </a:rPr>
              <a:t>iş olarak sistemin sınırlarını geçebilir, ısı ve iş pozitif veya </a:t>
            </a:r>
            <a:r>
              <a:rPr lang="tr-TR" sz="2000" dirty="0" smtClean="0">
                <a:latin typeface="Comic Sans MS" panose="030F0702030302020204" pitchFamily="66" charset="0"/>
              </a:rPr>
              <a:t>negatif olabilir</a:t>
            </a:r>
            <a:r>
              <a:rPr lang="tr-TR" sz="2000" dirty="0">
                <a:latin typeface="Comic Sans MS" panose="030F0702030302020204" pitchFamily="66" charset="0"/>
              </a:rPr>
              <a:t>, sitemin sahip olduğu enerjideki net değişme tam olarak sistemin</a:t>
            </a:r>
            <a:br>
              <a:rPr lang="tr-TR" sz="2000" dirty="0">
                <a:latin typeface="Comic Sans MS" panose="030F0702030302020204" pitchFamily="66" charset="0"/>
              </a:rPr>
            </a:br>
            <a:r>
              <a:rPr lang="tr-TR" sz="2000" dirty="0">
                <a:latin typeface="Comic Sans MS" panose="030F0702030302020204" pitchFamily="66" charset="0"/>
              </a:rPr>
              <a:t>sınırlarını geçen net enerjiye eşittir.</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r>
              <a:rPr lang="tr-TR" sz="2000" dirty="0" smtClean="0">
                <a:latin typeface="Comic Sans MS" panose="030F0702030302020204" pitchFamily="66" charset="0"/>
              </a:rPr>
              <a:t/>
            </a:r>
            <a:br>
              <a:rPr lang="tr-TR" sz="2000" dirty="0" smtClean="0">
                <a:latin typeface="Comic Sans MS" panose="030F0702030302020204" pitchFamily="66" charset="0"/>
              </a:rPr>
            </a:br>
            <a:r>
              <a:rPr lang="tr-TR" sz="2000" dirty="0">
                <a:latin typeface="Comic Sans MS" panose="030F0702030302020204" pitchFamily="66" charset="0"/>
              </a:rPr>
              <a:t/>
            </a:r>
            <a:br>
              <a:rPr lang="tr-TR" sz="2000" dirty="0">
                <a:latin typeface="Comic Sans MS" panose="030F0702030302020204" pitchFamily="66" charset="0"/>
              </a:rPr>
            </a:br>
            <a:endParaRPr lang="en-GB" sz="2000" dirty="0">
              <a:latin typeface="Comic Sans MS" panose="030F0702030302020204" pitchFamily="66" charset="0"/>
            </a:endParaRPr>
          </a:p>
        </p:txBody>
      </p:sp>
      <p:pic>
        <p:nvPicPr>
          <p:cNvPr id="5" name="Resim 4"/>
          <p:cNvPicPr>
            <a:picLocks noChangeAspect="1"/>
          </p:cNvPicPr>
          <p:nvPr/>
        </p:nvPicPr>
        <p:blipFill>
          <a:blip r:embed="rId2"/>
          <a:stretch>
            <a:fillRect/>
          </a:stretch>
        </p:blipFill>
        <p:spPr>
          <a:xfrm>
            <a:off x="7608650" y="599628"/>
            <a:ext cx="3143486" cy="1822368"/>
          </a:xfrm>
          <a:prstGeom prst="rect">
            <a:avLst/>
          </a:prstGeom>
        </p:spPr>
      </p:pic>
      <p:pic>
        <p:nvPicPr>
          <p:cNvPr id="6" name="Resim 5"/>
          <p:cNvPicPr>
            <a:picLocks noChangeAspect="1"/>
          </p:cNvPicPr>
          <p:nvPr/>
        </p:nvPicPr>
        <p:blipFill>
          <a:blip r:embed="rId3"/>
          <a:stretch>
            <a:fillRect/>
          </a:stretch>
        </p:blipFill>
        <p:spPr>
          <a:xfrm>
            <a:off x="2583974" y="2326462"/>
            <a:ext cx="1919788" cy="471526"/>
          </a:xfrm>
          <a:prstGeom prst="rect">
            <a:avLst/>
          </a:prstGeom>
        </p:spPr>
      </p:pic>
      <p:pic>
        <p:nvPicPr>
          <p:cNvPr id="7" name="Resim 6"/>
          <p:cNvPicPr>
            <a:picLocks noChangeAspect="1"/>
          </p:cNvPicPr>
          <p:nvPr/>
        </p:nvPicPr>
        <p:blipFill>
          <a:blip r:embed="rId4"/>
          <a:stretch>
            <a:fillRect/>
          </a:stretch>
        </p:blipFill>
        <p:spPr>
          <a:xfrm>
            <a:off x="1969825" y="3731915"/>
            <a:ext cx="3148086" cy="540582"/>
          </a:xfrm>
          <a:prstGeom prst="rect">
            <a:avLst/>
          </a:prstGeom>
        </p:spPr>
      </p:pic>
      <p:pic>
        <p:nvPicPr>
          <p:cNvPr id="8" name="Resim 7"/>
          <p:cNvPicPr>
            <a:picLocks noChangeAspect="1"/>
          </p:cNvPicPr>
          <p:nvPr/>
        </p:nvPicPr>
        <p:blipFill>
          <a:blip r:embed="rId5"/>
          <a:stretch>
            <a:fillRect/>
          </a:stretch>
        </p:blipFill>
        <p:spPr>
          <a:xfrm>
            <a:off x="6865819" y="4215668"/>
            <a:ext cx="4629150" cy="1790700"/>
          </a:xfrm>
          <a:prstGeom prst="rect">
            <a:avLst/>
          </a:prstGeom>
        </p:spPr>
      </p:pic>
      <p:pic>
        <p:nvPicPr>
          <p:cNvPr id="9" name="Resim 8"/>
          <p:cNvPicPr>
            <a:picLocks noChangeAspect="1"/>
          </p:cNvPicPr>
          <p:nvPr/>
        </p:nvPicPr>
        <p:blipFill>
          <a:blip r:embed="rId6"/>
          <a:stretch>
            <a:fillRect/>
          </a:stretch>
        </p:blipFill>
        <p:spPr>
          <a:xfrm>
            <a:off x="7080131" y="2652087"/>
            <a:ext cx="4200525" cy="1524000"/>
          </a:xfrm>
          <a:prstGeom prst="rect">
            <a:avLst/>
          </a:prstGeom>
        </p:spPr>
      </p:pic>
    </p:spTree>
    <p:extLst>
      <p:ext uri="{BB962C8B-B14F-4D97-AF65-F5344CB8AC3E}">
        <p14:creationId xmlns:p14="http://schemas.microsoft.com/office/powerpoint/2010/main" val="21405383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56096" y="491320"/>
            <a:ext cx="10194877" cy="5882184"/>
          </a:xfrm>
        </p:spPr>
        <p:txBody>
          <a:bodyPr numCol="1">
            <a:normAutofit/>
          </a:bodyPr>
          <a:lstStyle/>
          <a:p>
            <a:r>
              <a:rPr lang="tr-TR" sz="2800" b="1" dirty="0" smtClean="0">
                <a:solidFill>
                  <a:schemeClr val="tx1"/>
                </a:solidFill>
                <a:latin typeface="Comic Sans MS" panose="030F0702030302020204" pitchFamily="66" charset="0"/>
              </a:rPr>
              <a:t>KAYNAKÇA	</a:t>
            </a: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200" dirty="0" smtClean="0">
                <a:solidFill>
                  <a:schemeClr val="tx1"/>
                </a:solidFill>
                <a:latin typeface="Comic Sans MS" panose="030F0702030302020204" pitchFamily="66" charset="0"/>
                <a:sym typeface="Wingdings" panose="05000000000000000000" pitchFamily="2" charset="2"/>
              </a:rPr>
              <a:t></a:t>
            </a:r>
            <a:r>
              <a:rPr lang="tr-TR" sz="2200" dirty="0" smtClean="0">
                <a:solidFill>
                  <a:schemeClr val="tx1"/>
                </a:solidFill>
                <a:latin typeface="Comic Sans MS" panose="030F0702030302020204" pitchFamily="66" charset="0"/>
              </a:rPr>
              <a:t>TEMEL KAVRAMLARI İLE MÜHENDİSLİK TERMODİNAMİĞİ, Prof. Dr. Mustafa AKDAĞ,</a:t>
            </a:r>
            <a:r>
              <a:rPr lang="pt-BR" sz="2200" dirty="0" smtClean="0">
                <a:solidFill>
                  <a:schemeClr val="tx1"/>
                </a:solidFill>
                <a:latin typeface="Comic Sans MS" panose="030F0702030302020204" pitchFamily="66" charset="0"/>
              </a:rPr>
              <a:t> QAFQAZ </a:t>
            </a:r>
            <a:r>
              <a:rPr lang="tr-TR" sz="2200" dirty="0" smtClean="0">
                <a:solidFill>
                  <a:schemeClr val="tx1"/>
                </a:solidFill>
                <a:latin typeface="Comic Sans MS" panose="030F0702030302020204" pitchFamily="66" charset="0"/>
              </a:rPr>
              <a:t> </a:t>
            </a:r>
            <a:r>
              <a:rPr lang="pt-BR" sz="2200" dirty="0" smtClean="0">
                <a:solidFill>
                  <a:schemeClr val="tx1"/>
                </a:solidFill>
                <a:latin typeface="Comic Sans MS" panose="030F0702030302020204" pitchFamily="66" charset="0"/>
              </a:rPr>
              <a:t>ÜN</a:t>
            </a:r>
            <a:r>
              <a:rPr lang="tr-TR" sz="2200" dirty="0" smtClean="0">
                <a:solidFill>
                  <a:schemeClr val="tx1"/>
                </a:solidFill>
                <a:latin typeface="Comic Sans MS" panose="030F0702030302020204" pitchFamily="66" charset="0"/>
              </a:rPr>
              <a:t>İ</a:t>
            </a:r>
            <a:r>
              <a:rPr lang="pt-BR" sz="2200" dirty="0" smtClean="0">
                <a:solidFill>
                  <a:schemeClr val="tx1"/>
                </a:solidFill>
                <a:latin typeface="Comic Sans MS" panose="030F0702030302020204" pitchFamily="66" charset="0"/>
              </a:rPr>
              <a:t>VERS</a:t>
            </a:r>
            <a:r>
              <a:rPr lang="tr-TR" sz="2200" dirty="0" smtClean="0">
                <a:solidFill>
                  <a:schemeClr val="tx1"/>
                </a:solidFill>
                <a:latin typeface="Comic Sans MS" panose="030F0702030302020204" pitchFamily="66" charset="0"/>
              </a:rPr>
              <a:t>İ</a:t>
            </a:r>
            <a:r>
              <a:rPr lang="pt-BR" sz="2200" dirty="0" smtClean="0">
                <a:solidFill>
                  <a:schemeClr val="tx1"/>
                </a:solidFill>
                <a:latin typeface="Comic Sans MS" panose="030F0702030302020204" pitchFamily="66" charset="0"/>
              </a:rPr>
              <a:t>TES</a:t>
            </a:r>
            <a:r>
              <a:rPr lang="tr-TR" sz="2200" dirty="0" smtClean="0">
                <a:solidFill>
                  <a:schemeClr val="tx1"/>
                </a:solidFill>
                <a:latin typeface="Comic Sans MS" panose="030F0702030302020204" pitchFamily="66" charset="0"/>
              </a:rPr>
              <a:t>İ </a:t>
            </a:r>
            <a:r>
              <a:rPr lang="pt-BR" sz="2200" dirty="0" smtClean="0">
                <a:solidFill>
                  <a:schemeClr val="tx1"/>
                </a:solidFill>
                <a:latin typeface="Comic Sans MS" panose="030F0702030302020204" pitchFamily="66" charset="0"/>
              </a:rPr>
              <a:t> YAYINLARI</a:t>
            </a:r>
            <a:r>
              <a:rPr lang="tr-TR" sz="2200" dirty="0" smtClean="0">
                <a:solidFill>
                  <a:schemeClr val="tx1"/>
                </a:solidFill>
                <a:latin typeface="Comic Sans MS" panose="030F0702030302020204" pitchFamily="66" charset="0"/>
              </a:rPr>
              <a:t>, Bakü, 2009.</a:t>
            </a:r>
            <a:br>
              <a:rPr lang="tr-TR" sz="2200"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r>
            <a:br>
              <a:rPr lang="tr-TR" sz="2500" b="1" dirty="0" smtClean="0">
                <a:solidFill>
                  <a:schemeClr val="tx1"/>
                </a:solidFill>
                <a:latin typeface="Comic Sans MS" panose="030F0702030302020204" pitchFamily="66" charset="0"/>
              </a:rPr>
            </a:br>
            <a:r>
              <a:rPr lang="tr-TR" sz="2500" b="1" dirty="0">
                <a:solidFill>
                  <a:schemeClr val="tx1"/>
                </a:solidFill>
                <a:latin typeface="Comic Sans MS" panose="030F0702030302020204" pitchFamily="66" charset="0"/>
              </a:rPr>
              <a:t/>
            </a:r>
            <a:br>
              <a:rPr lang="tr-TR" sz="2500" b="1" dirty="0">
                <a:solidFill>
                  <a:schemeClr val="tx1"/>
                </a:solidFill>
                <a:latin typeface="Comic Sans MS" panose="030F0702030302020204" pitchFamily="66" charset="0"/>
              </a:rPr>
            </a:br>
            <a:r>
              <a:rPr lang="tr-TR" sz="2500" b="1" dirty="0" smtClean="0">
                <a:solidFill>
                  <a:schemeClr val="tx1"/>
                </a:solidFill>
                <a:latin typeface="Comic Sans MS" panose="030F0702030302020204" pitchFamily="66" charset="0"/>
              </a:rPr>
              <a:t>									</a:t>
            </a:r>
            <a:br>
              <a:rPr lang="tr-TR" sz="2500" b="1" dirty="0" smtClean="0">
                <a:solidFill>
                  <a:schemeClr val="tx1"/>
                </a:solidFill>
                <a:latin typeface="Comic Sans MS" panose="030F0702030302020204" pitchFamily="66" charset="0"/>
              </a:rPr>
            </a:br>
            <a:endParaRPr lang="en-GB" sz="2000" dirty="0">
              <a:solidFill>
                <a:schemeClr val="tx1"/>
              </a:solidFill>
              <a:latin typeface="Comic Sans MS" panose="030F0702030302020204" pitchFamily="66" charset="0"/>
            </a:endParaRPr>
          </a:p>
        </p:txBody>
      </p:sp>
    </p:spTree>
    <p:extLst>
      <p:ext uri="{BB962C8B-B14F-4D97-AF65-F5344CB8AC3E}">
        <p14:creationId xmlns:p14="http://schemas.microsoft.com/office/powerpoint/2010/main" val="657301766"/>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648</TotalTime>
  <Words>14</Words>
  <Application>Microsoft Office PowerPoint</Application>
  <PresentationFormat>Geniş ekran</PresentationFormat>
  <Paragraphs>9</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Arial</vt:lpstr>
      <vt:lpstr>Century Gothic</vt:lpstr>
      <vt:lpstr>Comic Sans MS</vt:lpstr>
      <vt:lpstr>Wingdings</vt:lpstr>
      <vt:lpstr>Wingdings 3</vt:lpstr>
      <vt:lpstr>Duman</vt:lpstr>
      <vt:lpstr>AET201 Termodinamik ve Isı Transferi Ders Notları-6         </vt:lpstr>
      <vt:lpstr> Termodinamiğin Sıfırıncı Yasası  Termodinamikte ,birbiri ile temas halinde olan sistemlerde sıcaklığı yüksek olandan, düşük olana doğru kendiliğinden bir ısı akışı olur.   Sistemlerin sıcaklıkları birbirine eşit olana kadar aralarındaki ısı akışı devam eder; aynı sıcaklığa eriştiklerinde bu sistemler, termal denge halindedirler.  Sıfırıncı yasaya göre, eğer sıcaklıkları itibariyle termal dengede bulunan bu sistemlerden herhangi birisi üçüncü bir sistemle termal denge halinde ise, üçüncü sistem önceki sistemlerle de termal dengededir, denir.      1930'lardan sonra, diğer yasalardan bağımsız olduğu anlaşılınca “sıfırıncı yasa” adı verilmiştir. </vt:lpstr>
      <vt:lpstr> Termodinamiğin Birinci Yasası  Termodinamiğin birinci yasası enerjinin korunumu yasasıdır. Termodinamiğin      birinci yasasına göre, enerji yok edilemez, ancak şekil değiştirebilir.  İnsanoğlu bundan faydalanarak ısınıyor, hareket ediyor ve cisimleri hareket ettiriyor(enerji dönüşümleri).   Buhar makineleri, diğer ısı üretim makineleri ve yakıtlı motorlar hepsi bu yasanın kuralları içerisinde, enerjinin işe dönüştürülmesinden faydalanarak çalışmaktadırlar.   </vt:lpstr>
      <vt:lpstr> Entalpi  Entalpi, sabit bir dış basınca karşı, dıştan verilen ısının sonucunda, hacım değişmesi sonucunda sistemin ortaya koyduğu iş için kullanılacaktır.  Bu nedenle böyle bir sistemde verilen ısı miktarı ile sistemin iç enerjisi arasında dU &lt; dq ilişkisi söz konusu olacaktır.   İşte, sabit bir dış basınca karşı hacım değişmesi ile temsil edilen bu süreçte harcanan enerji ile ilişkili olan bir başka termodinamik özellik, H sembolü ile temsil edilen Entalpidir.     H = U + PV  Burada U terimi iç enerjiyi temsil etmektedir.  Birim kütle için entalpi ifadesi ise,        h=u+P.v  Termodinamiğin birinci yasasına göre yukarıdaki ifade, dq=dh-v.dP şeklinde yazılıp, sabit basınç (izobarik) için, dP=0 olduğundan, dq=dh olur.  Yani, “sabit basınçta sisteme verilen ısı, sitemin entalpi değişimine eşittir”</vt:lpstr>
      <vt:lpstr>  Entalpi  İdeal gazlarda sabit basınç veya sabit hacimdeki hesaplamaların her biri için farklı bir özgül ısı değeri vardır.   Örneğin, sabit basınçtaki sistemde dq kadarlık bir ısı farklılığı meydana gelirken, sıcaklık artışı ΔT kadar değişmişse sistemin özgül ısısı için;     Cp = dq /dT   Bu ifadenin açılımı yapıldığında;       İç Enerji  Bir sistemin moleküler yapısı ve moleküler hareketliliği ile ilgili enerjilerinin tümüne, yani sistem içinde depo edilen enerjiye iç enerji denir ve U ile gösterilir.  İdeal gazlar için iç enerji sadece sıcaklığa bağlı olarak değişmektedir, yani iç enerji değişimi yalnızca sıcaklığın bir fonksiyonudur.     dq = Cv dT  Sistemde sabit hacimde meydana gelen bu değişime, iç enerji değişimi denir.  </vt:lpstr>
      <vt:lpstr>  İç Enerji Değişimi   Bir sistemin belirli iki hali arasındaki iç enerji farkını tespit etmek için sisteme ısı veya iş şeklinde verilen/alınan enerji değerlerini bilmek ve bu değerleri, işaretleri ile birlikte aşağıda verilen ifadede yerine koymak gerekir.                Hesaplamalar sırasında,   İş ya da ısı sisteme transfer ediliyorsa işaretleri pozitif (+),  İş ya da ısı sistemden çevreye transfer ediliyorsa işaretleri negatif (-) alınırlar.  Adyobatik bir sistemde (ısı alışverişinin olmadığı yani, ΔQ=0), hal değişimi bir 1 halinden, bir 2 haline ulaşırken Wad işinin yapıldığını düşünelim.  ΔU=U2– U1 =Δ Q + WAd.  ifadesinden, ΔU= U2– U1 = WAd.</vt:lpstr>
      <vt:lpstr>  İç Enerji Değişimi   Kapalı bir sistemde cereyan eden bir çevrimde iş ve ısı değerleri arasındaki fark;     Bu durumda, termodinamiğin birinci yasası;     Bir sistem termodinamik durum değişikliğine uğradığında enerji ısı veya iş olarak sistemin sınırlarını geçebilir, ısı ve iş pozitif veya negatif olabilir, sitemin sahip olduğu enerjideki net değişme tam olarak sistemin sınırlarını geçen net enerjiye eşittir.       </vt:lpstr>
      <vt:lpstr>KAYNAKÇA   TEMEL KAVRAMLARI İLE MÜHENDİSLİK TERMODİNAMİĞİ, Prof. Dr. Mustafa AKDAĞ, QAFQAZ  ÜNİVERSİTESİ  YAYINLARI, Bakü, 2009.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AET201 Termodinamik ve Isı Transferi Ders Notları         </dc:title>
  <dc:creator>Hp</dc:creator>
  <cp:lastModifiedBy>Hp</cp:lastModifiedBy>
  <cp:revision>204</cp:revision>
  <dcterms:created xsi:type="dcterms:W3CDTF">2020-05-06T11:45:07Z</dcterms:created>
  <dcterms:modified xsi:type="dcterms:W3CDTF">2020-05-10T14:05:42Z</dcterms:modified>
</cp:coreProperties>
</file>