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68A8D3-2FF4-4B3D-928E-548734A28327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50837B5-46A4-4132-8B77-E0EA1C7C1659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9447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A8D3-2FF4-4B3D-928E-548734A28327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37B5-46A4-4132-8B77-E0EA1C7C16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886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A8D3-2FF4-4B3D-928E-548734A28327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37B5-46A4-4132-8B77-E0EA1C7C16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9495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A8D3-2FF4-4B3D-928E-548734A28327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37B5-46A4-4132-8B77-E0EA1C7C1659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8272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A8D3-2FF4-4B3D-928E-548734A28327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37B5-46A4-4132-8B77-E0EA1C7C16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6132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A8D3-2FF4-4B3D-928E-548734A28327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37B5-46A4-4132-8B77-E0EA1C7C16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03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A8D3-2FF4-4B3D-928E-548734A28327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37B5-46A4-4132-8B77-E0EA1C7C16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919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A8D3-2FF4-4B3D-928E-548734A28327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37B5-46A4-4132-8B77-E0EA1C7C16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7628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A8D3-2FF4-4B3D-928E-548734A28327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37B5-46A4-4132-8B77-E0EA1C7C16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1013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E4FA1E-9FB0-4E23-B678-88F21209B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C823E4-F3A1-4B5D-881C-06F493672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9820C4-7D0A-4F90-AD7A-60593E428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A8D3-2FF4-4B3D-928E-548734A28327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F3DE8A-AC59-4A19-AEDF-A2666F6BB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9C1E9B9-A6B0-4C4B-928E-07B69711E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37B5-46A4-4132-8B77-E0EA1C7C16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96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A8D3-2FF4-4B3D-928E-548734A28327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37B5-46A4-4132-8B77-E0EA1C7C16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048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A8D3-2FF4-4B3D-928E-548734A28327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37B5-46A4-4132-8B77-E0EA1C7C16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179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A8D3-2FF4-4B3D-928E-548734A28327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37B5-46A4-4132-8B77-E0EA1C7C16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98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A8D3-2FF4-4B3D-928E-548734A28327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37B5-46A4-4132-8B77-E0EA1C7C16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593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A8D3-2FF4-4B3D-928E-548734A28327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37B5-46A4-4132-8B77-E0EA1C7C16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672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A8D3-2FF4-4B3D-928E-548734A28327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37B5-46A4-4132-8B77-E0EA1C7C16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81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A8D3-2FF4-4B3D-928E-548734A28327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37B5-46A4-4132-8B77-E0EA1C7C16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592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A8D3-2FF4-4B3D-928E-548734A28327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37B5-46A4-4132-8B77-E0EA1C7C16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761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68A8D3-2FF4-4B3D-928E-548734A28327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50837B5-46A4-4132-8B77-E0EA1C7C16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367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Say%C4%B1sal" TargetMode="External"/><Relationship Id="rId2" Type="http://schemas.openxmlformats.org/officeDocument/2006/relationships/hyperlink" Target="https://tr.wikipedia.org/wiki/Blaise_Pascal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tr.wikipedia.org/wiki/Blaise_Pascal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tr.wikipedia.org/wiki/Delikli_kart" TargetMode="External"/><Relationship Id="rId7" Type="http://schemas.openxmlformats.org/officeDocument/2006/relationships/hyperlink" Target="https://tr.wikipedia.org/wiki/Trigonometri" TargetMode="External"/><Relationship Id="rId2" Type="http://schemas.openxmlformats.org/officeDocument/2006/relationships/hyperlink" Target="https://tr.wikipedia.org/w/index.php?title=Hermann_Hollerith&amp;action=edit&amp;redlink=1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tr.wikipedia.org/wiki/Logaritma" TargetMode="External"/><Relationship Id="rId5" Type="http://schemas.openxmlformats.org/officeDocument/2006/relationships/hyperlink" Target="https://tr.wikipedia.org/w/index.php?title=Mark_1&amp;action=edit&amp;redlink=1" TargetMode="External"/><Relationship Id="rId4" Type="http://schemas.openxmlformats.org/officeDocument/2006/relationships/hyperlink" Target="https://tr.wikipedia.org/w/index.php?title=Howard_Hathaway_Aiken&amp;action=edit&amp;redlink=1" TargetMode="External"/><Relationship Id="rId9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T%C3%BCmdevre" TargetMode="External"/><Relationship Id="rId2" Type="http://schemas.openxmlformats.org/officeDocument/2006/relationships/hyperlink" Target="https://tr.wikipedia.org/wiki/Transist%C3%B6r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s://tr.wikipedia.org/wiki/ENIAC" TargetMode="External"/><Relationship Id="rId7" Type="http://schemas.openxmlformats.org/officeDocument/2006/relationships/hyperlink" Target="https://tr.wikipedia.org/wiki/KW" TargetMode="External"/><Relationship Id="rId2" Type="http://schemas.openxmlformats.org/officeDocument/2006/relationships/hyperlink" Target="https://tr.wikipedia.org/wiki/II._D%C3%BCnya_Sava%C5%9F%C4%B1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tr.wikipedia.org/wiki/RAM" TargetMode="External"/><Relationship Id="rId5" Type="http://schemas.openxmlformats.org/officeDocument/2006/relationships/hyperlink" Target="https://tr.wikipedia.org/w/index.php?title=John_W._Mauchly&amp;action=edit&amp;redlink=1" TargetMode="External"/><Relationship Id="rId4" Type="http://schemas.openxmlformats.org/officeDocument/2006/relationships/hyperlink" Target="https://tr.wikipedia.org/w/index.php?title=J._Presper_Eckert&amp;action=edit&amp;redlink=1" TargetMode="External"/><Relationship Id="rId9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Transist%C3%B6r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tr.wikipedia.org/wiki/Mikro%C3%A7ip" TargetMode="External"/><Relationship Id="rId4" Type="http://schemas.openxmlformats.org/officeDocument/2006/relationships/hyperlink" Target="https://tr.wikipedia.org/wiki/Entegre_devr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Yaz%C4%B1l%C4%B1m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tr.wikipedia.org/wiki/Ki%C5%9Fisel_bilgisayar" TargetMode="External"/><Relationship Id="rId4" Type="http://schemas.openxmlformats.org/officeDocument/2006/relationships/hyperlink" Target="https://tr.wikipedia.org/wiki/%C4%B0nter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8284DE-8AFD-40DD-AA25-D513CD08D4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BİLGİSAYAR</a:t>
            </a:r>
          </a:p>
        </p:txBody>
      </p:sp>
      <p:sp>
        <p:nvSpPr>
          <p:cNvPr id="6" name="Alt Başlık 5">
            <a:extLst>
              <a:ext uri="{FF2B5EF4-FFF2-40B4-BE49-F238E27FC236}">
                <a16:creationId xmlns:a16="http://schemas.microsoft.com/office/drawing/2014/main" id="{1E3542E8-8702-4FAD-8946-6F967A29B5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8935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F53AA6-D1C9-4599-A27A-B19705BC7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bilgisayar, oturma, farklı, tablo içeren bir resim&#10;&#10;Açıklama otomatik olarak oluşturuldu">
            <a:extLst>
              <a:ext uri="{FF2B5EF4-FFF2-40B4-BE49-F238E27FC236}">
                <a16:creationId xmlns:a16="http://schemas.microsoft.com/office/drawing/2014/main" id="{91ADC07C-724E-4BCF-B4C3-7737191A9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461627"/>
            <a:ext cx="9757115" cy="4893735"/>
          </a:xfrm>
        </p:spPr>
      </p:pic>
    </p:spTree>
    <p:extLst>
      <p:ext uri="{BB962C8B-B14F-4D97-AF65-F5344CB8AC3E}">
        <p14:creationId xmlns:p14="http://schemas.microsoft.com/office/powerpoint/2010/main" val="156791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92B819-E8E0-4824-A970-6900BFFE6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618" y="583097"/>
            <a:ext cx="9728980" cy="1076892"/>
          </a:xfrm>
        </p:spPr>
        <p:txBody>
          <a:bodyPr/>
          <a:lstStyle/>
          <a:p>
            <a:r>
              <a:rPr lang="tr-TR" dirty="0">
                <a:latin typeface="Bodoni MT Black" panose="020B0604020202020204" pitchFamily="18" charset="0"/>
              </a:rPr>
              <a:t>BİLGİSAYAR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333D5B-E521-4323-AC99-77E5ADF18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182" y="1859994"/>
            <a:ext cx="9969301" cy="3330984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E</a:t>
            </a:r>
            <a:r>
              <a:rPr lang="tr-TR" cap="none" dirty="0"/>
              <a:t>n basit bakış açısıyla bir matematiksel işlemci, yani bir hesap aracıdır ve veri işler.</a:t>
            </a:r>
          </a:p>
          <a:p>
            <a:pPr algn="just"/>
            <a:r>
              <a:rPr lang="tr-TR" dirty="0"/>
              <a:t>B</a:t>
            </a:r>
            <a:r>
              <a:rPr lang="tr-TR" cap="none" dirty="0"/>
              <a:t>azı kaynaklarda basit hesap makinesi olan abaküs, ilk bilgisayar olarak tanımlanmaktadır. </a:t>
            </a:r>
          </a:p>
          <a:p>
            <a:pPr algn="just"/>
            <a:r>
              <a:rPr lang="tr-TR" dirty="0"/>
              <a:t>B</a:t>
            </a:r>
            <a:r>
              <a:rPr lang="tr-TR" cap="none" dirty="0"/>
              <a:t>ilgisayarın geçmişi yaklaşık 2000 yıl öncesine dayanmaktadır.</a:t>
            </a:r>
          </a:p>
          <a:p>
            <a:pPr algn="just"/>
            <a:r>
              <a:rPr lang="tr-TR" dirty="0"/>
              <a:t>642 </a:t>
            </a:r>
            <a:r>
              <a:rPr lang="tr-TR" cap="none" dirty="0"/>
              <a:t>yılında </a:t>
            </a:r>
            <a:r>
              <a:rPr lang="tr-TR" cap="none" dirty="0" err="1">
                <a:solidFill>
                  <a:schemeClr val="tx1"/>
                </a:solidFill>
                <a:hlinkClick r:id="rId2" tooltip="Blaise Pasc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Blaise</a:t>
            </a:r>
            <a:r>
              <a:rPr lang="tr-TR" cap="none" dirty="0">
                <a:solidFill>
                  <a:schemeClr val="tx1"/>
                </a:solidFill>
                <a:hlinkClick r:id="rId2" tooltip="Blaise Pasc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Pascal</a:t>
            </a:r>
            <a:r>
              <a:rPr lang="tr-TR" cap="none" dirty="0">
                <a:solidFill>
                  <a:schemeClr val="tx1"/>
                </a:solidFill>
              </a:rPr>
              <a:t> </a:t>
            </a:r>
            <a:r>
              <a:rPr lang="tr-TR" cap="none" dirty="0"/>
              <a:t>tarafından yapılan hesap makinesine her ne kadar </a:t>
            </a:r>
            <a:r>
              <a:rPr lang="tr-TR" cap="none" dirty="0">
                <a:solidFill>
                  <a:schemeClr val="tx1"/>
                </a:solidFill>
                <a:hlinkClick r:id="rId3" tooltip="Sayıs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sayısal</a:t>
            </a:r>
            <a:r>
              <a:rPr lang="tr-TR" cap="none" dirty="0"/>
              <a:t> dendiyse de bugünkü anlamda sayısal kavramından çok uzaktı</a:t>
            </a:r>
          </a:p>
          <a:p>
            <a:pPr algn="just"/>
            <a:r>
              <a:rPr lang="tr-TR" dirty="0"/>
              <a:t>K</a:t>
            </a:r>
            <a:r>
              <a:rPr lang="tr-TR" cap="none" dirty="0"/>
              <a:t>aba tuşlarla sayı girişi yapılarak toplama ve çıkarma dışında bir işlem yapılamıyordu.</a:t>
            </a:r>
          </a:p>
        </p:txBody>
      </p:sp>
    </p:spTree>
    <p:extLst>
      <p:ext uri="{BB962C8B-B14F-4D97-AF65-F5344CB8AC3E}">
        <p14:creationId xmlns:p14="http://schemas.microsoft.com/office/powerpoint/2010/main" val="1891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F78004-AB1D-4657-B59E-DEAFA066D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r-TR" sz="2800" dirty="0"/>
              <a:t>1642 </a:t>
            </a:r>
            <a:r>
              <a:rPr lang="tr-TR" sz="2800" cap="none" dirty="0"/>
              <a:t>yılında </a:t>
            </a:r>
            <a:r>
              <a:rPr lang="tr-TR" sz="2800" dirty="0" err="1">
                <a:solidFill>
                  <a:schemeClr val="tx1"/>
                </a:solidFill>
                <a:hlinkClick r:id="rId2" tooltip="Blaise Pasc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Blaise</a:t>
            </a:r>
            <a:r>
              <a:rPr lang="tr-TR" sz="2800" dirty="0">
                <a:solidFill>
                  <a:schemeClr val="tx1"/>
                </a:solidFill>
                <a:hlinkClick r:id="rId2" tooltip="Blaise Pasc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Pascal</a:t>
            </a:r>
            <a:r>
              <a:rPr lang="tr-TR" sz="2800" dirty="0">
                <a:solidFill>
                  <a:schemeClr val="tx1"/>
                </a:solidFill>
              </a:rPr>
              <a:t> </a:t>
            </a:r>
            <a:r>
              <a:rPr lang="tr-TR" sz="2800" cap="none" dirty="0"/>
              <a:t>tarafından yapılan hesap makinesi;</a:t>
            </a:r>
            <a:endParaRPr lang="tr-TR" sz="2800" dirty="0"/>
          </a:p>
        </p:txBody>
      </p:sp>
      <p:pic>
        <p:nvPicPr>
          <p:cNvPr id="5" name="İçerik Yer Tutucusu 4" descr="kutu içeren bir resim&#10;&#10;Açıklama otomatik olarak oluşturuldu">
            <a:extLst>
              <a:ext uri="{FF2B5EF4-FFF2-40B4-BE49-F238E27FC236}">
                <a16:creationId xmlns:a16="http://schemas.microsoft.com/office/drawing/2014/main" id="{E99D843B-17DC-4A66-9E7C-E79CBAD56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70" y="1615208"/>
            <a:ext cx="6477828" cy="3627584"/>
          </a:xfrm>
        </p:spPr>
      </p:pic>
    </p:spTree>
    <p:extLst>
      <p:ext uri="{BB962C8B-B14F-4D97-AF65-F5344CB8AC3E}">
        <p14:creationId xmlns:p14="http://schemas.microsoft.com/office/powerpoint/2010/main" val="886981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FEBCA0-9C5B-4976-A817-1E07C0BEC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0" y="1012874"/>
            <a:ext cx="6745592" cy="385454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tr-TR" sz="2200" dirty="0"/>
              <a:t>B</a:t>
            </a:r>
            <a:r>
              <a:rPr lang="tr-TR" sz="2200" cap="none" dirty="0"/>
              <a:t>u alanda ilk büyük gelişme; 1890'da </a:t>
            </a:r>
            <a:r>
              <a:rPr lang="tr-TR" sz="2200" cap="none" dirty="0" err="1">
                <a:hlinkClick r:id="rId2" tooltip="Hermann Hollerith (sayfa mevcut değil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hermann</a:t>
            </a:r>
            <a:r>
              <a:rPr lang="tr-TR" sz="2200" cap="none" dirty="0">
                <a:hlinkClick r:id="rId2" tooltip="Hermann Hollerith (sayfa mevcut değil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sz="2200" cap="none" dirty="0" err="1">
                <a:hlinkClick r:id="rId2" tooltip="Hermann Hollerith (sayfa mevcut değil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hollerith</a:t>
            </a:r>
            <a:r>
              <a:rPr lang="tr-TR" sz="2200" cap="none" dirty="0"/>
              <a:t> tarafından yapılan ve </a:t>
            </a:r>
            <a:r>
              <a:rPr lang="tr-TR" sz="2200" cap="none" dirty="0">
                <a:hlinkClick r:id="rId3" tooltip="Delikli kar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delikli kart</a:t>
            </a:r>
            <a:r>
              <a:rPr lang="tr-TR" sz="2200" cap="none" dirty="0"/>
              <a:t> sistemiyle veri girişi yapılan bilgisayar olmuştur. Bu sistemde işlem hızının artması ve hataların azalması büyük bir ilerleme sayılmıştır.</a:t>
            </a:r>
          </a:p>
          <a:p>
            <a:pPr algn="just">
              <a:lnSpc>
                <a:spcPct val="90000"/>
              </a:lnSpc>
            </a:pPr>
            <a:r>
              <a:rPr lang="tr-TR" dirty="0"/>
              <a:t>A</a:t>
            </a:r>
            <a:r>
              <a:rPr lang="tr-TR" cap="none" dirty="0"/>
              <a:t>sıl büyük ilerlemeyi</a:t>
            </a:r>
            <a:r>
              <a:rPr lang="tr-TR" dirty="0"/>
              <a:t> </a:t>
            </a:r>
            <a:r>
              <a:rPr lang="tr-TR" cap="none" dirty="0" err="1">
                <a:solidFill>
                  <a:schemeClr val="tx1"/>
                </a:solidFill>
                <a:hlinkClick r:id="rId4" tooltip="Howard Hathaway Aiken (sayfa mevcut değil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Howard</a:t>
            </a:r>
            <a:r>
              <a:rPr lang="tr-TR" cap="none" dirty="0">
                <a:solidFill>
                  <a:schemeClr val="tx1"/>
                </a:solidFill>
                <a:hlinkClick r:id="rId4" tooltip="Howard Hathaway Aiken (sayfa mevcut değil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cap="none" dirty="0" err="1">
                <a:solidFill>
                  <a:schemeClr val="tx1"/>
                </a:solidFill>
                <a:hlinkClick r:id="rId4" tooltip="Howard Hathaway Aiken (sayfa mevcut değil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Hathaway</a:t>
            </a:r>
            <a:r>
              <a:rPr lang="tr-TR" cap="none" dirty="0">
                <a:solidFill>
                  <a:schemeClr val="tx1"/>
                </a:solidFill>
                <a:hlinkClick r:id="rId4" tooltip="Howard Hathaway Aiken (sayfa mevcut değil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cap="none" dirty="0" err="1">
                <a:solidFill>
                  <a:schemeClr val="tx1"/>
                </a:solidFill>
                <a:hlinkClick r:id="rId4" tooltip="Howard Hathaway Aiken (sayfa mevcut değil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Aiken</a:t>
            </a:r>
            <a:r>
              <a:rPr lang="tr-TR" cap="none" dirty="0">
                <a:solidFill>
                  <a:schemeClr val="tx1"/>
                </a:solidFill>
              </a:rPr>
              <a:t>, </a:t>
            </a:r>
            <a:r>
              <a:rPr lang="tr-TR" dirty="0"/>
              <a:t>1937'</a:t>
            </a:r>
            <a:r>
              <a:rPr lang="tr-TR" cap="none" dirty="0"/>
              <a:t>de</a:t>
            </a:r>
            <a:r>
              <a:rPr lang="tr-TR" dirty="0"/>
              <a:t> </a:t>
            </a:r>
            <a:r>
              <a:rPr lang="tr-TR" dirty="0">
                <a:solidFill>
                  <a:schemeClr val="tx1"/>
                </a:solidFill>
                <a:hlinkClick r:id="rId5" tooltip="Mark 1 (sayfa mevcut değil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 1</a:t>
            </a:r>
            <a:r>
              <a:rPr lang="tr-TR" dirty="0"/>
              <a:t> </a:t>
            </a:r>
            <a:r>
              <a:rPr lang="tr-TR" cap="none" dirty="0"/>
              <a:t>adını verdiği bilgisayarda yarı elektronik devreler kullanmakla yapmıştır. </a:t>
            </a:r>
            <a:r>
              <a:rPr lang="tr-TR" dirty="0"/>
              <a:t>Mark 1 de </a:t>
            </a:r>
            <a:r>
              <a:rPr lang="tr-TR" cap="none" dirty="0">
                <a:solidFill>
                  <a:schemeClr val="tx1"/>
                </a:solidFill>
                <a:hlinkClick r:id="rId3" tooltip="Delikli kar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Delikli Kart</a:t>
            </a:r>
            <a:r>
              <a:rPr lang="tr-TR" cap="none" dirty="0">
                <a:solidFill>
                  <a:schemeClr val="tx1"/>
                </a:solidFill>
              </a:rPr>
              <a:t> </a:t>
            </a:r>
            <a:r>
              <a:rPr lang="tr-TR" cap="none" dirty="0"/>
              <a:t>sistemiyle çalışmasına karşın; daha önceki benzerlerinden farklı olarak,</a:t>
            </a:r>
            <a:r>
              <a:rPr lang="tr-TR" dirty="0"/>
              <a:t> </a:t>
            </a:r>
            <a:r>
              <a:rPr lang="tr-TR" cap="none" dirty="0">
                <a:solidFill>
                  <a:schemeClr val="tx1"/>
                </a:solidFill>
                <a:hlinkClick r:id="rId6" tooltip="Logaritm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logaritma</a:t>
            </a:r>
            <a:r>
              <a:rPr lang="tr-TR" cap="none" dirty="0"/>
              <a:t> ve </a:t>
            </a:r>
            <a:r>
              <a:rPr lang="tr-TR" cap="none" dirty="0">
                <a:solidFill>
                  <a:schemeClr val="tx1"/>
                </a:solidFill>
                <a:hlinkClick r:id="rId7" tooltip="Trigonometr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trigonometri</a:t>
            </a:r>
            <a:r>
              <a:rPr lang="tr-TR" cap="none" dirty="0">
                <a:solidFill>
                  <a:schemeClr val="tx1"/>
                </a:solidFill>
              </a:rPr>
              <a:t> </a:t>
            </a:r>
            <a:r>
              <a:rPr lang="tr-TR" cap="none" dirty="0"/>
              <a:t>fonksiyonlarını da hesaplayabiliyordu. </a:t>
            </a:r>
            <a:endParaRPr lang="tr-TR" sz="2200" dirty="0"/>
          </a:p>
        </p:txBody>
      </p:sp>
      <p:pic>
        <p:nvPicPr>
          <p:cNvPr id="7" name="Resim 6" descr="iç mekan, fotoğraf, beyaz, siyah içeren bir resim&#10;&#10;Açıklama otomatik olarak oluşturuldu">
            <a:extLst>
              <a:ext uri="{FF2B5EF4-FFF2-40B4-BE49-F238E27FC236}">
                <a16:creationId xmlns:a16="http://schemas.microsoft.com/office/drawing/2014/main" id="{724781EB-89F9-4D16-A211-CC0445E11E9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4203"/>
          <a:stretch/>
        </p:blipFill>
        <p:spPr>
          <a:xfrm>
            <a:off x="7847661" y="482775"/>
            <a:ext cx="3130813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5" name="Resim 4" descr="adam, kravat, kişi, giyme içeren bir resim&#10;&#10;Açıklama otomatik olarak oluşturuldu">
            <a:extLst>
              <a:ext uri="{FF2B5EF4-FFF2-40B4-BE49-F238E27FC236}">
                <a16:creationId xmlns:a16="http://schemas.microsoft.com/office/drawing/2014/main" id="{D90495C8-4D9B-4645-8D6F-32E85E578D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4" r="7053" b="4"/>
          <a:stretch/>
        </p:blipFill>
        <p:spPr>
          <a:xfrm>
            <a:off x="7972398" y="3005450"/>
            <a:ext cx="3132685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57808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8ECD56-AF58-49FD-877D-89842A1CE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r-TR" sz="2800" dirty="0"/>
              <a:t>Çağdaş bilgisayarların tarihi 4 döneme ayrılarak incelenir.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1472D8-2753-4E46-846C-6FA469707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7766"/>
            <a:ext cx="10396883" cy="353682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222222"/>
                </a:solidFill>
              </a:rPr>
              <a:t>1. Kuşak (1950-1958): L</a:t>
            </a:r>
            <a:r>
              <a:rPr lang="tr-TR" cap="none" dirty="0">
                <a:solidFill>
                  <a:srgbClr val="222222"/>
                </a:solidFill>
              </a:rPr>
              <a:t>ambalı teknolojiye dayanan </a:t>
            </a:r>
            <a:r>
              <a:rPr lang="tr-TR" cap="none" dirty="0" err="1">
                <a:solidFill>
                  <a:srgbClr val="222222"/>
                </a:solidFill>
              </a:rPr>
              <a:t>Eniac</a:t>
            </a:r>
            <a:r>
              <a:rPr lang="tr-TR" cap="none" dirty="0">
                <a:solidFill>
                  <a:srgbClr val="222222"/>
                </a:solidFill>
              </a:rPr>
              <a:t> benzeri çok büyük aygıtlar.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222222"/>
                </a:solidFill>
              </a:rPr>
              <a:t>2. Kuşak (1958-1964): </a:t>
            </a:r>
            <a:r>
              <a:rPr lang="tr-TR" cap="none" dirty="0" err="1">
                <a:solidFill>
                  <a:schemeClr val="tx1"/>
                </a:solidFill>
                <a:hlinkClick r:id="rId2" tooltip="Transistö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Transistör</a:t>
            </a:r>
            <a:r>
              <a:rPr lang="tr-TR" cap="none" dirty="0">
                <a:solidFill>
                  <a:srgbClr val="222222"/>
                </a:solidFill>
              </a:rPr>
              <a:t> kullanan bilgisayarlar.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222222"/>
                </a:solidFill>
              </a:rPr>
              <a:t>3. Kuşak (1965-1971): </a:t>
            </a:r>
            <a:r>
              <a:rPr lang="tr-TR" cap="none" dirty="0" err="1">
                <a:solidFill>
                  <a:srgbClr val="222222"/>
                </a:solidFill>
              </a:rPr>
              <a:t>Transistör</a:t>
            </a:r>
            <a:r>
              <a:rPr lang="tr-TR" cap="none" dirty="0">
                <a:solidFill>
                  <a:srgbClr val="222222"/>
                </a:solidFill>
              </a:rPr>
              <a:t> yerine </a:t>
            </a:r>
            <a:r>
              <a:rPr lang="tr-TR" cap="none" dirty="0">
                <a:solidFill>
                  <a:schemeClr val="tx1"/>
                </a:solidFill>
                <a:hlinkClick r:id="rId3" tooltip="Tümdev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Tüm Devre</a:t>
            </a:r>
            <a:r>
              <a:rPr lang="tr-TR" dirty="0">
                <a:solidFill>
                  <a:srgbClr val="222222"/>
                </a:solidFill>
              </a:rPr>
              <a:t> </a:t>
            </a:r>
            <a:r>
              <a:rPr lang="tr-TR" cap="none" dirty="0">
                <a:solidFill>
                  <a:srgbClr val="222222"/>
                </a:solidFill>
              </a:rPr>
              <a:t>kullanan bilgisayarlar. </a:t>
            </a:r>
            <a:r>
              <a:rPr lang="tr-TR" dirty="0">
                <a:solidFill>
                  <a:srgbClr val="222222"/>
                </a:solidFill>
              </a:rPr>
              <a:t>B</a:t>
            </a:r>
            <a:r>
              <a:rPr lang="tr-TR" cap="none" dirty="0">
                <a:solidFill>
                  <a:srgbClr val="222222"/>
                </a:solidFill>
              </a:rPr>
              <a:t>u dönemde bilgisayarları kendi aralarında iletişim de kurabiliyorlar.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222222"/>
                </a:solidFill>
              </a:rPr>
              <a:t>4. Kuşak (1972-günümüz): G</a:t>
            </a:r>
            <a:r>
              <a:rPr lang="tr-TR" cap="none" dirty="0">
                <a:solidFill>
                  <a:srgbClr val="222222"/>
                </a:solidFill>
              </a:rPr>
              <a:t>ünümüz </a:t>
            </a:r>
            <a:r>
              <a:rPr lang="tr-TR" cap="none" dirty="0" err="1">
                <a:solidFill>
                  <a:srgbClr val="222222"/>
                </a:solidFill>
              </a:rPr>
              <a:t>Bilgisayaları</a:t>
            </a:r>
            <a:r>
              <a:rPr lang="tr-TR" cap="none" dirty="0">
                <a:solidFill>
                  <a:srgbClr val="222222"/>
                </a:solidFill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586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adam, kıyafet, kişi, eski içeren bir resim&#10;&#10;Açıklama otomatik olarak oluşturuldu">
            <a:extLst>
              <a:ext uri="{FF2B5EF4-FFF2-40B4-BE49-F238E27FC236}">
                <a16:creationId xmlns:a16="http://schemas.microsoft.com/office/drawing/2014/main" id="{CAD3802B-A055-4A7B-9BA4-9C90E67C9E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8" b="-3"/>
          <a:stretch/>
        </p:blipFill>
        <p:spPr>
          <a:xfrm>
            <a:off x="1295404" y="1185125"/>
            <a:ext cx="2433793" cy="385878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C5B17C-77AB-41AE-9734-7B8A54D2E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1455047"/>
            <a:ext cx="6260114" cy="3318936"/>
          </a:xfrm>
        </p:spPr>
        <p:txBody>
          <a:bodyPr>
            <a:normAutofit/>
          </a:bodyPr>
          <a:lstStyle/>
          <a:p>
            <a:r>
              <a:rPr lang="tr-TR" dirty="0"/>
              <a:t>M</a:t>
            </a:r>
            <a:r>
              <a:rPr lang="tr-TR" cap="none" dirty="0"/>
              <a:t>odern bilgisayar mimarisinin başlangıcı ise kuşkusuz matematikçi </a:t>
            </a:r>
            <a:r>
              <a:rPr lang="tr-TR" dirty="0"/>
              <a:t> </a:t>
            </a:r>
            <a:r>
              <a:rPr lang="tr-TR" cap="none" dirty="0"/>
              <a:t>George </a:t>
            </a:r>
            <a:r>
              <a:rPr lang="tr-TR" cap="none" dirty="0" err="1"/>
              <a:t>Boole’nin</a:t>
            </a:r>
            <a:r>
              <a:rPr lang="tr-TR" cap="none" dirty="0"/>
              <a:t> bulup kendi adını verdiği </a:t>
            </a:r>
            <a:r>
              <a:rPr lang="tr-TR" cap="none" dirty="0" err="1"/>
              <a:t>Boole</a:t>
            </a:r>
            <a:r>
              <a:rPr lang="tr-TR" cap="none" dirty="0"/>
              <a:t> Cebir Sistemi ile başlamaktadır. </a:t>
            </a:r>
            <a:r>
              <a:rPr lang="tr-TR" dirty="0"/>
              <a:t>B</a:t>
            </a:r>
            <a:r>
              <a:rPr lang="tr-TR" cap="none" dirty="0"/>
              <a:t>u sistem 0 ve 1 den oluşan oluşmaktaydı ve günümüz bilgisayar endüstrisinin ana yapısını oluşturmaktadır.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08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72DC74-00A6-450F-954B-638B8CE7A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39" y="1158024"/>
            <a:ext cx="6380065" cy="349838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tr-TR" sz="2000" cap="none" dirty="0">
                <a:hlinkClick r:id="rId2" tooltip="II. Dünya Savaş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II. Dünya Savaşı</a:t>
            </a:r>
            <a:r>
              <a:rPr lang="tr-TR" sz="2000" dirty="0"/>
              <a:t> </a:t>
            </a:r>
            <a:r>
              <a:rPr lang="tr-TR" sz="2000" cap="none" dirty="0"/>
              <a:t>sürecinde, ordunun daha hızlı bilgisayarlara gereksinim duyması, bilgisayar tarihinde bir devrim yaratan </a:t>
            </a:r>
            <a:r>
              <a:rPr lang="tr-TR" sz="2000" cap="none" dirty="0" err="1">
                <a:hlinkClick r:id="rId3" tooltip="ENIA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Enıac</a:t>
            </a:r>
            <a:r>
              <a:rPr lang="tr-TR" sz="2000" cap="none" dirty="0" err="1"/>
              <a:t>'ın</a:t>
            </a:r>
            <a:r>
              <a:rPr lang="tr-TR" sz="2000" cap="none" dirty="0"/>
              <a:t> yapılmasına yol açmıştır. </a:t>
            </a:r>
            <a:r>
              <a:rPr lang="tr-TR" sz="2000" cap="none" dirty="0" err="1"/>
              <a:t>Enıac</a:t>
            </a:r>
            <a:r>
              <a:rPr lang="tr-TR" sz="2000" cap="none" dirty="0"/>
              <a:t>, </a:t>
            </a:r>
            <a:r>
              <a:rPr lang="tr-TR" sz="2000" cap="none" dirty="0">
                <a:hlinkClick r:id="rId4" tooltip="J. Presper Eckert (sayfa mevcut değil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 </a:t>
            </a:r>
            <a:r>
              <a:rPr lang="tr-TR" sz="2000" cap="none" dirty="0" err="1">
                <a:hlinkClick r:id="rId4" tooltip="J. Presper Eckert (sayfa mevcut değil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Presper</a:t>
            </a:r>
            <a:r>
              <a:rPr lang="tr-TR" sz="2000" cap="none" dirty="0">
                <a:hlinkClick r:id="rId4" tooltip="J. Presper Eckert (sayfa mevcut değil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sz="2000" cap="none" dirty="0" err="1">
                <a:hlinkClick r:id="rId4" tooltip="J. Presper Eckert (sayfa mevcut değil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Eckert</a:t>
            </a:r>
            <a:r>
              <a:rPr lang="tr-TR" sz="2000" cap="none" dirty="0"/>
              <a:t> Ve </a:t>
            </a:r>
            <a:r>
              <a:rPr lang="tr-TR" sz="2000" cap="none" dirty="0">
                <a:hlinkClick r:id="rId5" tooltip="John W. Mauchly (sayfa mevcut değil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 W. </a:t>
            </a:r>
            <a:r>
              <a:rPr lang="tr-TR" sz="2000" cap="none" dirty="0" err="1">
                <a:hlinkClick r:id="rId5" tooltip="John W. Mauchly (sayfa mevcut değil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Mauchly</a:t>
            </a:r>
            <a:r>
              <a:rPr lang="tr-TR" sz="2000" cap="none" dirty="0"/>
              <a:t> ekibiyle 1945 yılında yapıldı</a:t>
            </a:r>
            <a:r>
              <a:rPr lang="tr-TR" sz="2000" dirty="0"/>
              <a:t>. E</a:t>
            </a:r>
            <a:r>
              <a:rPr lang="tr-TR" sz="2000" cap="none" dirty="0"/>
              <a:t>n büyük özelliği; bugünkü çiplerin atası sayılabilecek elektron tüpleri ve </a:t>
            </a:r>
            <a:r>
              <a:rPr lang="tr-TR" sz="2000" cap="none" dirty="0">
                <a:hlinkClick r:id="rId6" tooltip="R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ram</a:t>
            </a:r>
            <a:r>
              <a:rPr lang="tr-TR" sz="2000" cap="none" dirty="0"/>
              <a:t> bellek kullanılması olmuştur. </a:t>
            </a:r>
            <a:r>
              <a:rPr lang="tr-TR" sz="2000" dirty="0"/>
              <a:t>T</a:t>
            </a:r>
            <a:r>
              <a:rPr lang="tr-TR" sz="2000" cap="none" dirty="0"/>
              <a:t>asarlanmış programları çalıştırabilme özelliğiyle </a:t>
            </a:r>
            <a:r>
              <a:rPr lang="tr-TR" sz="2000" dirty="0" err="1"/>
              <a:t>E</a:t>
            </a:r>
            <a:r>
              <a:rPr lang="tr-TR" sz="2000" cap="none" dirty="0" err="1"/>
              <a:t>nıac</a:t>
            </a:r>
            <a:r>
              <a:rPr lang="tr-TR" sz="2000" dirty="0"/>
              <a:t>, </a:t>
            </a:r>
            <a:r>
              <a:rPr lang="tr-TR" sz="2000" cap="none" dirty="0"/>
              <a:t>geniş bir ev kadar (167 m</a:t>
            </a:r>
            <a:r>
              <a:rPr lang="tr-TR" sz="2000" cap="none" baseline="30000" dirty="0"/>
              <a:t>2</a:t>
            </a:r>
            <a:r>
              <a:rPr lang="tr-TR" sz="2000" cap="none" dirty="0"/>
              <a:t>) yer kaplıyor ve saatte yaklaşık 180 </a:t>
            </a:r>
            <a:r>
              <a:rPr lang="tr-TR" sz="2000" cap="none" dirty="0" err="1">
                <a:hlinkClick r:id="rId7" tooltip="K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kw</a:t>
            </a:r>
            <a:r>
              <a:rPr lang="tr-TR" sz="2000" cap="none" dirty="0"/>
              <a:t> elektrik harcıyordu.</a:t>
            </a:r>
            <a:endParaRPr lang="tr-TR" sz="2000" dirty="0"/>
          </a:p>
        </p:txBody>
      </p:sp>
      <p:pic>
        <p:nvPicPr>
          <p:cNvPr id="5" name="Resim 4" descr="kişi, adam, dik, oyun içeren bir resim&#10;&#10;Açıklama otomatik olarak oluşturuldu">
            <a:extLst>
              <a:ext uri="{FF2B5EF4-FFF2-40B4-BE49-F238E27FC236}">
                <a16:creationId xmlns:a16="http://schemas.microsoft.com/office/drawing/2014/main" id="{57FCCA6C-D062-4595-8FCA-BDB5970B73F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1" r="552" b="-1"/>
          <a:stretch/>
        </p:blipFill>
        <p:spPr>
          <a:xfrm>
            <a:off x="8135453" y="750948"/>
            <a:ext cx="2839277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7" name="Resim 6" descr="bina, açık hava, yol, kişi içeren bir resim&#10;&#10;Açıklama otomatik olarak oluşturuldu">
            <a:extLst>
              <a:ext uri="{FF2B5EF4-FFF2-40B4-BE49-F238E27FC236}">
                <a16:creationId xmlns:a16="http://schemas.microsoft.com/office/drawing/2014/main" id="{A9DE7367-1B44-423F-AD24-D72328AA92C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" r="1" b="860"/>
          <a:stretch/>
        </p:blipFill>
        <p:spPr>
          <a:xfrm>
            <a:off x="8135453" y="3125209"/>
            <a:ext cx="2843021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210952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ilgisayar, elektronik eşyalar, ekran, oturma içeren bir resim&#10;&#10;Açıklama otomatik olarak oluşturuldu">
            <a:extLst>
              <a:ext uri="{FF2B5EF4-FFF2-40B4-BE49-F238E27FC236}">
                <a16:creationId xmlns:a16="http://schemas.microsoft.com/office/drawing/2014/main" id="{64655D95-ECAB-4D60-956D-98E18A1DE0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" r="2274" b="-1"/>
          <a:stretch/>
        </p:blipFill>
        <p:spPr>
          <a:xfrm>
            <a:off x="667095" y="777162"/>
            <a:ext cx="5278777" cy="385878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A2A438-9B7B-41D0-87DF-1FB16CAB4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733" y="777162"/>
            <a:ext cx="4825218" cy="385878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tr-TR" sz="2000" dirty="0"/>
              <a:t>1960'</a:t>
            </a:r>
            <a:r>
              <a:rPr lang="tr-TR" sz="2000" cap="none" dirty="0"/>
              <a:t>lı yıllardan sonra elektron tüplerinin yerini önce </a:t>
            </a:r>
            <a:r>
              <a:rPr lang="tr-TR" sz="2000" cap="none" dirty="0" err="1">
                <a:hlinkClick r:id="rId3" tooltip="Transistö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transistörler</a:t>
            </a:r>
            <a:r>
              <a:rPr lang="tr-TR" sz="2000" cap="none" dirty="0"/>
              <a:t>, daha sonra da yüzlerce </a:t>
            </a:r>
            <a:r>
              <a:rPr lang="tr-TR" sz="2000" cap="none" dirty="0" err="1"/>
              <a:t>transistörün</a:t>
            </a:r>
            <a:r>
              <a:rPr lang="tr-TR" sz="2000" cap="none" dirty="0"/>
              <a:t> birleşimi olarak tarif edilebilecek </a:t>
            </a:r>
            <a:r>
              <a:rPr lang="tr-TR" sz="2000" cap="none" dirty="0">
                <a:hlinkClick r:id="rId4" tooltip="Entegre dev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entegre devreler</a:t>
            </a:r>
            <a:r>
              <a:rPr lang="tr-TR" sz="2000" cap="none" dirty="0"/>
              <a:t> yer almıştır</a:t>
            </a:r>
            <a:r>
              <a:rPr lang="tr-TR" sz="2000" dirty="0"/>
              <a:t>. B</a:t>
            </a:r>
            <a:r>
              <a:rPr lang="tr-TR" sz="2000" cap="none" dirty="0"/>
              <a:t>ugün bilgisayar teknolojisinde kullanılan </a:t>
            </a:r>
            <a:r>
              <a:rPr lang="tr-TR" sz="2000" cap="none" dirty="0">
                <a:hlinkClick r:id="rId5" tooltip="Mikroçi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mikroçipler</a:t>
            </a:r>
            <a:r>
              <a:rPr lang="tr-TR" sz="2000" cap="none" dirty="0"/>
              <a:t> ise, birçok entegre devrenin birleşip küçültülmüş halidir.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393513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ilgisayar, elektronik eşyalar, oturma, tablo içeren bir resim&#10;&#10;Açıklama otomatik olarak oluşturuldu">
            <a:extLst>
              <a:ext uri="{FF2B5EF4-FFF2-40B4-BE49-F238E27FC236}">
                <a16:creationId xmlns:a16="http://schemas.microsoft.com/office/drawing/2014/main" id="{998462A8-3C71-43B5-B0DC-126F717B5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6" y="920795"/>
            <a:ext cx="5278777" cy="2956115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C81F35D-3B92-4A44-8944-9C743C82D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327" y="801858"/>
            <a:ext cx="4965896" cy="4004865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tr-TR" sz="1800" dirty="0">
                <a:solidFill>
                  <a:srgbClr val="262626"/>
                </a:solidFill>
              </a:rPr>
              <a:t>B</a:t>
            </a:r>
            <a:r>
              <a:rPr lang="tr-TR" sz="1800" cap="none" dirty="0">
                <a:solidFill>
                  <a:srgbClr val="262626"/>
                </a:solidFill>
              </a:rPr>
              <a:t>ilgisayarların çalışma prensibi; matematiksel işlem temeline dayanır. </a:t>
            </a:r>
            <a:r>
              <a:rPr lang="tr-TR" sz="1800" dirty="0">
                <a:solidFill>
                  <a:srgbClr val="262626"/>
                </a:solidFill>
              </a:rPr>
              <a:t>Ç</a:t>
            </a:r>
            <a:r>
              <a:rPr lang="tr-TR" sz="1800" cap="none" dirty="0">
                <a:solidFill>
                  <a:srgbClr val="262626"/>
                </a:solidFill>
              </a:rPr>
              <a:t>eşitli programlama dilleri ile hazırlanmış olan </a:t>
            </a:r>
            <a:r>
              <a:rPr lang="tr-TR" sz="1800" cap="none" dirty="0">
                <a:solidFill>
                  <a:srgbClr val="262626"/>
                </a:solidFill>
                <a:hlinkClick r:id="rId3" tooltip="Yazılı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yazılımlar</a:t>
            </a:r>
            <a:r>
              <a:rPr lang="tr-TR" sz="1800" cap="none" dirty="0">
                <a:solidFill>
                  <a:srgbClr val="262626"/>
                </a:solidFill>
              </a:rPr>
              <a:t> sayesinde birçok alanda kullanılabilmektedir.</a:t>
            </a:r>
            <a:r>
              <a:rPr lang="tr-TR" sz="1800" dirty="0">
                <a:solidFill>
                  <a:srgbClr val="262626"/>
                </a:solidFill>
              </a:rPr>
              <a:t> </a:t>
            </a:r>
            <a:r>
              <a:rPr lang="tr-TR" sz="1800" dirty="0">
                <a:solidFill>
                  <a:srgbClr val="262626"/>
                </a:solidFill>
                <a:hlinkClick r:id="rId4" tooltip="İnterne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İ</a:t>
            </a:r>
            <a:r>
              <a:rPr lang="tr-TR" sz="1800" cap="none" dirty="0">
                <a:solidFill>
                  <a:srgbClr val="262626"/>
                </a:solidFill>
                <a:hlinkClick r:id="rId4" tooltip="İnterne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nternetin</a:t>
            </a:r>
            <a:r>
              <a:rPr lang="tr-TR" sz="1800" cap="none" dirty="0">
                <a:solidFill>
                  <a:srgbClr val="262626"/>
                </a:solidFill>
              </a:rPr>
              <a:t> insan hayatına girip yaygınlaşmasıyla bilgisayarın önemi daha da artmıştır. </a:t>
            </a:r>
            <a:r>
              <a:rPr lang="tr-TR" sz="1800" dirty="0">
                <a:solidFill>
                  <a:srgbClr val="262626"/>
                </a:solidFill>
              </a:rPr>
              <a:t>G</a:t>
            </a:r>
            <a:r>
              <a:rPr lang="tr-TR" sz="1800" cap="none" dirty="0">
                <a:solidFill>
                  <a:srgbClr val="262626"/>
                </a:solidFill>
              </a:rPr>
              <a:t>üncel bilgisayarlar kişiselleşerek </a:t>
            </a:r>
            <a:r>
              <a:rPr lang="tr-TR" sz="1800" cap="none" dirty="0">
                <a:solidFill>
                  <a:srgbClr val="262626"/>
                </a:solidFill>
                <a:hlinkClick r:id="rId5" tooltip="Kişisel bilgisaya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kişisel bilgisayar</a:t>
            </a:r>
            <a:r>
              <a:rPr lang="tr-TR" sz="1800" cap="none" dirty="0">
                <a:solidFill>
                  <a:srgbClr val="262626"/>
                </a:solidFill>
              </a:rPr>
              <a:t> (</a:t>
            </a:r>
            <a:r>
              <a:rPr lang="tr-TR" sz="1800" cap="none" dirty="0" err="1">
                <a:solidFill>
                  <a:srgbClr val="262626"/>
                </a:solidFill>
              </a:rPr>
              <a:t>pc</a:t>
            </a:r>
            <a:r>
              <a:rPr lang="tr-TR" sz="1800" cap="none" dirty="0">
                <a:solidFill>
                  <a:srgbClr val="262626"/>
                </a:solidFill>
              </a:rPr>
              <a:t>) adını alarak, cebe sığacak kadar küçülmüş büyütülmüş ve hızları büyük aşamalar kaydetmiştir.</a:t>
            </a:r>
            <a:endParaRPr lang="tr-TR" sz="1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77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9</TotalTime>
  <Words>95</Words>
  <Application>Microsoft Office PowerPoint</Application>
  <PresentationFormat>Geniş ekran</PresentationFormat>
  <Paragraphs>19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Bodoni MT Black</vt:lpstr>
      <vt:lpstr>Impact</vt:lpstr>
      <vt:lpstr>Ana Olay</vt:lpstr>
      <vt:lpstr>BİLGİSAYAR</vt:lpstr>
      <vt:lpstr>BİLGİSAYAR</vt:lpstr>
      <vt:lpstr>1642 yılında Blaise Pascal tarafından yapılan hesap makinesi;</vt:lpstr>
      <vt:lpstr>PowerPoint Sunusu</vt:lpstr>
      <vt:lpstr>Çağdaş bilgisayarların tarihi 4 döneme ayrılarak incelenir.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BİLGİSAYAR</dc:title>
  <dc:creator>User</dc:creator>
  <cp:lastModifiedBy>User</cp:lastModifiedBy>
  <cp:revision>3</cp:revision>
  <dcterms:created xsi:type="dcterms:W3CDTF">2020-05-03T16:16:34Z</dcterms:created>
  <dcterms:modified xsi:type="dcterms:W3CDTF">2020-05-03T20:17:41Z</dcterms:modified>
</cp:coreProperties>
</file>