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1524000"/>
            <a:ext cx="7566025" cy="1617663"/>
          </a:xfrm>
        </p:spPr>
        <p:txBody>
          <a:bodyPr/>
          <a:lstStyle/>
          <a:p>
            <a:pPr eaLnBrk="1" hangingPunct="1"/>
            <a:r>
              <a:rPr lang="tr-TR" altLang="tr-TR" b="1" smtClean="0"/>
              <a:t>Sosyolojik Yaklaşımlar</a:t>
            </a:r>
            <a:br>
              <a:rPr lang="tr-TR" altLang="tr-TR" b="1" smtClean="0"/>
            </a:br>
            <a:r>
              <a:rPr lang="tr-TR" altLang="tr-TR" b="1" smtClean="0"/>
              <a:t>Temelinde Aile Kuramları</a:t>
            </a:r>
            <a:endParaRPr lang="tr-TR" altLang="tr-TR" smtClean="0"/>
          </a:p>
        </p:txBody>
      </p:sp>
      <p:sp>
        <p:nvSpPr>
          <p:cNvPr id="3075" name="Metin kutusu 1"/>
          <p:cNvSpPr txBox="1">
            <a:spLocks noChangeArrowheads="1"/>
          </p:cNvSpPr>
          <p:nvPr/>
        </p:nvSpPr>
        <p:spPr bwMode="auto">
          <a:xfrm>
            <a:off x="1547813" y="3716338"/>
            <a:ext cx="74882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altLang="tr-TR" b="1" dirty="0" smtClean="0"/>
              <a:t>FEMİNİST </a:t>
            </a:r>
            <a:r>
              <a:rPr lang="tr-TR" altLang="tr-TR" b="1" dirty="0"/>
              <a:t>ANALİZ</a:t>
            </a:r>
          </a:p>
          <a:p>
            <a:pPr algn="ctr"/>
            <a:r>
              <a:rPr lang="tr-TR" altLang="tr-TR" b="1" dirty="0"/>
              <a:t> EŞİTSİZLİK VE AİLE</a:t>
            </a:r>
            <a:endParaRPr lang="tr-TR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424862" cy="936625"/>
          </a:xfrm>
        </p:spPr>
        <p:txBody>
          <a:bodyPr/>
          <a:lstStyle/>
          <a:p>
            <a:pPr eaLnBrk="1" hangingPunct="1"/>
            <a:r>
              <a:rPr lang="tr-TR" altLang="tr-TR" sz="2400" b="1" i="1" smtClean="0"/>
              <a:t>Farklı Feminist yaklaşımların aile hakkındaki görüşleri</a:t>
            </a:r>
            <a:endParaRPr lang="tr-TR" altLang="tr-TR" sz="24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9388" y="981075"/>
            <a:ext cx="8856662" cy="5616575"/>
          </a:xfrm>
        </p:spPr>
        <p:txBody>
          <a:bodyPr/>
          <a:lstStyle/>
          <a:p>
            <a:r>
              <a:rPr lang="tr-TR" altLang="tr-TR" sz="2400" b="1" smtClean="0"/>
              <a:t>Marxist Feminizm</a:t>
            </a:r>
          </a:p>
          <a:p>
            <a:r>
              <a:rPr lang="tr-TR" altLang="tr-TR" sz="2400" smtClean="0"/>
              <a:t>Margaret Benston (1972) “Kadının Özgürlüğünün Politik iktisadı” adlı eserinde, “kadının yarattığı ücretsiz emeğin çok büyük olduğunu ve üretim araçlarının mülkiyetine sahip olanlarla karşılaştırıldığında çok daha karşı olduğunu” savunmaktadır. </a:t>
            </a:r>
          </a:p>
          <a:p>
            <a:r>
              <a:rPr lang="tr-TR" altLang="tr-TR" sz="2400" smtClean="0"/>
              <a:t>Minimum ücret ölçülerinde bile kadının emeğinin ödenmesi durumunda refahın yeniden dağılımında çok büyük artışlar sağlanacaktır.</a:t>
            </a:r>
          </a:p>
          <a:p>
            <a:r>
              <a:rPr lang="tr-TR" altLang="tr-TR" sz="2400" smtClean="0"/>
              <a:t> Bugün için ailenin desteklenmesi, ücretliler üzerinde gizli bir vergilendirme demektir. </a:t>
            </a:r>
          </a:p>
          <a:p>
            <a:r>
              <a:rPr lang="tr-TR" altLang="tr-TR" sz="2400" smtClean="0"/>
              <a:t>Diğer bir ifade ile şu andaki ücretler ile iki kişinin emeği satın alınmış bulunmaktadır.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424862" cy="936625"/>
          </a:xfrm>
        </p:spPr>
        <p:txBody>
          <a:bodyPr/>
          <a:lstStyle/>
          <a:p>
            <a:pPr eaLnBrk="1" hangingPunct="1"/>
            <a:r>
              <a:rPr lang="tr-TR" altLang="tr-TR" sz="2400" b="1" i="1" smtClean="0"/>
              <a:t>Farklı Feminist yaklaşımların aile hakkındaki görüşleri</a:t>
            </a:r>
            <a:endParaRPr lang="tr-TR" altLang="tr-TR" sz="24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9388" y="981075"/>
            <a:ext cx="8856662" cy="5616575"/>
          </a:xfrm>
        </p:spPr>
        <p:txBody>
          <a:bodyPr/>
          <a:lstStyle/>
          <a:p>
            <a:r>
              <a:rPr lang="tr-TR" altLang="tr-TR" sz="2400" b="1" smtClean="0"/>
              <a:t>Marxist Feminizm</a:t>
            </a:r>
          </a:p>
          <a:p>
            <a:r>
              <a:rPr lang="tr-TR" altLang="tr-TR" sz="2400" smtClean="0"/>
              <a:t>Marksist feministlere göre ev kadını  rolünde kadınlar eşlerinin ücretli işçi olarak rollerini en iyi şekilde yerine getirmek için duydukları gereksinmeleri de karşılamaya çalışırlar. </a:t>
            </a:r>
          </a:p>
          <a:p>
            <a:r>
              <a:rPr lang="tr-TR" altLang="tr-TR" sz="2400" smtClean="0"/>
              <a:t>Ansley’e göre kadınlar, geleneksel rollerini oynarken,</a:t>
            </a:r>
          </a:p>
          <a:p>
            <a:r>
              <a:rPr lang="tr-TR" altLang="tr-TR" sz="2400" smtClean="0"/>
              <a:t>kocalarının meşru kızgınlıklarını, güçsüzlüklerinden kaynaklanan hayal kırgınlıklarını ve baskıyı sineye çekerler. </a:t>
            </a:r>
          </a:p>
          <a:p>
            <a:r>
              <a:rPr lang="tr-TR" altLang="tr-TR" sz="2400" smtClean="0"/>
              <a:t>Hatta birçok kocanın aileleri ve karısı üzerinde kurduğu diktatörlük, onlara sisteme hiç meydan okumaksızın kızgınlıklarını ifade etme olanağı sağladığı için de kapitalizm için vazgeçilmezdir.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424862" cy="936625"/>
          </a:xfrm>
        </p:spPr>
        <p:txBody>
          <a:bodyPr/>
          <a:lstStyle/>
          <a:p>
            <a:pPr eaLnBrk="1" hangingPunct="1"/>
            <a:r>
              <a:rPr lang="tr-TR" altLang="tr-TR" sz="2400" b="1" i="1" smtClean="0"/>
              <a:t>Farklı Feminist yaklaşımların aile hakkındaki görüşleri</a:t>
            </a:r>
            <a:endParaRPr lang="tr-TR" altLang="tr-TR" sz="24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9388" y="981075"/>
            <a:ext cx="8856662" cy="5616575"/>
          </a:xfrm>
        </p:spPr>
        <p:txBody>
          <a:bodyPr/>
          <a:lstStyle/>
          <a:p>
            <a:r>
              <a:rPr lang="tr-TR" altLang="tr-TR" sz="2400" b="1" smtClean="0"/>
              <a:t>Radikal Feminizm</a:t>
            </a:r>
          </a:p>
          <a:p>
            <a:r>
              <a:rPr lang="tr-TR" altLang="tr-TR" sz="2400" smtClean="0"/>
              <a:t>Radikal feministler ataerkilliği kültürün bir sonucu olarak görürler. </a:t>
            </a:r>
          </a:p>
          <a:p>
            <a:r>
              <a:rPr lang="tr-TR" altLang="tr-TR" sz="2400" smtClean="0"/>
              <a:t>Ataerkillik demek, kadın rollerini doğal ve karma olarak görerek aile aracılığıyla kültürel olarak aktarılmasına yardımcı olmak demektir.</a:t>
            </a:r>
          </a:p>
          <a:p>
            <a:r>
              <a:rPr lang="tr-TR" altLang="tr-TR" sz="2400" smtClean="0"/>
              <a:t>Örneğin kapitalist, komünist ve teokratik toplumlarda ataerkillik mümkündür.</a:t>
            </a:r>
          </a:p>
          <a:p>
            <a:r>
              <a:rPr lang="tr-TR" altLang="tr-TR" sz="2400" smtClean="0"/>
              <a:t>Ancak kültür değiştiğinde ataerkillik de değişebilir.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424862" cy="936625"/>
          </a:xfrm>
        </p:spPr>
        <p:txBody>
          <a:bodyPr/>
          <a:lstStyle/>
          <a:p>
            <a:pPr eaLnBrk="1" hangingPunct="1"/>
            <a:r>
              <a:rPr lang="tr-TR" altLang="tr-TR" sz="2400" b="1" i="1" smtClean="0"/>
              <a:t>Farklı Feminist yaklaşımların aile hakkındaki görüşleri</a:t>
            </a:r>
            <a:endParaRPr lang="tr-TR" altLang="tr-TR" sz="24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9388" y="981075"/>
            <a:ext cx="8856662" cy="5616575"/>
          </a:xfrm>
        </p:spPr>
        <p:txBody>
          <a:bodyPr/>
          <a:lstStyle/>
          <a:p>
            <a:r>
              <a:rPr lang="tr-TR" altLang="tr-TR" sz="2400" b="1" smtClean="0"/>
              <a:t>Radikal Feminizm</a:t>
            </a:r>
          </a:p>
          <a:p>
            <a:r>
              <a:rPr lang="tr-TR" altLang="tr-TR" sz="2400" smtClean="0"/>
              <a:t>Toplum kapitalist olmaktan çok ataerkil veya erkek egemen olarak görülür. Ayrıca kadını erkeklerden farklı çıkarlara sahip olarak görürler.</a:t>
            </a:r>
          </a:p>
          <a:p>
            <a:r>
              <a:rPr lang="tr-TR" altLang="tr-TR" sz="2400" smtClean="0"/>
              <a:t> Üzerinde fikir birliğine varmamış olmakla birlikte, Christina Delphy ve Diana Leonard (1992) gibi bazıları erkek egemenliğinin sürmesinden aileyi sorumlu tutarlar. </a:t>
            </a:r>
          </a:p>
          <a:p>
            <a:r>
              <a:rPr lang="tr-TR" altLang="tr-TR" sz="2400" smtClean="0"/>
              <a:t>Onlar aileyi temel olarak ekonomik bir sistem olarak görürler.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424862" cy="936625"/>
          </a:xfrm>
        </p:spPr>
        <p:txBody>
          <a:bodyPr/>
          <a:lstStyle/>
          <a:p>
            <a:pPr eaLnBrk="1" hangingPunct="1"/>
            <a:r>
              <a:rPr lang="tr-TR" altLang="tr-TR" sz="2400" b="1" i="1" smtClean="0"/>
              <a:t>Farklı Feminist yaklaşımların aile hakkındaki görüşleri</a:t>
            </a:r>
            <a:endParaRPr lang="tr-TR" altLang="tr-TR" sz="24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9388" y="981075"/>
            <a:ext cx="8856662" cy="5616575"/>
          </a:xfrm>
        </p:spPr>
        <p:txBody>
          <a:bodyPr/>
          <a:lstStyle/>
          <a:p>
            <a:r>
              <a:rPr lang="tr-TR" altLang="tr-TR" sz="2800" b="1" smtClean="0"/>
              <a:t>Radikal Feminizm</a:t>
            </a:r>
          </a:p>
          <a:p>
            <a:r>
              <a:rPr lang="nl-NL" altLang="tr-TR" sz="2800" smtClean="0"/>
              <a:t>Bu sistemde erkek ço</a:t>
            </a:r>
            <a:r>
              <a:rPr lang="tr-TR" altLang="tr-TR" sz="2800" smtClean="0"/>
              <a:t>ğ</a:t>
            </a:r>
            <a:r>
              <a:rPr lang="nl-NL" altLang="tr-TR" sz="2800" smtClean="0"/>
              <a:t>u kez kazançl</a:t>
            </a:r>
            <a:r>
              <a:rPr lang="tr-TR" altLang="tr-TR" sz="2800" smtClean="0"/>
              <a:t>ı</a:t>
            </a:r>
            <a:r>
              <a:rPr lang="nl-NL" altLang="tr-TR" sz="2800" smtClean="0"/>
              <a:t> iken</a:t>
            </a:r>
            <a:r>
              <a:rPr lang="tr-TR" altLang="tr-TR" sz="2800" smtClean="0"/>
              <a:t> kadın ve çocuklar kaybedenler tarafındadır. </a:t>
            </a:r>
          </a:p>
          <a:p>
            <a:r>
              <a:rPr lang="tr-TR" altLang="tr-TR" sz="2800" smtClean="0"/>
              <a:t>Çünkü tüm aile fertleri aile reisi için çalışırlar. </a:t>
            </a:r>
          </a:p>
          <a:p>
            <a:r>
              <a:rPr lang="tr-TR" altLang="tr-TR" sz="2800" smtClean="0"/>
              <a:t>Kadının uğradığı baskı onun yaptığı işten ve bedeninin kullanımından gelmektedir. </a:t>
            </a:r>
          </a:p>
          <a:p>
            <a:r>
              <a:rPr lang="tr-TR" altLang="tr-TR" sz="2800" smtClean="0"/>
              <a:t>Bu yüzden de kadının pasif olarak yetiştirilmesi gibi ideolojik gerekçelerle değil, kadının aile içinde çalıştırılması uygun olduğu için kadın baskılanmaktadır görüşündedirler.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424862" cy="936625"/>
          </a:xfrm>
        </p:spPr>
        <p:txBody>
          <a:bodyPr/>
          <a:lstStyle/>
          <a:p>
            <a:pPr eaLnBrk="1" hangingPunct="1"/>
            <a:r>
              <a:rPr lang="tr-TR" altLang="tr-TR" sz="2400" b="1" i="1" smtClean="0"/>
              <a:t>Farklı Feminist yaklaşımların aile hakkındaki görüşleri</a:t>
            </a:r>
            <a:endParaRPr lang="tr-TR" altLang="tr-TR" sz="24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9388" y="981075"/>
            <a:ext cx="8856662" cy="5616575"/>
          </a:xfrm>
        </p:spPr>
        <p:txBody>
          <a:bodyPr/>
          <a:lstStyle/>
          <a:p>
            <a:r>
              <a:rPr lang="tr-TR" altLang="tr-TR" sz="2800" b="1" smtClean="0"/>
              <a:t>Liberal Feminizm</a:t>
            </a:r>
          </a:p>
          <a:p>
            <a:r>
              <a:rPr lang="tr-TR" altLang="tr-TR" sz="2800" smtClean="0"/>
              <a:t>Liberal Feminizmin iki temel savından biri “erkekle eşitlik” diğeri ise, “kadının özgürlüğü” dür. </a:t>
            </a:r>
          </a:p>
          <a:p>
            <a:r>
              <a:rPr lang="tr-TR" altLang="tr-TR" sz="2800" smtClean="0"/>
              <a:t>Onlar için kamusal alanda çalışmak çok önemlidir. Çalışma yaşamında eşitlik, aile yaşamında eşitlik ve son olarak sosyal hayatta eşitlik sağlanmalıdır.</a:t>
            </a:r>
          </a:p>
          <a:p>
            <a:r>
              <a:rPr lang="tr-TR" altLang="tr-TR" sz="2800" smtClean="0"/>
              <a:t>Aile içindeki geleneksel işbölümü kadının çalışmasının en büyük engelidir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424862" cy="936625"/>
          </a:xfrm>
        </p:spPr>
        <p:txBody>
          <a:bodyPr/>
          <a:lstStyle/>
          <a:p>
            <a:pPr eaLnBrk="1" hangingPunct="1"/>
            <a:r>
              <a:rPr lang="tr-TR" altLang="tr-TR" sz="2400" b="1" i="1" smtClean="0"/>
              <a:t>Farklı Feminist yaklaşımların aile hakkındaki görüşleri</a:t>
            </a:r>
            <a:endParaRPr lang="tr-TR" altLang="tr-TR" sz="24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07950" y="981075"/>
            <a:ext cx="8928100" cy="5688013"/>
          </a:xfrm>
        </p:spPr>
        <p:txBody>
          <a:bodyPr>
            <a:normAutofit fontScale="92500"/>
          </a:bodyPr>
          <a:lstStyle/>
          <a:p>
            <a:r>
              <a:rPr lang="tr-TR" altLang="tr-TR" sz="2800" b="1" smtClean="0"/>
              <a:t>Liberal Feminizm</a:t>
            </a:r>
          </a:p>
          <a:p>
            <a:r>
              <a:rPr lang="tr-TR" altLang="tr-TR" sz="2800" smtClean="0"/>
              <a:t>Kapitalizmin gelişmesi ve yeterli istihdam olanağının sağlanması ile aile dönüşüme uğrayacaktır.</a:t>
            </a:r>
          </a:p>
          <a:p>
            <a:r>
              <a:rPr lang="tr-TR" altLang="tr-TR" sz="2800" smtClean="0"/>
              <a:t> Onlar sosyalist ve radikal feministlerin aileyi köklü biçimde dönüştürme taleplerine eleştirel bakarlar.</a:t>
            </a:r>
          </a:p>
          <a:p>
            <a:r>
              <a:rPr lang="tr-TR" altLang="tr-TR" sz="2800" smtClean="0"/>
              <a:t>Liberal Feminizm aslında bilimsel bir yaklaşımdan çok politik özellikler taşır.</a:t>
            </a:r>
          </a:p>
          <a:p>
            <a:r>
              <a:rPr lang="tr-TR" altLang="tr-TR" sz="2800" smtClean="0"/>
              <a:t>Ataerkil yapının nasıl ortaya çıktığı veya ne olduğuyla ilgilenmek yerine nasıl olması gerektiğini sorgular.</a:t>
            </a:r>
          </a:p>
          <a:p>
            <a:r>
              <a:rPr lang="tr-TR" altLang="tr-TR" sz="2800" smtClean="0"/>
              <a:t>Ancak bazı iyileşmeler sağlanmış olsa bile temel eşitsizliklerin hala mevcut olduğunu görmek gerekir.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424862" cy="936625"/>
          </a:xfrm>
        </p:spPr>
        <p:txBody>
          <a:bodyPr/>
          <a:lstStyle/>
          <a:p>
            <a:pPr eaLnBrk="1" hangingPunct="1"/>
            <a:r>
              <a:rPr lang="tr-TR" altLang="tr-TR" sz="2400" b="1" i="1" smtClean="0"/>
              <a:t>Farklı Feminist yaklaşımların aile hakkındaki görüşleri</a:t>
            </a:r>
            <a:endParaRPr lang="tr-TR" altLang="tr-TR" sz="24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07950" y="981075"/>
            <a:ext cx="8928100" cy="5688013"/>
          </a:xfrm>
        </p:spPr>
        <p:txBody>
          <a:bodyPr/>
          <a:lstStyle/>
          <a:p>
            <a:r>
              <a:rPr lang="tr-TR" altLang="tr-TR" sz="2800" b="1" smtClean="0"/>
              <a:t>Sosyalist Feminizm</a:t>
            </a:r>
          </a:p>
          <a:p>
            <a:r>
              <a:rPr lang="tr-TR" altLang="tr-TR" sz="2800" smtClean="0"/>
              <a:t>Kamusal ve özel alan kavramlarını özellikle vurgulayan sosyalist feministler, radikal feministlerden farklı olarak ataerkillik yerine kapitalizm üzerine eğilimleriyle dikkat çekerler.</a:t>
            </a:r>
          </a:p>
          <a:p>
            <a:r>
              <a:rPr lang="tr-TR" altLang="tr-TR" sz="2800" smtClean="0"/>
              <a:t> Onlara göre kapitalizm kadını “özel” erkeği de “kamusal alana” yerleştirmiştir. </a:t>
            </a:r>
          </a:p>
          <a:p>
            <a:r>
              <a:rPr lang="tr-TR" altLang="tr-TR" sz="2800" smtClean="0"/>
              <a:t>Savran (1985)’a göre kapitalizm, kadını özgürleştiriyor gibi görünürken, aslında bunun tam aksini yaptığı için, kadının özgürleşmesi ve kurtuluşu ancak sosyalizm ile mümkündür.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424862" cy="936625"/>
          </a:xfrm>
        </p:spPr>
        <p:txBody>
          <a:bodyPr/>
          <a:lstStyle/>
          <a:p>
            <a:pPr eaLnBrk="1" hangingPunct="1"/>
            <a:r>
              <a:rPr lang="tr-TR" altLang="tr-TR" sz="2400" b="1" i="1" smtClean="0"/>
              <a:t>Farklı Feminist yaklaşımların aile hakkındaki görüşleri</a:t>
            </a:r>
            <a:endParaRPr lang="tr-TR" altLang="tr-TR" sz="24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07950" y="981075"/>
            <a:ext cx="9036050" cy="5688013"/>
          </a:xfrm>
        </p:spPr>
        <p:txBody>
          <a:bodyPr/>
          <a:lstStyle/>
          <a:p>
            <a:pPr>
              <a:defRPr/>
            </a:pPr>
            <a:r>
              <a:rPr lang="tr-TR" sz="2800" b="1" dirty="0"/>
              <a:t>Sosyalist Feminizm</a:t>
            </a:r>
          </a:p>
          <a:p>
            <a:pPr>
              <a:defRPr/>
            </a:pPr>
            <a:r>
              <a:rPr lang="tr-TR" sz="2400" dirty="0"/>
              <a:t>Ailenin </a:t>
            </a:r>
            <a:r>
              <a:rPr lang="tr-TR" sz="2400" dirty="0" smtClean="0"/>
              <a:t>yıkılması </a:t>
            </a:r>
            <a:r>
              <a:rPr lang="tr-TR" sz="2400" dirty="0"/>
              <a:t>ancak sosyalist bir </a:t>
            </a:r>
            <a:r>
              <a:rPr lang="tr-TR" sz="2400" dirty="0" smtClean="0"/>
              <a:t>toplumda gerçekleşebilir</a:t>
            </a:r>
            <a:r>
              <a:rPr lang="tr-TR" sz="2400" dirty="0"/>
              <a:t>.</a:t>
            </a:r>
          </a:p>
          <a:p>
            <a:pPr>
              <a:defRPr/>
            </a:pPr>
            <a:r>
              <a:rPr lang="tr-TR" sz="2400" dirty="0"/>
              <a:t>Üretimin </a:t>
            </a:r>
            <a:r>
              <a:rPr lang="tr-TR" sz="2400" dirty="0" smtClean="0"/>
              <a:t>toplumsallaşması, </a:t>
            </a:r>
            <a:r>
              <a:rPr lang="tr-TR" sz="2400" dirty="0"/>
              <a:t>ailedeki yeniden üretime gereksinim </a:t>
            </a:r>
            <a:r>
              <a:rPr lang="tr-TR" sz="2400" dirty="0" smtClean="0"/>
              <a:t>bırakmayacak </a:t>
            </a:r>
            <a:r>
              <a:rPr lang="tr-TR" sz="2400" dirty="0"/>
              <a:t>ve ailenin </a:t>
            </a:r>
            <a:r>
              <a:rPr lang="tr-TR" sz="2400" dirty="0" smtClean="0"/>
              <a:t>önemi azalacaktır</a:t>
            </a:r>
            <a:r>
              <a:rPr lang="tr-TR" sz="2400" dirty="0"/>
              <a:t>.</a:t>
            </a:r>
          </a:p>
          <a:p>
            <a:pPr>
              <a:defRPr/>
            </a:pPr>
            <a:r>
              <a:rPr lang="pt-BR" sz="2400" dirty="0"/>
              <a:t>Siyasal </a:t>
            </a:r>
            <a:r>
              <a:rPr lang="pt-BR" sz="2400" dirty="0" smtClean="0"/>
              <a:t>alan</a:t>
            </a:r>
            <a:r>
              <a:rPr lang="tr-TR" sz="2400" dirty="0" smtClean="0"/>
              <a:t>ı</a:t>
            </a:r>
            <a:r>
              <a:rPr lang="pt-BR" sz="2400" dirty="0" smtClean="0"/>
              <a:t>n</a:t>
            </a:r>
            <a:r>
              <a:rPr lang="pt-BR" sz="2400" dirty="0"/>
              <a:t>, kamusal alan ile </a:t>
            </a:r>
            <a:r>
              <a:rPr lang="pt-BR" sz="2400" dirty="0" smtClean="0"/>
              <a:t>s</a:t>
            </a:r>
            <a:r>
              <a:rPr lang="tr-TR" sz="2400" dirty="0" smtClean="0"/>
              <a:t>ı</a:t>
            </a:r>
            <a:r>
              <a:rPr lang="pt-BR" sz="2400" dirty="0" smtClean="0"/>
              <a:t>n</a:t>
            </a:r>
            <a:r>
              <a:rPr lang="tr-TR" sz="2400" dirty="0" smtClean="0"/>
              <a:t>ı</a:t>
            </a:r>
            <a:r>
              <a:rPr lang="pt-BR" sz="2400" dirty="0" smtClean="0"/>
              <a:t>rland</a:t>
            </a:r>
            <a:r>
              <a:rPr lang="tr-TR" sz="2400" dirty="0" smtClean="0"/>
              <a:t>ı</a:t>
            </a:r>
            <a:r>
              <a:rPr lang="pt-BR" sz="2400" dirty="0" smtClean="0"/>
              <a:t>r</a:t>
            </a:r>
            <a:r>
              <a:rPr lang="tr-TR" sz="2400" dirty="0" smtClean="0"/>
              <a:t>ı</a:t>
            </a:r>
            <a:r>
              <a:rPr lang="pt-BR" sz="2400" dirty="0" smtClean="0"/>
              <a:t>lm</a:t>
            </a:r>
            <a:r>
              <a:rPr lang="tr-TR" sz="2400" dirty="0" err="1" smtClean="0"/>
              <a:t>ış</a:t>
            </a:r>
            <a:r>
              <a:rPr lang="tr-TR" sz="2400" dirty="0" smtClean="0"/>
              <a:t> </a:t>
            </a:r>
            <a:r>
              <a:rPr lang="pt-BR" sz="2400" dirty="0" smtClean="0"/>
              <a:t>olmas</a:t>
            </a:r>
            <a:r>
              <a:rPr lang="tr-TR" sz="2400" dirty="0" smtClean="0"/>
              <a:t>ı</a:t>
            </a:r>
            <a:r>
              <a:rPr lang="pt-BR" sz="2400" dirty="0" smtClean="0"/>
              <a:t> </a:t>
            </a:r>
            <a:r>
              <a:rPr lang="pt-BR" sz="2400" dirty="0"/>
              <a:t>da böylece </a:t>
            </a:r>
            <a:r>
              <a:rPr lang="pt-BR" sz="2400" dirty="0" smtClean="0"/>
              <a:t>tart</a:t>
            </a:r>
            <a:r>
              <a:rPr lang="tr-TR" sz="2400" dirty="0" smtClean="0"/>
              <a:t>ışı</a:t>
            </a:r>
            <a:r>
              <a:rPr lang="pt-BR" sz="2400" dirty="0" smtClean="0"/>
              <a:t>l</a:t>
            </a:r>
            <a:r>
              <a:rPr lang="tr-TR" sz="2400" dirty="0" smtClean="0"/>
              <a:t>ı</a:t>
            </a:r>
            <a:r>
              <a:rPr lang="pt-BR" sz="2400" dirty="0" smtClean="0"/>
              <a:t>r hale</a:t>
            </a:r>
            <a:r>
              <a:rPr lang="tr-TR" sz="2400" dirty="0" smtClean="0"/>
              <a:t> gelmiş  bulunmaktadır.</a:t>
            </a:r>
          </a:p>
          <a:p>
            <a:pPr>
              <a:defRPr/>
            </a:pPr>
            <a:r>
              <a:rPr lang="tr-TR" sz="2400" dirty="0" smtClean="0"/>
              <a:t> Birleşmiş </a:t>
            </a:r>
            <a:r>
              <a:rPr lang="tr-TR" sz="2400" dirty="0"/>
              <a:t>Milletlerin “</a:t>
            </a:r>
            <a:r>
              <a:rPr lang="tr-TR" sz="2400" dirty="0" err="1"/>
              <a:t>Gender</a:t>
            </a:r>
            <a:r>
              <a:rPr lang="tr-TR" sz="2400" dirty="0"/>
              <a:t> in Development” (1996) serisinde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tr-TR" sz="2400" dirty="0" smtClean="0"/>
              <a:t> de </a:t>
            </a:r>
            <a:r>
              <a:rPr lang="tr-TR" sz="2400" dirty="0"/>
              <a:t>“</a:t>
            </a:r>
            <a:r>
              <a:rPr lang="tr-TR" sz="2400" dirty="0" smtClean="0"/>
              <a:t>yönetişim</a:t>
            </a:r>
            <a:r>
              <a:rPr lang="tr-TR" sz="2400" dirty="0"/>
              <a:t>” (</a:t>
            </a:r>
            <a:r>
              <a:rPr lang="tr-TR" sz="2400" dirty="0" err="1"/>
              <a:t>governance</a:t>
            </a:r>
            <a:r>
              <a:rPr lang="tr-TR" sz="2400" dirty="0"/>
              <a:t>) </a:t>
            </a:r>
            <a:r>
              <a:rPr lang="tr-TR" sz="2400" dirty="0" smtClean="0"/>
              <a:t>kavramının </a:t>
            </a:r>
            <a:r>
              <a:rPr lang="tr-TR" sz="2400" dirty="0"/>
              <a:t>aile içi </a:t>
            </a:r>
            <a:r>
              <a:rPr lang="tr-TR" sz="2400" dirty="0" smtClean="0"/>
              <a:t>ilişkileri </a:t>
            </a:r>
            <a:r>
              <a:rPr lang="tr-TR" sz="2400" dirty="0"/>
              <a:t>de kapsayan </a:t>
            </a:r>
            <a:r>
              <a:rPr lang="tr-TR" sz="2400" dirty="0" smtClean="0"/>
              <a:t>biçimde genişletildiği unutulmamalıdır</a:t>
            </a:r>
            <a:r>
              <a:rPr lang="tr-TR" sz="2400" dirty="0"/>
              <a:t>.</a:t>
            </a:r>
            <a:endParaRPr lang="tr-TR" altLang="tr-T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424862" cy="936625"/>
          </a:xfrm>
        </p:spPr>
        <p:txBody>
          <a:bodyPr/>
          <a:lstStyle/>
          <a:p>
            <a:pPr eaLnBrk="1" hangingPunct="1"/>
            <a:r>
              <a:rPr lang="tr-TR" altLang="tr-TR" sz="2400" b="1" i="1" smtClean="0"/>
              <a:t>Farklı Feminist yaklaşımların aile hakkındaki görüşleri</a:t>
            </a:r>
            <a:endParaRPr lang="tr-TR" altLang="tr-TR" sz="24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07950" y="981075"/>
            <a:ext cx="9036050" cy="5688013"/>
          </a:xfrm>
        </p:spPr>
        <p:txBody>
          <a:bodyPr/>
          <a:lstStyle/>
          <a:p>
            <a:r>
              <a:rPr lang="tr-TR" altLang="tr-TR" sz="2800" b="1" smtClean="0"/>
              <a:t>Sosyalist Feminizm</a:t>
            </a:r>
          </a:p>
          <a:p>
            <a:r>
              <a:rPr lang="tr-TR" altLang="tr-TR" sz="2800" smtClean="0"/>
              <a:t>Sonuç olarak birçok yeni gelişme, ailenin erkek egemenliğine terk edilen özel bir alan olarak görülmesine karşı olunduğunu göstermektedir.</a:t>
            </a:r>
          </a:p>
          <a:p>
            <a:r>
              <a:rPr lang="tr-TR" altLang="tr-TR" sz="2800" smtClean="0"/>
              <a:t>Böylelikle kadın ve çocukların istismarı durumunda sivil toplum kuruluşları tarafından aile içi ilişkilere müdahale edilmesi meşrulaşmaktadır.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39825"/>
          </a:xfrm>
        </p:spPr>
        <p:txBody>
          <a:bodyPr/>
          <a:lstStyle/>
          <a:p>
            <a:pPr eaLnBrk="1" hangingPunct="1"/>
            <a:r>
              <a:rPr lang="tr-TR" altLang="tr-TR" sz="4000" b="1" smtClean="0"/>
              <a:t>Feminist Analiz ve Aile</a:t>
            </a:r>
            <a:endParaRPr lang="tr-TR" altLang="tr-TR" sz="40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9388" y="1125538"/>
            <a:ext cx="8856662" cy="5472112"/>
          </a:xfrm>
        </p:spPr>
        <p:txBody>
          <a:bodyPr/>
          <a:lstStyle/>
          <a:p>
            <a:r>
              <a:rPr lang="tr-TR" altLang="tr-TR" sz="2800" smtClean="0"/>
              <a:t>Klasik sosyolojik yaklaşımlardan başka aile incelemelerinde giderek artan şekilde Feminist Yaklaşım da kullanılmaya başlamıştır. </a:t>
            </a:r>
          </a:p>
          <a:p>
            <a:r>
              <a:rPr lang="tr-TR" altLang="tr-TR" sz="2800" smtClean="0"/>
              <a:t>Ancak daha başlangıçtan feminist olarak adlandırılan pek çok kuram olduğu veya birbirinden farklı çok sayıda Feminizm bulunduğu belirtilmelidir.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424862" cy="936625"/>
          </a:xfrm>
        </p:spPr>
        <p:txBody>
          <a:bodyPr/>
          <a:lstStyle/>
          <a:p>
            <a:pPr eaLnBrk="1" hangingPunct="1"/>
            <a:r>
              <a:rPr lang="tr-TR" altLang="tr-TR" sz="2400" b="1" smtClean="0"/>
              <a:t>Farklılıkları Temel Alan Feminizmler (Difference Feminisms)</a:t>
            </a:r>
            <a:endParaRPr lang="tr-TR" altLang="tr-TR" sz="24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07950" y="981075"/>
            <a:ext cx="9036050" cy="5688013"/>
          </a:xfrm>
        </p:spPr>
        <p:txBody>
          <a:bodyPr/>
          <a:lstStyle/>
          <a:p>
            <a:r>
              <a:rPr lang="tr-TR" altLang="tr-TR" sz="2400" smtClean="0"/>
              <a:t>Postmodern ve post-yapısalcı görüşlerin etkisiyle bazı feministler kadının sosyal konumunda ortaya çıkan yeni değişikliklere işaret ederler.</a:t>
            </a:r>
          </a:p>
          <a:p>
            <a:r>
              <a:rPr lang="tr-TR" altLang="tr-TR" sz="2400" smtClean="0"/>
              <a:t> Aslında sınıf, etniklik, yaş ve din gibi faktörlere bağlı olarak her kadının toplumda aynı konumda olmadığı bilinen bir şeydir. </a:t>
            </a:r>
          </a:p>
          <a:p>
            <a:r>
              <a:rPr lang="tr-TR" altLang="tr-TR" sz="2400" smtClean="0"/>
              <a:t>Ancak yeni ve farklı olan, eşcinsel ve lezbiyenlerin de artık aile kurma taleplerinde bulunmalarıdır.</a:t>
            </a:r>
          </a:p>
          <a:p>
            <a:r>
              <a:rPr lang="tr-TR" altLang="tr-TR" sz="2400" smtClean="0"/>
              <a:t>Diğer bir ifade ile “Özcülüğün” (essentialism) </a:t>
            </a:r>
            <a:r>
              <a:rPr lang="sv-SE" altLang="tr-TR" sz="2400" smtClean="0"/>
              <a:t>de</a:t>
            </a:r>
            <a:r>
              <a:rPr lang="tr-TR" altLang="tr-TR" sz="2400" smtClean="0"/>
              <a:t>ğ</a:t>
            </a:r>
            <a:r>
              <a:rPr lang="sv-SE" altLang="tr-TR" sz="2400" smtClean="0"/>
              <a:t>i</a:t>
            </a:r>
            <a:r>
              <a:rPr lang="tr-TR" altLang="tr-TR" sz="2400" smtClean="0"/>
              <a:t>ş</a:t>
            </a:r>
            <a:r>
              <a:rPr lang="sv-SE" altLang="tr-TR" sz="2400" smtClean="0"/>
              <a:t>mez, do</a:t>
            </a:r>
            <a:r>
              <a:rPr lang="tr-TR" altLang="tr-TR" sz="2400" smtClean="0"/>
              <a:t>ğ</a:t>
            </a:r>
            <a:r>
              <a:rPr lang="sv-SE" altLang="tr-TR" sz="2400" smtClean="0"/>
              <a:t>al, tek bir kad</a:t>
            </a:r>
            <a:r>
              <a:rPr lang="tr-TR" altLang="tr-TR" sz="2400" smtClean="0"/>
              <a:t>ı</a:t>
            </a:r>
            <a:r>
              <a:rPr lang="sv-SE" altLang="tr-TR" sz="2400" smtClean="0"/>
              <a:t>nl</a:t>
            </a:r>
            <a:r>
              <a:rPr lang="tr-TR" altLang="tr-TR" sz="2400" smtClean="0"/>
              <a:t>ı</a:t>
            </a:r>
            <a:r>
              <a:rPr lang="sv-SE" altLang="tr-TR" sz="2400" smtClean="0"/>
              <a:t>k rolü oldu</a:t>
            </a:r>
            <a:r>
              <a:rPr lang="tr-TR" altLang="tr-TR" sz="2400" smtClean="0"/>
              <a:t>ğ</a:t>
            </a:r>
            <a:r>
              <a:rPr lang="sv-SE" altLang="tr-TR" sz="2400" smtClean="0"/>
              <a:t>unu iddialar</a:t>
            </a:r>
            <a:r>
              <a:rPr lang="tr-TR" altLang="tr-TR" sz="2400" smtClean="0"/>
              <a:t>ı</a:t>
            </a:r>
            <a:r>
              <a:rPr lang="sv-SE" altLang="tr-TR" sz="2400" smtClean="0"/>
              <a:t>na kar</a:t>
            </a:r>
            <a:r>
              <a:rPr lang="tr-TR" altLang="tr-TR" sz="2400" smtClean="0"/>
              <a:t>şı </a:t>
            </a:r>
            <a:r>
              <a:rPr lang="sv-SE" altLang="tr-TR" sz="2400" smtClean="0"/>
              <a:t>farkl</a:t>
            </a:r>
            <a:r>
              <a:rPr lang="tr-TR" altLang="tr-TR" sz="2400" smtClean="0"/>
              <a:t>ı</a:t>
            </a:r>
            <a:r>
              <a:rPr lang="sv-SE" altLang="tr-TR" sz="2400" smtClean="0"/>
              <a:t> femi</a:t>
            </a:r>
            <a:r>
              <a:rPr lang="tr-TR" altLang="tr-TR" sz="2400" smtClean="0"/>
              <a:t>nizmler durumun hiç de öyle olmadığını iddia ederler.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424862" cy="936625"/>
          </a:xfrm>
        </p:spPr>
        <p:txBody>
          <a:bodyPr/>
          <a:lstStyle/>
          <a:p>
            <a:pPr eaLnBrk="1" hangingPunct="1"/>
            <a:r>
              <a:rPr lang="tr-TR" altLang="tr-TR" sz="2400" b="1" smtClean="0"/>
              <a:t>Farklılıkları Temel Alan Feminizmler (Difference Feminisms)</a:t>
            </a:r>
            <a:endParaRPr lang="tr-TR" altLang="tr-TR" sz="24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07950" y="981075"/>
            <a:ext cx="9036050" cy="5688013"/>
          </a:xfrm>
        </p:spPr>
        <p:txBody>
          <a:bodyPr/>
          <a:lstStyle/>
          <a:p>
            <a:r>
              <a:rPr lang="tr-TR" altLang="tr-TR" sz="2400" smtClean="0"/>
              <a:t>Örneğin, “gay” ve “lezbiyen” evlilikleri artık bazı ülke ve eyaletlerde yasallaşmıştır.</a:t>
            </a:r>
          </a:p>
          <a:p>
            <a:r>
              <a:rPr lang="tr-TR" altLang="tr-TR" sz="2400" smtClean="0"/>
              <a:t> Bu kadınların da özcü görüşlere meydan okuyan hak talepleri vardır ve baz› feministler tarafından savunulmaktadır.</a:t>
            </a:r>
          </a:p>
          <a:p>
            <a:r>
              <a:rPr lang="tr-TR" altLang="tr-TR" sz="2400" smtClean="0"/>
              <a:t> Sonuç olarak, kadının ailedeki rolünün sürekli değişmeye açık olduğu tartışmaların odak noktasıdır. </a:t>
            </a:r>
          </a:p>
          <a:p>
            <a:r>
              <a:rPr lang="tr-TR" altLang="tr-TR" sz="2400" smtClean="0"/>
              <a:t>Örneğin, lezbiyen veya gay çiftler evlenmek ve evlat edinerek anne-baba olmak istemektedirler.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424862" cy="936625"/>
          </a:xfrm>
        </p:spPr>
        <p:txBody>
          <a:bodyPr/>
          <a:lstStyle/>
          <a:p>
            <a:pPr eaLnBrk="1" hangingPunct="1"/>
            <a:r>
              <a:rPr lang="tr-TR" altLang="tr-TR" sz="2400" b="1" smtClean="0"/>
              <a:t>Postmodernizm</a:t>
            </a:r>
            <a:endParaRPr lang="tr-TR" altLang="tr-TR" sz="24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07950" y="981075"/>
            <a:ext cx="9036050" cy="5688013"/>
          </a:xfrm>
        </p:spPr>
        <p:txBody>
          <a:bodyPr/>
          <a:lstStyle/>
          <a:p>
            <a:r>
              <a:rPr lang="tr-TR" altLang="tr-TR" sz="2400" smtClean="0"/>
              <a:t>Sosyolojide son yıllarda önem kazanan post-modernizmin henüz aile sosyolojisi literatüründe </a:t>
            </a:r>
            <a:r>
              <a:rPr lang="sv-SE" altLang="tr-TR" sz="2400" smtClean="0"/>
              <a:t>çok fazla etkisi bulundu</a:t>
            </a:r>
            <a:r>
              <a:rPr lang="tr-TR" altLang="tr-TR" sz="2400" smtClean="0"/>
              <a:t>ğ</a:t>
            </a:r>
            <a:r>
              <a:rPr lang="sv-SE" altLang="tr-TR" sz="2400" smtClean="0"/>
              <a:t>undan söz edilemez.</a:t>
            </a:r>
            <a:endParaRPr lang="tr-TR" altLang="tr-TR" sz="2400" smtClean="0"/>
          </a:p>
          <a:p>
            <a:r>
              <a:rPr lang="sv-SE" altLang="tr-TR" sz="2400" smtClean="0"/>
              <a:t> Modernizmin romantik</a:t>
            </a:r>
            <a:r>
              <a:rPr lang="tr-TR" altLang="tr-TR" sz="2400" smtClean="0"/>
              <a:t> ideallerinin toplumsal sorunları çözememiş olması, ekonomik gelişmelere rağmen toplumsal refahın yaygınlaşamamış olması, çok sayıda çocuğun yoksulluk ve sefalet </a:t>
            </a:r>
            <a:r>
              <a:rPr lang="pt-BR" altLang="tr-TR" sz="2400" smtClean="0"/>
              <a:t>içinde do</a:t>
            </a:r>
            <a:r>
              <a:rPr lang="tr-TR" altLang="tr-TR" sz="2400" smtClean="0"/>
              <a:t>ğ</a:t>
            </a:r>
            <a:r>
              <a:rPr lang="pt-BR" altLang="tr-TR" sz="2400" smtClean="0"/>
              <a:t>mas</a:t>
            </a:r>
            <a:r>
              <a:rPr lang="tr-TR" altLang="tr-TR" sz="2400" smtClean="0"/>
              <a:t>ı</a:t>
            </a:r>
            <a:r>
              <a:rPr lang="pt-BR" altLang="tr-TR" sz="2400" smtClean="0"/>
              <a:t> ve büyümesi ele</a:t>
            </a:r>
            <a:r>
              <a:rPr lang="tr-TR" altLang="tr-TR" sz="2400" smtClean="0"/>
              <a:t>ş</a:t>
            </a:r>
            <a:r>
              <a:rPr lang="pt-BR" altLang="tr-TR" sz="2400" smtClean="0"/>
              <a:t>tirilerin temel kayna</a:t>
            </a:r>
            <a:r>
              <a:rPr lang="tr-TR" altLang="tr-TR" sz="2400" smtClean="0"/>
              <a:t>ğı</a:t>
            </a:r>
            <a:r>
              <a:rPr lang="pt-BR" altLang="tr-TR" sz="2400" smtClean="0"/>
              <a:t>d</a:t>
            </a:r>
            <a:r>
              <a:rPr lang="tr-TR" altLang="tr-TR" sz="2400" smtClean="0"/>
              <a:t>ı</a:t>
            </a:r>
            <a:r>
              <a:rPr lang="pt-BR" altLang="tr-TR" sz="2400" smtClean="0"/>
              <a:t>r</a:t>
            </a:r>
            <a:endParaRPr lang="tr-TR" altLang="tr-TR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424862" cy="936625"/>
          </a:xfrm>
        </p:spPr>
        <p:txBody>
          <a:bodyPr/>
          <a:lstStyle/>
          <a:p>
            <a:pPr eaLnBrk="1" hangingPunct="1"/>
            <a:r>
              <a:rPr lang="tr-TR" altLang="tr-TR" sz="2400" b="1" smtClean="0"/>
              <a:t>Postmodernizm</a:t>
            </a:r>
            <a:endParaRPr lang="tr-TR" altLang="tr-TR" sz="24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07950" y="981075"/>
            <a:ext cx="9036050" cy="5688013"/>
          </a:xfrm>
        </p:spPr>
        <p:txBody>
          <a:bodyPr/>
          <a:lstStyle/>
          <a:p>
            <a:r>
              <a:rPr lang="tr-TR" altLang="tr-TR" sz="2400" smtClean="0"/>
              <a:t>Örneğin Norman Denzin (1987)’e göre, artık geleneksel aile kavramının post-modern topluma uygulanabilir olması tartışmalıdır ve çekirdek aile Amerikan toplumunda norm olmaktan çıkmıştır. </a:t>
            </a:r>
          </a:p>
          <a:p>
            <a:r>
              <a:rPr lang="tr-TR" altLang="tr-TR" sz="2400" smtClean="0"/>
              <a:t>Ona göre arık aile muhtemelen ilaç veya alkol bağımlısı bekar bir anne tarafından yönetilen tek ebeveynli bir ailedir ve şiddete eğilimli bir hanede yaşamaktadırlar.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424862" cy="936625"/>
          </a:xfrm>
        </p:spPr>
        <p:txBody>
          <a:bodyPr/>
          <a:lstStyle/>
          <a:p>
            <a:pPr eaLnBrk="1" hangingPunct="1"/>
            <a:r>
              <a:rPr lang="tr-TR" altLang="tr-TR" sz="2400" b="1" smtClean="0"/>
              <a:t>Postmodernizm</a:t>
            </a:r>
            <a:endParaRPr lang="tr-TR" altLang="tr-TR" sz="24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07950" y="981075"/>
            <a:ext cx="9036050" cy="5688013"/>
          </a:xfrm>
        </p:spPr>
        <p:txBody>
          <a:bodyPr/>
          <a:lstStyle/>
          <a:p>
            <a:r>
              <a:rPr lang="tr-TR" altLang="tr-TR" sz="2400" smtClean="0"/>
              <a:t>Ayrıca postmodern ailelerin iki önemli özelliğinden biri, çocukların ebeveynleri dışındaki kişiler tarafından büyütülmesi iken, diğeri ise çocukların sosyalizasyonunda televizyonun çok önemli rol oynar hale gelmesidir. </a:t>
            </a:r>
          </a:p>
          <a:p>
            <a:r>
              <a:rPr lang="tr-TR" altLang="tr-TR" sz="2400" smtClean="0"/>
              <a:t>Cheal (1991)’a göre de, yedi saatten fazla televizyon izleyen çocuklar tüm sosyo-kültürel mitleri buradan öğrenmektedirler.</a:t>
            </a:r>
          </a:p>
          <a:p>
            <a:r>
              <a:rPr lang="tr-TR" altLang="tr-TR" sz="2400" smtClean="0"/>
              <a:t>Aslında tüm bunların modernizmin yansımaları olduğunu tartışanlar da vardır. </a:t>
            </a:r>
          </a:p>
          <a:p>
            <a:r>
              <a:rPr lang="tr-TR" altLang="tr-TR" sz="2400" smtClean="0"/>
              <a:t>Çünkü çalışan kadın çocuğuna ya bakıcı tutmakta ya da kreşe vermektedir. </a:t>
            </a:r>
          </a:p>
          <a:p>
            <a:r>
              <a:rPr lang="tr-TR" altLang="tr-TR" sz="2400" smtClean="0"/>
              <a:t>Medyanın ise modernizmin en güçlü aygıtı olduğuna kuşku yoktur.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39825"/>
          </a:xfrm>
        </p:spPr>
        <p:txBody>
          <a:bodyPr/>
          <a:lstStyle/>
          <a:p>
            <a:pPr eaLnBrk="1" hangingPunct="1"/>
            <a:r>
              <a:rPr lang="tr-TR" altLang="tr-TR" sz="4000" b="1" smtClean="0"/>
              <a:t>Feminist Analiz ve Aile</a:t>
            </a:r>
            <a:endParaRPr lang="tr-TR" altLang="tr-TR" sz="40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9388" y="1125538"/>
            <a:ext cx="8856662" cy="5472112"/>
          </a:xfrm>
        </p:spPr>
        <p:txBody>
          <a:bodyPr/>
          <a:lstStyle/>
          <a:p>
            <a:r>
              <a:rPr lang="tr-TR" altLang="tr-TR" sz="2400" smtClean="0"/>
              <a:t>Aynen yapısal işlevsel yaklaşım gibi, feminist analizi de kapsayan sosyal çatışmacı yaklaşım da aileyi yaşamımızın merkezine koyar. </a:t>
            </a:r>
          </a:p>
          <a:p>
            <a:r>
              <a:rPr lang="tr-TR" altLang="tr-TR" sz="2400" smtClean="0"/>
              <a:t>Akrabalığın toplumdaki yararlarından ziyade, bu yaklaşım ailenin toplumda eşitsizliğini sürdüren noktalar üzerinde durur.</a:t>
            </a:r>
          </a:p>
          <a:p>
            <a:pPr lvl="1"/>
            <a:r>
              <a:rPr lang="tr-TR" altLang="tr-TR" sz="2000" smtClean="0"/>
              <a:t>Ataerkillik: Feministler ataerkillik ile aile arasında bağlantı kurarlar. Mirasçılarının kim olduğunu bilmek için erkekler, kadın cinselliğini kontrol etmek zorundadırlar. </a:t>
            </a:r>
          </a:p>
          <a:p>
            <a:pPr lvl="1"/>
            <a:r>
              <a:rPr lang="tr-TR" altLang="tr-TR" sz="2000" smtClean="0"/>
              <a:t>Bu nedenle aileler kadını, erkeğin ekonomik ve cinsel mülkiyetine dönüştürdüler. </a:t>
            </a:r>
          </a:p>
          <a:p>
            <a:pPr lvl="1"/>
            <a:r>
              <a:rPr lang="tr-TR" altLang="tr-TR" sz="2000" smtClean="0"/>
              <a:t>Bir yüzyıl öncesine kadar ABD’de eşlerinin kazançları kocalarına aitti. Bugün hala kadınlar çocuk yetiştirme ve  ev işleri sorumluluğununn çoğunu taşımaktadırlar.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39825"/>
          </a:xfrm>
        </p:spPr>
        <p:txBody>
          <a:bodyPr/>
          <a:lstStyle/>
          <a:p>
            <a:pPr eaLnBrk="1" hangingPunct="1"/>
            <a:r>
              <a:rPr lang="tr-TR" altLang="tr-TR" sz="4000" b="1" smtClean="0"/>
              <a:t>Feminist Analiz ve Aile</a:t>
            </a:r>
            <a:endParaRPr lang="tr-TR" altLang="tr-TR" sz="40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9388" y="1125538"/>
            <a:ext cx="8856662" cy="5472112"/>
          </a:xfrm>
        </p:spPr>
        <p:txBody>
          <a:bodyPr/>
          <a:lstStyle/>
          <a:p>
            <a:r>
              <a:rPr lang="tr-TR" altLang="tr-TR" sz="2800" smtClean="0"/>
              <a:t>Feminist Yaklaşımın aileye ilişkin görüşleri özetlersek;</a:t>
            </a:r>
          </a:p>
          <a:p>
            <a:pPr lvl="1"/>
            <a:r>
              <a:rPr lang="tr-TR" altLang="tr-TR" sz="2800" smtClean="0"/>
              <a:t>İlk olarak Feminizm hem İşlevselcilerin olumlu görüşlerini hem de Çatışmacıların görüşlerine eleştirel bakar. </a:t>
            </a:r>
          </a:p>
          <a:p>
            <a:pPr lvl="1"/>
            <a:r>
              <a:rPr lang="tr-TR" altLang="tr-TR" sz="2800" smtClean="0"/>
              <a:t>Bu eleştirinin altında tek fakat önemli bir neden yatar ki o da erkek egemenliği demek olan “ataerkilliktir” (patriarchy).</a:t>
            </a:r>
          </a:p>
          <a:p>
            <a:r>
              <a:rPr lang="tr-TR" altLang="tr-TR" sz="2800" smtClean="0"/>
              <a:t>Tüm Feminist kuramlar aileyi ataerkil bir kurum olarak görürler, bu konuda aralarında oldukça önemsiz farklar bulunur.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39825"/>
          </a:xfrm>
        </p:spPr>
        <p:txBody>
          <a:bodyPr/>
          <a:lstStyle/>
          <a:p>
            <a:pPr eaLnBrk="1" hangingPunct="1"/>
            <a:r>
              <a:rPr lang="tr-TR" altLang="tr-TR" sz="4000" b="1" smtClean="0"/>
              <a:t>Feminist Analiz ve Aile</a:t>
            </a:r>
            <a:endParaRPr lang="tr-TR" altLang="tr-TR" sz="40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9388" y="981075"/>
            <a:ext cx="8856662" cy="5616575"/>
          </a:xfrm>
        </p:spPr>
        <p:txBody>
          <a:bodyPr/>
          <a:lstStyle/>
          <a:p>
            <a:r>
              <a:rPr lang="tr-TR" altLang="tr-TR" sz="2000" smtClean="0"/>
              <a:t>Aileyi ataerkil olarak görmek ise oldukça kapsamlıdır. </a:t>
            </a:r>
          </a:p>
          <a:p>
            <a:r>
              <a:rPr lang="tr-TR" altLang="tr-TR" sz="2000" smtClean="0"/>
              <a:t>Örneğin Feministler, işlevselcileri ailenin tüm üyelerine sağladığı olanakların ya da çıkarların eşit olduğunu iddia ettikleri için eleştirirler. </a:t>
            </a:r>
          </a:p>
          <a:p>
            <a:r>
              <a:rPr lang="tr-TR" altLang="tr-TR" sz="2000" smtClean="0"/>
              <a:t>Onlara göre bu yaklaşım toplumsal cinsiyet farklılıklarını görmezden gelmektir. </a:t>
            </a:r>
          </a:p>
          <a:p>
            <a:r>
              <a:rPr lang="tr-TR" altLang="tr-TR" sz="2000" smtClean="0"/>
              <a:t>Oysa tüm ev işleri ve çocukları</a:t>
            </a:r>
            <a:r>
              <a:rPr lang="sv-SE" altLang="tr-TR" sz="2000" smtClean="0"/>
              <a:t>n yeti</a:t>
            </a:r>
            <a:r>
              <a:rPr lang="tr-TR" altLang="tr-TR" sz="2000" smtClean="0"/>
              <a:t>ş</a:t>
            </a:r>
            <a:r>
              <a:rPr lang="sv-SE" altLang="tr-TR" sz="2000" smtClean="0"/>
              <a:t>mesinden sorumlu olan ki</a:t>
            </a:r>
            <a:r>
              <a:rPr lang="tr-TR" altLang="tr-TR" sz="2000" smtClean="0"/>
              <a:t>ş</a:t>
            </a:r>
            <a:r>
              <a:rPr lang="sv-SE" altLang="tr-TR" sz="2000" smtClean="0"/>
              <a:t>i kad</a:t>
            </a:r>
            <a:r>
              <a:rPr lang="tr-TR" altLang="tr-TR" sz="2000" smtClean="0"/>
              <a:t>ı</a:t>
            </a:r>
            <a:r>
              <a:rPr lang="sv-SE" altLang="tr-TR" sz="2000" smtClean="0"/>
              <a:t>nd</a:t>
            </a:r>
            <a:r>
              <a:rPr lang="tr-TR" altLang="tr-TR" sz="2000" smtClean="0"/>
              <a:t>ı</a:t>
            </a:r>
            <a:r>
              <a:rPr lang="sv-SE" altLang="tr-TR" sz="2000" smtClean="0"/>
              <a:t>r. </a:t>
            </a:r>
            <a:endParaRPr lang="tr-TR" altLang="tr-TR" sz="2000" smtClean="0"/>
          </a:p>
          <a:p>
            <a:r>
              <a:rPr lang="sv-SE" altLang="tr-TR" sz="2000" smtClean="0"/>
              <a:t>Kad</a:t>
            </a:r>
            <a:r>
              <a:rPr lang="tr-TR" altLang="tr-TR" sz="2000" smtClean="0"/>
              <a:t>ı</a:t>
            </a:r>
            <a:r>
              <a:rPr lang="sv-SE" altLang="tr-TR" sz="2000" smtClean="0"/>
              <a:t>n</a:t>
            </a:r>
            <a:r>
              <a:rPr lang="tr-TR" altLang="tr-TR" sz="2000" smtClean="0"/>
              <a:t>ı</a:t>
            </a:r>
            <a:r>
              <a:rPr lang="sv-SE" altLang="tr-TR" sz="2000" smtClean="0"/>
              <a:t>n temel rolü üreme ve</a:t>
            </a:r>
            <a:r>
              <a:rPr lang="tr-TR" altLang="tr-TR" sz="2000" smtClean="0"/>
              <a:t> çocuk yetiştiriciliktir. </a:t>
            </a:r>
          </a:p>
          <a:p>
            <a:r>
              <a:rPr lang="tr-TR" altLang="tr-TR" sz="2000" smtClean="0"/>
              <a:t>Her ne kadar artık birçok ülkede kadın ev dışında çalış maya başlasa da Feministlere göre, bu kadının iki kez sömürülmesi ve </a:t>
            </a:r>
            <a:r>
              <a:rPr lang="sv-SE" altLang="tr-TR" sz="2000" smtClean="0"/>
              <a:t>bask</a:t>
            </a:r>
            <a:r>
              <a:rPr lang="tr-TR" altLang="tr-TR" sz="2000" smtClean="0"/>
              <a:t>ı</a:t>
            </a:r>
            <a:r>
              <a:rPr lang="sv-SE" altLang="tr-TR" sz="2000" smtClean="0"/>
              <a:t>lanmas</a:t>
            </a:r>
            <a:r>
              <a:rPr lang="tr-TR" altLang="tr-TR" sz="2000" smtClean="0"/>
              <a:t>ı</a:t>
            </a:r>
            <a:r>
              <a:rPr lang="sv-SE" altLang="tr-TR" sz="2000" smtClean="0"/>
              <a:t>d</a:t>
            </a:r>
            <a:r>
              <a:rPr lang="tr-TR" altLang="tr-TR" sz="2000" smtClean="0"/>
              <a:t>ı</a:t>
            </a:r>
            <a:r>
              <a:rPr lang="sv-SE" altLang="tr-TR" sz="2000" smtClean="0"/>
              <a:t>r. </a:t>
            </a:r>
            <a:endParaRPr lang="tr-TR" altLang="tr-TR" sz="2000" smtClean="0"/>
          </a:p>
          <a:p>
            <a:r>
              <a:rPr lang="sv-SE" altLang="tr-TR" sz="2000" smtClean="0"/>
              <a:t>Çünkü kad</a:t>
            </a:r>
            <a:r>
              <a:rPr lang="tr-TR" altLang="tr-TR" sz="2000" smtClean="0"/>
              <a:t>ı</a:t>
            </a:r>
            <a:r>
              <a:rPr lang="sv-SE" altLang="tr-TR" sz="2000" smtClean="0"/>
              <a:t>n meslek sahibi de olsa ev i</a:t>
            </a:r>
            <a:r>
              <a:rPr lang="tr-TR" altLang="tr-TR" sz="2000" smtClean="0"/>
              <a:t>ş</a:t>
            </a:r>
            <a:r>
              <a:rPr lang="sv-SE" altLang="tr-TR" sz="2000" smtClean="0"/>
              <a:t>leri ve çocuklar</a:t>
            </a:r>
            <a:r>
              <a:rPr lang="tr-TR" altLang="tr-TR" sz="2000" smtClean="0"/>
              <a:t>ı</a:t>
            </a:r>
            <a:r>
              <a:rPr lang="sv-SE" altLang="tr-TR" sz="2000" smtClean="0"/>
              <a:t>n</a:t>
            </a:r>
            <a:r>
              <a:rPr lang="tr-TR" altLang="tr-TR" sz="2000" smtClean="0"/>
              <a:t> yetiştirilmesi sorumluluğu halen onun üzerindedir.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39825"/>
          </a:xfrm>
        </p:spPr>
        <p:txBody>
          <a:bodyPr/>
          <a:lstStyle/>
          <a:p>
            <a:pPr eaLnBrk="1" hangingPunct="1"/>
            <a:r>
              <a:rPr lang="tr-TR" altLang="tr-TR" sz="4000" b="1" smtClean="0"/>
              <a:t>Feminist Analiz ve Aile</a:t>
            </a:r>
            <a:endParaRPr lang="tr-TR" altLang="tr-TR" sz="40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9388" y="981075"/>
            <a:ext cx="8856662" cy="5616575"/>
          </a:xfrm>
        </p:spPr>
        <p:txBody>
          <a:bodyPr/>
          <a:lstStyle/>
          <a:p>
            <a:r>
              <a:rPr lang="tr-TR" altLang="tr-TR" sz="2800" smtClean="0"/>
              <a:t>Feministler ayrıca işlevselci Yaklaşımın toplum cinsiyet farklarına ilişkin görüşlerinde çelişki ve belirsizlik olduğunu iddia ederler. </a:t>
            </a:r>
          </a:p>
          <a:p>
            <a:r>
              <a:rPr lang="tr-TR" altLang="tr-TR" sz="2800" smtClean="0"/>
              <a:t>İşlevselcilerin toplumsal cinsiyet rollerinin doğal ve değişmez olarak görmelerini sorgularlar.</a:t>
            </a:r>
          </a:p>
          <a:p>
            <a:r>
              <a:rPr lang="tr-TR" altLang="tr-TR" sz="2800" smtClean="0"/>
              <a:t>Feministlere göre toplumsal cinsiyet rolleri kültürel olarak öğrenilerek aktarılırlar ve bu yüzden değiştirilebilirler.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39825"/>
          </a:xfrm>
        </p:spPr>
        <p:txBody>
          <a:bodyPr/>
          <a:lstStyle/>
          <a:p>
            <a:pPr eaLnBrk="1" hangingPunct="1"/>
            <a:r>
              <a:rPr lang="tr-TR" altLang="tr-TR" sz="4000" b="1" smtClean="0"/>
              <a:t>Feminist Analiz ve Aile</a:t>
            </a:r>
            <a:endParaRPr lang="tr-TR" altLang="tr-TR" sz="40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9388" y="981075"/>
            <a:ext cx="8856662" cy="5616575"/>
          </a:xfrm>
        </p:spPr>
        <p:txBody>
          <a:bodyPr/>
          <a:lstStyle/>
          <a:p>
            <a:r>
              <a:rPr lang="tr-TR" altLang="tr-TR" sz="2800" smtClean="0"/>
              <a:t>Feministler, Marksist aile görüşlerini de toplumsal cinsiyete kapalı ya da görmezden gelen tutumları yüzünden eleştirirler.</a:t>
            </a:r>
          </a:p>
          <a:p>
            <a:r>
              <a:rPr lang="tr-TR" altLang="tr-TR" sz="2800" smtClean="0"/>
              <a:t> Marksistler sadece bir sınıfın diğer sınıf üzerindeki güç mücadelesini sorun edinerek sermaye ve emek üzerinde odaklanarak ve toplumsal cinsiyeti ihmal ederler.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39825"/>
          </a:xfrm>
        </p:spPr>
        <p:txBody>
          <a:bodyPr/>
          <a:lstStyle/>
          <a:p>
            <a:pPr eaLnBrk="1" hangingPunct="1"/>
            <a:r>
              <a:rPr lang="tr-TR" altLang="tr-TR" sz="4000" b="1" smtClean="0"/>
              <a:t>Feminist Analiz ve Aile</a:t>
            </a:r>
            <a:endParaRPr lang="tr-TR" altLang="tr-TR" sz="40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9388" y="981075"/>
            <a:ext cx="8856662" cy="5616575"/>
          </a:xfrm>
        </p:spPr>
        <p:txBody>
          <a:bodyPr/>
          <a:lstStyle/>
          <a:p>
            <a:r>
              <a:rPr lang="tr-TR" altLang="tr-TR" sz="2400" smtClean="0"/>
              <a:t>Feminizm genel anlamda sosyolojiye de eleştirel bakar. </a:t>
            </a:r>
          </a:p>
          <a:p>
            <a:r>
              <a:rPr lang="tr-TR" altLang="tr-TR" sz="2400" smtClean="0"/>
              <a:t>Sosyolojinin toplumsal yaşam hakkında yanlı görüşlere sahip olduğunu savunur. </a:t>
            </a:r>
          </a:p>
          <a:p>
            <a:r>
              <a:rPr lang="tr-TR" altLang="tr-TR" sz="2400" smtClean="0"/>
              <a:t>Klasik ana-akım (mainstream) sosyolojinin aslında erkek-akım(malestream) görüşlere </a:t>
            </a:r>
            <a:r>
              <a:rPr lang="es-ES" altLang="tr-TR" sz="2400" smtClean="0"/>
              <a:t>sahip oldu</a:t>
            </a:r>
            <a:r>
              <a:rPr lang="tr-TR" altLang="tr-TR" sz="2400" smtClean="0"/>
              <a:t>ğ</a:t>
            </a:r>
            <a:r>
              <a:rPr lang="es-ES" altLang="tr-TR" sz="2400" smtClean="0"/>
              <a:t>unu iddia eder. </a:t>
            </a:r>
            <a:endParaRPr lang="tr-TR" altLang="tr-TR" sz="2400" smtClean="0"/>
          </a:p>
          <a:p>
            <a:r>
              <a:rPr lang="es-ES" altLang="tr-TR" sz="2400" smtClean="0"/>
              <a:t>Burada esas sorgulanmak istenen sosyolojinin</a:t>
            </a:r>
            <a:r>
              <a:rPr lang="tr-TR" altLang="tr-TR" sz="2400" smtClean="0"/>
              <a:t> değerlerden arınmış bir bilim olup olmadığıdır. </a:t>
            </a:r>
          </a:p>
          <a:p>
            <a:r>
              <a:rPr lang="tr-TR" altLang="tr-TR" sz="2400" smtClean="0"/>
              <a:t>Ancak günümüzde artık nesnellik konusundaki kesin ısrarlardan vazgeçildiği belirtilmelidir. </a:t>
            </a:r>
          </a:p>
          <a:p>
            <a:r>
              <a:rPr lang="tr-TR" altLang="tr-TR" sz="2400" smtClean="0"/>
              <a:t>Çünkü sosyolojide araştırmaya başlarken problemin seçimi değerlerle ilgilidir.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Başlık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424862" cy="936625"/>
          </a:xfrm>
        </p:spPr>
        <p:txBody>
          <a:bodyPr/>
          <a:lstStyle/>
          <a:p>
            <a:pPr eaLnBrk="1" hangingPunct="1"/>
            <a:r>
              <a:rPr lang="tr-TR" altLang="tr-TR" sz="2400" b="1" i="1" smtClean="0"/>
              <a:t>Farklı Feminist yaklaşımların aile hakkındaki görüşleri</a:t>
            </a:r>
            <a:endParaRPr lang="tr-TR" altLang="tr-TR" sz="24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9388" y="981075"/>
            <a:ext cx="8856662" cy="5616575"/>
          </a:xfrm>
        </p:spPr>
        <p:txBody>
          <a:bodyPr/>
          <a:lstStyle/>
          <a:p>
            <a:r>
              <a:rPr lang="tr-TR" altLang="tr-TR" sz="2400" b="1" smtClean="0"/>
              <a:t>Marxist Feminizm</a:t>
            </a:r>
          </a:p>
          <a:p>
            <a:r>
              <a:rPr lang="tr-TR" altLang="tr-TR" sz="2400" smtClean="0"/>
              <a:t>Adından da anlaşılacağı üzere bu kuram hem Feminist hem de Marksist görüşlerin bir karışımıdır. </a:t>
            </a:r>
          </a:p>
          <a:p>
            <a:r>
              <a:rPr lang="tr-TR" altLang="tr-TR" sz="2400" smtClean="0"/>
              <a:t>Feministler erkek egemenliğinin kapitalizmin bir sonucu veya özel mülkiyeti koruyan kapitalizmin yol açtığı bir durum olarak görürlerse de bu konu son derece tartışmalı bir konudur.</a:t>
            </a:r>
          </a:p>
          <a:p>
            <a:r>
              <a:rPr lang="tr-TR" altLang="tr-TR" sz="2400" smtClean="0"/>
              <a:t>Çünkü bu durumda özel mülkiyet kalktığında ataerkilliğin de kalkması gerekecektir. </a:t>
            </a:r>
          </a:p>
          <a:p>
            <a:r>
              <a:rPr lang="tr-TR" altLang="tr-TR" sz="2400" smtClean="0"/>
              <a:t>Oysa başta eski Sovyetler Birliği, Çin ve Küba olmak üzere kapitalizm yıkıldığı halde ataerkillik yok olmamış, kadınlara yapılan baskı ve sömürüler aynen kapitalist ülkelerde olduğu gibi devam etmiştir.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1652</Words>
  <Application>Microsoft Office PowerPoint</Application>
  <PresentationFormat>Ekran Gösterisi (4:3)</PresentationFormat>
  <Paragraphs>124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Cumba</vt:lpstr>
      <vt:lpstr>Sosyolojik Yaklaşımlar Temelinde Aile Kuramları</vt:lpstr>
      <vt:lpstr>Feminist Analiz ve Aile</vt:lpstr>
      <vt:lpstr>Feminist Analiz ve Aile</vt:lpstr>
      <vt:lpstr>Feminist Analiz ve Aile</vt:lpstr>
      <vt:lpstr>Feminist Analiz ve Aile</vt:lpstr>
      <vt:lpstr>Feminist Analiz ve Aile</vt:lpstr>
      <vt:lpstr>Feminist Analiz ve Aile</vt:lpstr>
      <vt:lpstr>Feminist Analiz ve Aile</vt:lpstr>
      <vt:lpstr>Farklı Feminist yaklaşımların aile hakkındaki görüşleri</vt:lpstr>
      <vt:lpstr>Farklı Feminist yaklaşımların aile hakkındaki görüşleri</vt:lpstr>
      <vt:lpstr>Farklı Feminist yaklaşımların aile hakkındaki görüşleri</vt:lpstr>
      <vt:lpstr>Farklı Feminist yaklaşımların aile hakkındaki görüşleri</vt:lpstr>
      <vt:lpstr>Farklı Feminist yaklaşımların aile hakkındaki görüşleri</vt:lpstr>
      <vt:lpstr>Farklı Feminist yaklaşımların aile hakkındaki görüşleri</vt:lpstr>
      <vt:lpstr>Farklı Feminist yaklaşımların aile hakkındaki görüşleri</vt:lpstr>
      <vt:lpstr>Farklı Feminist yaklaşımların aile hakkındaki görüşleri</vt:lpstr>
      <vt:lpstr>Farklı Feminist yaklaşımların aile hakkındaki görüşleri</vt:lpstr>
      <vt:lpstr>Farklı Feminist yaklaşımların aile hakkındaki görüşleri</vt:lpstr>
      <vt:lpstr>Farklı Feminist yaklaşımların aile hakkındaki görüşleri</vt:lpstr>
      <vt:lpstr>Farklılıkları Temel Alan Feminizmler (Difference Feminisms)</vt:lpstr>
      <vt:lpstr>Farklılıkları Temel Alan Feminizmler (Difference Feminisms)</vt:lpstr>
      <vt:lpstr>Postmodernizm</vt:lpstr>
      <vt:lpstr>Postmodernizm</vt:lpstr>
      <vt:lpstr>Postmodernizm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Sosyolojik Yaklaşımlar Temelinde Aile Kuramları</dc:title>
  <dc:creator>irem yilmaz</dc:creator>
  <cp:lastModifiedBy>iremyilmaz</cp:lastModifiedBy>
  <cp:revision>1</cp:revision>
  <dcterms:created xsi:type="dcterms:W3CDTF">2018-04-04T18:34:52Z</dcterms:created>
  <dcterms:modified xsi:type="dcterms:W3CDTF">2018-04-04T18:35:47Z</dcterms:modified>
</cp:coreProperties>
</file>