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5"/>
  </p:notesMasterIdLst>
  <p:sldIdLst>
    <p:sldId id="349" r:id="rId2"/>
    <p:sldId id="406" r:id="rId3"/>
    <p:sldId id="407" r:id="rId4"/>
    <p:sldId id="413" r:id="rId5"/>
    <p:sldId id="408" r:id="rId6"/>
    <p:sldId id="409" r:id="rId7"/>
    <p:sldId id="412" r:id="rId8"/>
    <p:sldId id="418" r:id="rId9"/>
    <p:sldId id="419" r:id="rId10"/>
    <p:sldId id="420" r:id="rId11"/>
    <p:sldId id="410" r:id="rId12"/>
    <p:sldId id="411" r:id="rId13"/>
    <p:sldId id="414" r:id="rId14"/>
  </p:sldIdLst>
  <p:sldSz cx="9144000" cy="6858000" type="screen4x3"/>
  <p:notesSz cx="6858000" cy="9144000"/>
  <p:defaultTextStyle>
    <a:defPPr>
      <a:defRPr lang="tr-TR"/>
    </a:defPPr>
    <a:lvl1pPr algn="l" rtl="0" fontAlgn="base">
      <a:spcBef>
        <a:spcPct val="20000"/>
      </a:spcBef>
      <a:spcAft>
        <a:spcPct val="0"/>
      </a:spcAft>
      <a:defRPr sz="2400" kern="1200">
        <a:solidFill>
          <a:schemeClr val="tx1"/>
        </a:solidFill>
        <a:latin typeface="Times New Roman" pitchFamily="18" charset="0"/>
        <a:ea typeface="+mn-ea"/>
        <a:cs typeface="+mn-cs"/>
      </a:defRPr>
    </a:lvl1pPr>
    <a:lvl2pPr marL="457200" algn="l" rtl="0" fontAlgn="base">
      <a:spcBef>
        <a:spcPct val="20000"/>
      </a:spcBef>
      <a:spcAft>
        <a:spcPct val="0"/>
      </a:spcAft>
      <a:defRPr sz="2400" kern="1200">
        <a:solidFill>
          <a:schemeClr val="tx1"/>
        </a:solidFill>
        <a:latin typeface="Times New Roman" pitchFamily="18" charset="0"/>
        <a:ea typeface="+mn-ea"/>
        <a:cs typeface="+mn-cs"/>
      </a:defRPr>
    </a:lvl2pPr>
    <a:lvl3pPr marL="914400" algn="l" rtl="0" fontAlgn="base">
      <a:spcBef>
        <a:spcPct val="20000"/>
      </a:spcBef>
      <a:spcAft>
        <a:spcPct val="0"/>
      </a:spcAft>
      <a:defRPr sz="2400" kern="1200">
        <a:solidFill>
          <a:schemeClr val="tx1"/>
        </a:solidFill>
        <a:latin typeface="Times New Roman" pitchFamily="18" charset="0"/>
        <a:ea typeface="+mn-ea"/>
        <a:cs typeface="+mn-cs"/>
      </a:defRPr>
    </a:lvl3pPr>
    <a:lvl4pPr marL="1371600" algn="l" rtl="0" fontAlgn="base">
      <a:spcBef>
        <a:spcPct val="20000"/>
      </a:spcBef>
      <a:spcAft>
        <a:spcPct val="0"/>
      </a:spcAft>
      <a:defRPr sz="2400" kern="1200">
        <a:solidFill>
          <a:schemeClr val="tx1"/>
        </a:solidFill>
        <a:latin typeface="Times New Roman" pitchFamily="18" charset="0"/>
        <a:ea typeface="+mn-ea"/>
        <a:cs typeface="+mn-cs"/>
      </a:defRPr>
    </a:lvl4pPr>
    <a:lvl5pPr marL="1828800" algn="l" rtl="0" fontAlgn="base">
      <a:spcBef>
        <a:spcPct val="2000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70DF5"/>
    <a:srgbClr val="FF66FF"/>
    <a:srgbClr val="000066"/>
    <a:srgbClr val="EFD1B3"/>
    <a:srgbClr val="FF3300"/>
    <a:srgbClr val="BFC0E3"/>
    <a:srgbClr val="B0C3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46" autoAdjust="0"/>
  </p:normalViewPr>
  <p:slideViewPr>
    <p:cSldViewPr>
      <p:cViewPr varScale="1">
        <p:scale>
          <a:sx n="111" d="100"/>
          <a:sy n="111" d="100"/>
        </p:scale>
        <p:origin x="155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200"/>
            </a:lvl1pPr>
          </a:lstStyle>
          <a:p>
            <a:endParaRPr lang="tr-TR"/>
          </a:p>
        </p:txBody>
      </p:sp>
      <p:sp>
        <p:nvSpPr>
          <p:cNvPr id="911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a:lvl1pPr>
          </a:lstStyle>
          <a:p>
            <a:endParaRPr lang="tr-TR"/>
          </a:p>
        </p:txBody>
      </p:sp>
      <p:sp>
        <p:nvSpPr>
          <p:cNvPr id="911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911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911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defRPr sz="1200"/>
            </a:lvl1pPr>
          </a:lstStyle>
          <a:p>
            <a:endParaRPr lang="tr-TR"/>
          </a:p>
        </p:txBody>
      </p:sp>
      <p:sp>
        <p:nvSpPr>
          <p:cNvPr id="911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a:lvl1pPr>
          </a:lstStyle>
          <a:p>
            <a:fld id="{0941468D-68D9-4EE7-938E-0896369D6DE5}" type="slidenum">
              <a:rPr lang="tr-TR"/>
              <a:pPr/>
              <a:t>‹#›</a:t>
            </a:fld>
            <a:endParaRPr lang="tr-TR"/>
          </a:p>
        </p:txBody>
      </p:sp>
    </p:spTree>
    <p:extLst>
      <p:ext uri="{BB962C8B-B14F-4D97-AF65-F5344CB8AC3E}">
        <p14:creationId xmlns:p14="http://schemas.microsoft.com/office/powerpoint/2010/main" val="33342326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bwMode="auto">
          <a:xfrm>
            <a:off x="1752600" y="990600"/>
            <a:ext cx="6400800" cy="2514600"/>
          </a:xfrm>
          <a:prstGeom prst="rect">
            <a:avLst/>
          </a:prstGeom>
          <a:noFill/>
          <a:ln w="76200" cmpd="tri">
            <a:miter lim="800000"/>
            <a:headEnd/>
            <a:tailEnd/>
          </a:ln>
        </p:spPr>
        <p:txBody>
          <a:bodyPr vert="horz" wrap="square" lIns="91440" tIns="45720" rIns="91440" bIns="45720" numCol="1" anchor="b" anchorCtr="0" compatLnSpc="1">
            <a:prstTxWarp prst="textNoShape">
              <a:avLst/>
            </a:prstTxWarp>
          </a:bodyPr>
          <a:lstStyle>
            <a:lvl1pPr algn="ctr">
              <a:defRPr/>
            </a:lvl1pPr>
          </a:lstStyle>
          <a:p>
            <a:r>
              <a:rPr lang="tr-TR"/>
              <a:t>Asıl başlık stili için tıklatın</a:t>
            </a:r>
          </a:p>
        </p:txBody>
      </p:sp>
      <p:sp>
        <p:nvSpPr>
          <p:cNvPr id="4099" name="Rectangle 3"/>
          <p:cNvSpPr>
            <a:spLocks noGrp="1" noChangeArrowheads="1"/>
          </p:cNvSpPr>
          <p:nvPr>
            <p:ph type="subTitle" idx="1"/>
          </p:nvPr>
        </p:nvSpPr>
        <p:spPr bwMode="auto">
          <a:xfrm>
            <a:off x="1752600" y="3886200"/>
            <a:ext cx="6400800" cy="1752600"/>
          </a:xfrm>
          <a:prstGeom prst="rect">
            <a:avLst/>
          </a:prstGeom>
          <a:noFill/>
          <a:ln w="6350">
            <a:miter lim="800000"/>
            <a:headEnd/>
            <a:tailEnd/>
          </a:ln>
        </p:spPr>
        <p:txBody>
          <a:bodyPr vert="horz" wrap="square" lIns="91440" tIns="45720" rIns="91440" bIns="45720" numCol="1" anchor="t" anchorCtr="0" compatLnSpc="1">
            <a:prstTxWarp prst="textNoShape">
              <a:avLst/>
            </a:prstTxWarp>
          </a:bodyPr>
          <a:lstStyle>
            <a:lvl1pPr marL="0" indent="0" algn="ctr">
              <a:buFontTx/>
              <a:buNone/>
              <a:defRPr/>
            </a:lvl1pPr>
          </a:lstStyle>
          <a:p>
            <a:r>
              <a:rPr lang="tr-TR"/>
              <a:t>Asıl alt başlık stilini düzenlemek için tıklatın</a:t>
            </a:r>
          </a:p>
        </p:txBody>
      </p:sp>
      <p:sp>
        <p:nvSpPr>
          <p:cNvPr id="4100" name="Rectangle 4"/>
          <p:cNvSpPr>
            <a:spLocks noGrp="1" noChangeArrowheads="1"/>
          </p:cNvSpPr>
          <p:nvPr>
            <p:ph type="dt" sz="half" idx="2"/>
          </p:nvPr>
        </p:nvSpPr>
        <p:spPr bwMode="auto">
          <a:xfrm>
            <a:off x="914400" y="6400800"/>
            <a:ext cx="19050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spcBef>
                <a:spcPct val="0"/>
              </a:spcBef>
              <a:defRPr sz="1400">
                <a:solidFill>
                  <a:schemeClr val="tx2"/>
                </a:solidFill>
                <a:latin typeface="Arial" charset="0"/>
              </a:defRPr>
            </a:lvl1pPr>
          </a:lstStyle>
          <a:p>
            <a:endParaRPr lang="tr-TR"/>
          </a:p>
        </p:txBody>
      </p:sp>
      <p:sp>
        <p:nvSpPr>
          <p:cNvPr id="4101" name="Rectangle 5"/>
          <p:cNvSpPr>
            <a:spLocks noGrp="1" noChangeArrowheads="1"/>
          </p:cNvSpPr>
          <p:nvPr>
            <p:ph type="ftr" sz="quarter" idx="3"/>
          </p:nvPr>
        </p:nvSpPr>
        <p:spPr bwMode="auto">
          <a:xfrm>
            <a:off x="3505200" y="6400800"/>
            <a:ext cx="28956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ctr">
              <a:spcBef>
                <a:spcPct val="0"/>
              </a:spcBef>
              <a:defRPr sz="1400">
                <a:solidFill>
                  <a:schemeClr val="tx2"/>
                </a:solidFill>
                <a:latin typeface="Arial" charset="0"/>
              </a:defRPr>
            </a:lvl1pPr>
          </a:lstStyle>
          <a:p>
            <a:endParaRPr lang="tr-TR"/>
          </a:p>
        </p:txBody>
      </p:sp>
      <p:sp>
        <p:nvSpPr>
          <p:cNvPr id="4102" name="Rectangle 6"/>
          <p:cNvSpPr>
            <a:spLocks noGrp="1" noChangeArrowheads="1"/>
          </p:cNvSpPr>
          <p:nvPr>
            <p:ph type="sldNum" sz="quarter" idx="4"/>
          </p:nvPr>
        </p:nvSpPr>
        <p:spPr bwMode="auto">
          <a:xfrm>
            <a:off x="7010400" y="6400800"/>
            <a:ext cx="19050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r">
              <a:spcBef>
                <a:spcPct val="0"/>
              </a:spcBef>
              <a:defRPr sz="1400">
                <a:solidFill>
                  <a:schemeClr val="tx2"/>
                </a:solidFill>
                <a:latin typeface="Arial" charset="0"/>
              </a:defRPr>
            </a:lvl1pPr>
          </a:lstStyle>
          <a:p>
            <a:fld id="{54D8E847-F26D-42A5-9AAB-A25EF8070AB6}" type="slidenum">
              <a:rPr lang="tr-TR"/>
              <a:pPr/>
              <a:t>‹#›</a:t>
            </a:fld>
            <a:endParaRPr lang="tr-TR"/>
          </a:p>
        </p:txBody>
      </p:sp>
      <p:grpSp>
        <p:nvGrpSpPr>
          <p:cNvPr id="4103" name="Group 7"/>
          <p:cNvGrpSpPr>
            <a:grpSpLocks/>
          </p:cNvGrpSpPr>
          <p:nvPr/>
        </p:nvGrpSpPr>
        <p:grpSpPr bwMode="auto">
          <a:xfrm>
            <a:off x="0" y="0"/>
            <a:ext cx="6362700" cy="6858000"/>
            <a:chOff x="0" y="0"/>
            <a:chExt cx="4008" cy="4320"/>
          </a:xfrm>
        </p:grpSpPr>
        <p:pic>
          <p:nvPicPr>
            <p:cNvPr id="4104" name="Picture 8" descr="Expbanna"/>
            <p:cNvPicPr>
              <a:picLocks noChangeAspect="1" noChangeArrowheads="1"/>
            </p:cNvPicPr>
            <p:nvPr/>
          </p:nvPicPr>
          <p:blipFill>
            <a:blip r:embed="rId2" cstate="print"/>
            <a:srcRect/>
            <a:stretch>
              <a:fillRect/>
            </a:stretch>
          </p:blipFill>
          <p:spPr bwMode="invGray">
            <a:xfrm>
              <a:off x="0" y="0"/>
              <a:ext cx="432" cy="4320"/>
            </a:xfrm>
            <a:prstGeom prst="rect">
              <a:avLst/>
            </a:prstGeom>
            <a:noFill/>
          </p:spPr>
        </p:pic>
        <p:pic>
          <p:nvPicPr>
            <p:cNvPr id="4105" name="Picture 9" descr="EXPHORSA"/>
            <p:cNvPicPr>
              <a:picLocks noChangeAspect="1" noChangeArrowheads="1"/>
            </p:cNvPicPr>
            <p:nvPr/>
          </p:nvPicPr>
          <p:blipFill>
            <a:blip r:embed="rId3" cstate="print"/>
            <a:srcRect/>
            <a:stretch>
              <a:fillRect/>
            </a:stretch>
          </p:blipFill>
          <p:spPr bwMode="auto">
            <a:xfrm>
              <a:off x="2208" y="3600"/>
              <a:ext cx="1800" cy="60"/>
            </a:xfrm>
            <a:prstGeom prst="rect">
              <a:avLst/>
            </a:prstGeom>
            <a:noFill/>
          </p:spPr>
        </p:pic>
      </p:grpSp>
      <p:pic>
        <p:nvPicPr>
          <p:cNvPr id="4106" name="Picture 10" descr="EXPHORSA"/>
          <p:cNvPicPr>
            <a:picLocks noChangeAspect="1" noChangeArrowheads="1"/>
          </p:cNvPicPr>
          <p:nvPr/>
        </p:nvPicPr>
        <p:blipFill>
          <a:blip r:embed="rId4" cstate="print"/>
          <a:srcRect/>
          <a:stretch>
            <a:fillRect/>
          </a:stretch>
        </p:blipFill>
        <p:spPr bwMode="auto">
          <a:xfrm>
            <a:off x="1981200" y="3657600"/>
            <a:ext cx="5715000" cy="95250"/>
          </a:xfrm>
          <a:prstGeom prst="rect">
            <a:avLst/>
          </a:prstGeom>
          <a:noFill/>
        </p:spPr>
      </p:pic>
    </p:spTree>
  </p:cSld>
  <p:clrMapOvr>
    <a:masterClrMapping/>
  </p:clrMapOvr>
  <p:transition spd="med">
    <p:cover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a:prstGeom prst="rect">
            <a:avLst/>
          </a:prstGeom>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1600200"/>
            <a:ext cx="8229600" cy="4525963"/>
          </a:xfrm>
          <a:prstGeom prst="rect">
            <a:avLst/>
          </a:prstGeo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cSld>
  <p:clrMapOvr>
    <a:masterClrMapping/>
  </p:clrMapOvr>
  <p:transition spd="med">
    <p:cover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a:prstGeom prst="rect">
            <a:avLst/>
          </a:prstGeo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a:prstGeom prst="rect">
            <a:avLst/>
          </a:prstGeo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cSld>
  <p:clrMapOvr>
    <a:masterClrMapping/>
  </p:clrMapOvr>
  <p:transition spd="med">
    <p:cover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a:prstGeom prst="rect">
            <a:avLst/>
          </a:prstGeom>
        </p:spPr>
        <p:txBody>
          <a:bodyPr/>
          <a:lstStyle/>
          <a:p>
            <a:r>
              <a:rPr lang="tr-TR" smtClean="0"/>
              <a:t>Asıl başlık stili için tıklatın</a:t>
            </a:r>
            <a:endParaRPr lang="tr-TR"/>
          </a:p>
        </p:txBody>
      </p:sp>
      <p:sp>
        <p:nvSpPr>
          <p:cNvPr id="3" name="2 İçerik Yer Tutucusu"/>
          <p:cNvSpPr>
            <a:spLocks noGrp="1"/>
          </p:cNvSpPr>
          <p:nvPr>
            <p:ph idx="1"/>
          </p:nvPr>
        </p:nvSpPr>
        <p:spPr>
          <a:xfrm>
            <a:off x="457200" y="1600200"/>
            <a:ext cx="8229600" cy="4525963"/>
          </a:xfrm>
          <a:prstGeom prst="rect">
            <a:avLst/>
          </a:prstGeo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cSld>
  <p:clrMapOvr>
    <a:masterClrMapping/>
  </p:clrMapOvr>
  <p:transition spd="med">
    <p:cover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Tree>
  </p:cSld>
  <p:clrMapOvr>
    <a:masterClrMapping/>
  </p:clrMapOvr>
  <p:transition spd="med">
    <p:cover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a:prstGeom prst="rect">
            <a:avLst/>
          </a:prstGeom>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cSld>
  <p:clrMapOvr>
    <a:masterClrMapping/>
  </p:clrMapOvr>
  <p:transition spd="med">
    <p:cover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a:prstGeom prst="rect">
            <a:avLst/>
          </a:prstGeo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cSld>
  <p:clrMapOvr>
    <a:masterClrMapping/>
  </p:clrMapOvr>
  <p:transition spd="med">
    <p:cover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a:prstGeom prst="rect">
            <a:avLst/>
          </a:prstGeom>
        </p:spPr>
        <p:txBody>
          <a:bodyPr/>
          <a:lstStyle/>
          <a:p>
            <a:r>
              <a:rPr lang="tr-TR" smtClean="0"/>
              <a:t>Asıl başlık stili için tıklatın</a:t>
            </a:r>
            <a:endParaRPr lang="tr-TR"/>
          </a:p>
        </p:txBody>
      </p:sp>
    </p:spTree>
  </p:cSld>
  <p:clrMapOvr>
    <a:masterClrMapping/>
  </p:clrMapOvr>
  <p:transition spd="med">
    <p:cover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cSld>
  <p:clrMapOvr>
    <a:masterClrMapping/>
  </p:clrMapOvr>
  <p:transition spd="med">
    <p:cover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a:prstGeom prst="rect">
            <a:avLst/>
          </a:prstGeo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cSld>
  <p:clrMapOvr>
    <a:masterClrMapping/>
  </p:clrMapOvr>
  <p:transition spd="med">
    <p:cover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a:prstGeom prst="rect">
            <a:avLst/>
          </a:prstGeo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cSld>
  <p:clrMapOvr>
    <a:masterClrMapping/>
  </p:clrMapOvr>
  <p:transition spd="med">
    <p:cover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med">
    <p:cover dir="u"/>
  </p:transition>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Blip>
          <a:blip r:embed="rId14"/>
        </a:buBlip>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Font typeface="Wingdings" pitchFamily="2" charset="2"/>
        <a:buBlip>
          <a:blip r:embed="rId15"/>
        </a:buBlip>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4pPr>
      <a:lvl5pPr marL="20574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5pPr>
      <a:lvl6pPr marL="25146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6pPr>
      <a:lvl7pPr marL="29718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7pPr>
      <a:lvl8pPr marL="34290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8pPr>
      <a:lvl9pPr marL="38862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1520" y="980728"/>
            <a:ext cx="8784976" cy="3416320"/>
          </a:xfrm>
          <a:prstGeom prst="rect">
            <a:avLst/>
          </a:prstGeom>
          <a:noFill/>
        </p:spPr>
        <p:txBody>
          <a:bodyPr wrap="square" lIns="91440" tIns="45720" rIns="91440" bIns="45720">
            <a:spAutoFit/>
          </a:bodyPr>
          <a:lstStyle/>
          <a:p>
            <a:pPr algn="ctr">
              <a:spcBef>
                <a:spcPts val="0"/>
              </a:spcBef>
            </a:pPr>
            <a:r>
              <a:rPr lang="tr-TR" sz="7200" b="1" spc="600" dirty="0" err="1" smtClean="0">
                <a:ln w="18000">
                  <a:solidFill>
                    <a:srgbClr val="0070C0"/>
                  </a:solidFill>
                  <a:prstDash val="solid"/>
                  <a:miter lim="800000"/>
                </a:ln>
                <a:blipFill>
                  <a:blip r:embed="rId2"/>
                  <a:tile tx="0" ty="0" sx="100000" sy="100000" flip="none" algn="tl"/>
                </a:blipFill>
                <a:effectLst>
                  <a:outerShdw blurRad="50800" dist="38100" dir="13500000" algn="br" rotWithShape="0">
                    <a:prstClr val="black">
                      <a:alpha val="40000"/>
                    </a:prstClr>
                  </a:outerShdw>
                </a:effectLst>
              </a:rPr>
              <a:t>Atıksu</a:t>
            </a:r>
            <a:r>
              <a:rPr lang="tr-TR" sz="7200" b="1" spc="600" dirty="0" smtClean="0">
                <a:ln w="18000">
                  <a:solidFill>
                    <a:srgbClr val="0070C0"/>
                  </a:solidFill>
                  <a:prstDash val="solid"/>
                  <a:miter lim="800000"/>
                </a:ln>
                <a:blipFill>
                  <a:blip r:embed="rId2"/>
                  <a:tile tx="0" ty="0" sx="100000" sy="100000" flip="none" algn="tl"/>
                </a:blipFill>
                <a:effectLst>
                  <a:outerShdw blurRad="50800" dist="38100" dir="13500000" algn="br" rotWithShape="0">
                    <a:prstClr val="black">
                      <a:alpha val="40000"/>
                    </a:prstClr>
                  </a:outerShdw>
                </a:effectLst>
              </a:rPr>
              <a:t> Arıtma Süreçleri:</a:t>
            </a:r>
          </a:p>
          <a:p>
            <a:pPr algn="ctr">
              <a:spcBef>
                <a:spcPts val="0"/>
              </a:spcBef>
            </a:pPr>
            <a:r>
              <a:rPr lang="tr-TR" sz="7200" b="1" spc="600" dirty="0" smtClean="0">
                <a:ln w="18000">
                  <a:solidFill>
                    <a:srgbClr val="0070C0"/>
                  </a:solidFill>
                  <a:prstDash val="solid"/>
                  <a:miter lim="800000"/>
                </a:ln>
                <a:blipFill>
                  <a:blip r:embed="rId2"/>
                  <a:tile tx="0" ty="0" sx="100000" sy="100000" flip="none" algn="tl"/>
                </a:blipFill>
                <a:effectLst>
                  <a:outerShdw blurRad="50800" dist="38100" dir="13500000" algn="br" rotWithShape="0">
                    <a:prstClr val="black">
                      <a:alpha val="40000"/>
                    </a:prstClr>
                  </a:outerShdw>
                </a:effectLst>
              </a:rPr>
              <a:t>Kimyasal Süreçler</a:t>
            </a:r>
          </a:p>
        </p:txBody>
      </p:sp>
      <p:sp>
        <p:nvSpPr>
          <p:cNvPr id="3" name="2 Dikdörtgen"/>
          <p:cNvSpPr/>
          <p:nvPr/>
        </p:nvSpPr>
        <p:spPr>
          <a:xfrm>
            <a:off x="3131840" y="5445224"/>
            <a:ext cx="5735032" cy="707886"/>
          </a:xfrm>
          <a:prstGeom prst="rect">
            <a:avLst/>
          </a:prstGeom>
          <a:noFill/>
        </p:spPr>
        <p:txBody>
          <a:bodyPr wrap="none" lIns="91440" tIns="45720" rIns="91440" bIns="45720">
            <a:spAutoFit/>
          </a:bodyPr>
          <a:lstStyle/>
          <a:p>
            <a:pPr algn="ctr"/>
            <a:r>
              <a:rPr lang="tr-TR" sz="4000" b="1" i="1" dirty="0" smtClean="0">
                <a:ln w="12700">
                  <a:solidFill>
                    <a:srgbClr val="0070C0"/>
                  </a:solidFill>
                  <a:prstDash val="solid"/>
                </a:ln>
                <a:blipFill>
                  <a:blip r:embed="rId3"/>
                  <a:tile tx="0" ty="0" sx="100000" sy="100000" flip="none" algn="tl"/>
                </a:blipFill>
                <a:effectLst>
                  <a:outerShdw blurRad="41275" dist="20320" dir="1800000" algn="tl" rotWithShape="0">
                    <a:srgbClr val="000000">
                      <a:alpha val="40000"/>
                    </a:srgbClr>
                  </a:outerShdw>
                </a:effectLst>
              </a:rPr>
              <a:t>Prof. Dr. Ahmet ÖZTÜRK</a:t>
            </a:r>
            <a:endParaRPr lang="tr-TR" sz="4000" b="1" i="1" dirty="0">
              <a:ln w="12700">
                <a:solidFill>
                  <a:srgbClr val="0070C0"/>
                </a:solidFill>
                <a:prstDash val="solid"/>
              </a:ln>
              <a:blipFill>
                <a:blip r:embed="rId3"/>
                <a:tile tx="0" ty="0" sx="100000" sy="100000" flip="none" algn="tl"/>
              </a:blipFill>
              <a:effectLst>
                <a:outerShdw blurRad="41275" dist="20320" dir="1800000" algn="tl" rotWithShape="0">
                  <a:srgbClr val="000000">
                    <a:alpha val="40000"/>
                  </a:srgbClr>
                </a:outerShdw>
              </a:effectLst>
            </a:endParaRPr>
          </a:p>
        </p:txBody>
      </p:sp>
    </p:spTree>
  </p:cSld>
  <p:clrMapOvr>
    <a:masterClrMapping/>
  </p:clrMapOvr>
  <p:transition spd="med">
    <p:cover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1124744"/>
            <a:ext cx="8136904" cy="4819781"/>
          </a:xfrm>
          <a:prstGeom prst="rect">
            <a:avLst/>
          </a:prstGeom>
        </p:spPr>
        <p:txBody>
          <a:bodyPr wrap="square">
            <a:spAutoFit/>
          </a:bodyPr>
          <a:lstStyle/>
          <a:p>
            <a:r>
              <a:rPr lang="tr-TR" b="1" dirty="0"/>
              <a:t>Suların kimyasal </a:t>
            </a:r>
            <a:r>
              <a:rPr lang="tr-TR" b="1" dirty="0" err="1"/>
              <a:t>koagülasyonu</a:t>
            </a:r>
            <a:r>
              <a:rPr lang="tr-TR" b="1" dirty="0"/>
              <a:t> çeşitli amaçlar için yapılır. </a:t>
            </a:r>
          </a:p>
          <a:p>
            <a:endParaRPr lang="tr-TR" dirty="0"/>
          </a:p>
          <a:p>
            <a:r>
              <a:rPr lang="tr-TR" dirty="0"/>
              <a:t>•Organik ve inorganik bulanıklığın giderilmesi </a:t>
            </a:r>
          </a:p>
          <a:p>
            <a:r>
              <a:rPr lang="tr-TR" dirty="0"/>
              <a:t>• Renk giderimi </a:t>
            </a:r>
          </a:p>
          <a:p>
            <a:r>
              <a:rPr lang="tr-TR" dirty="0"/>
              <a:t>• Bakteri ve patojen giderimi </a:t>
            </a:r>
          </a:p>
          <a:p>
            <a:r>
              <a:rPr lang="tr-TR" dirty="0"/>
              <a:t>• Alg ve organizmaların giderimi </a:t>
            </a:r>
          </a:p>
          <a:p>
            <a:r>
              <a:rPr lang="tr-TR" dirty="0"/>
              <a:t>• Koku ve tat yapıcı maddelerin giderilmesi </a:t>
            </a:r>
          </a:p>
          <a:p>
            <a:r>
              <a:rPr lang="tr-TR" dirty="0"/>
              <a:t>• Fosfat giderimi </a:t>
            </a:r>
          </a:p>
          <a:p>
            <a:r>
              <a:rPr lang="tr-TR" dirty="0"/>
              <a:t>• Biyolojik Oksijen ihtiyacı ve Kimyasal Oksijen ihtiyacı </a:t>
            </a:r>
            <a:r>
              <a:rPr lang="tr-TR" dirty="0" smtClean="0"/>
              <a:t>         	parametrelerinin </a:t>
            </a:r>
            <a:r>
              <a:rPr lang="tr-TR" dirty="0"/>
              <a:t>giderilmesi</a:t>
            </a:r>
          </a:p>
          <a:p>
            <a:r>
              <a:rPr lang="tr-TR" dirty="0"/>
              <a:t>• Metal giderimi </a:t>
            </a:r>
          </a:p>
        </p:txBody>
      </p:sp>
    </p:spTree>
    <p:extLst>
      <p:ext uri="{BB962C8B-B14F-4D97-AF65-F5344CB8AC3E}">
        <p14:creationId xmlns:p14="http://schemas.microsoft.com/office/powerpoint/2010/main" val="19747600"/>
      </p:ext>
    </p:extLst>
  </p:cSld>
  <p:clrMapOvr>
    <a:masterClrMapping/>
  </p:clrMapOvr>
  <p:transition spd="med">
    <p:cover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915816" y="375047"/>
            <a:ext cx="2159566" cy="461665"/>
          </a:xfrm>
          <a:prstGeom prst="rect">
            <a:avLst/>
          </a:prstGeom>
        </p:spPr>
        <p:txBody>
          <a:bodyPr wrap="none">
            <a:spAutoFit/>
          </a:bodyPr>
          <a:lstStyle/>
          <a:p>
            <a:r>
              <a:rPr lang="tr-TR" b="1" dirty="0"/>
              <a:t>Dezenfeksiyon </a:t>
            </a:r>
          </a:p>
        </p:txBody>
      </p:sp>
      <p:sp>
        <p:nvSpPr>
          <p:cNvPr id="3" name="Dikdörtgen 2"/>
          <p:cNvSpPr/>
          <p:nvPr/>
        </p:nvSpPr>
        <p:spPr>
          <a:xfrm>
            <a:off x="107504" y="836712"/>
            <a:ext cx="8784976" cy="5078313"/>
          </a:xfrm>
          <a:prstGeom prst="rect">
            <a:avLst/>
          </a:prstGeom>
        </p:spPr>
        <p:txBody>
          <a:bodyPr wrap="square">
            <a:spAutoFit/>
          </a:bodyPr>
          <a:lstStyle/>
          <a:p>
            <a:pPr algn="just">
              <a:lnSpc>
                <a:spcPct val="150000"/>
              </a:lnSpc>
            </a:pPr>
            <a:r>
              <a:rPr lang="tr-TR" dirty="0" smtClean="0"/>
              <a:t>Bilinen en yaygın dezenfeksiyon şekli klorlamadır. Ancak su kaynaklarında klor kullanımının zararlı yönlerinin olması nedeniyle günümüzde çoğunlukla klor gazı dezenfektan olarak kullanılmaktadır. Bu nedenle gaz </a:t>
            </a:r>
            <a:r>
              <a:rPr lang="tr-TR" dirty="0"/>
              <a:t>fazındaki klor, pis sulardaki patojen mikroorganizmaların zararsız hale getirilmesinde yaygın olarak kullanılmaktadır. Genellikle klorlama işlemi arıtma tesislerinin çıkış suyuna uygulanmaktadır. Bunun nedeni klorun çok </a:t>
            </a:r>
            <a:r>
              <a:rPr lang="tr-TR" dirty="0" err="1"/>
              <a:t>kuvetli</a:t>
            </a:r>
            <a:r>
              <a:rPr lang="tr-TR" dirty="0"/>
              <a:t> bir oksitleyici oluşu ve pis suda bulunan indirgenmiş nitelikteki tüm organik ve anorganik bileşikleri oksitleyebilme özelliğidir. </a:t>
            </a:r>
          </a:p>
        </p:txBody>
      </p:sp>
    </p:spTree>
    <p:extLst>
      <p:ext uri="{BB962C8B-B14F-4D97-AF65-F5344CB8AC3E}">
        <p14:creationId xmlns:p14="http://schemas.microsoft.com/office/powerpoint/2010/main" val="1086615652"/>
      </p:ext>
    </p:extLst>
  </p:cSld>
  <p:clrMapOvr>
    <a:masterClrMapping/>
  </p:clrMapOvr>
  <p:transition spd="med">
    <p:cover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612845"/>
            <a:ext cx="8496944" cy="5632311"/>
          </a:xfrm>
          <a:prstGeom prst="rect">
            <a:avLst/>
          </a:prstGeom>
        </p:spPr>
        <p:txBody>
          <a:bodyPr wrap="square">
            <a:spAutoFit/>
          </a:bodyPr>
          <a:lstStyle/>
          <a:p>
            <a:pPr algn="just">
              <a:lnSpc>
                <a:spcPct val="150000"/>
              </a:lnSpc>
            </a:pPr>
            <a:r>
              <a:rPr lang="tr-TR" dirty="0"/>
              <a:t>Dolayısıyla arıtılmamış pis suların klorlanması,  dezenfeksiyon için çok yüksek klor dozları gerektireceğinden, ekonomik olmamaktadır. Ancak, arıtma tesislerinin bulunmadığı ve pis suların alıcı ortamda halk sağlığı açısından sakıncalar yarattığı durumlarda yüksek dozajlı klorlama uygulanabilmektedir</a:t>
            </a:r>
            <a:r>
              <a:rPr lang="tr-TR" dirty="0" smtClean="0"/>
              <a:t>. Gelişmiş ülkelerde kullanma suyunun klor gazıyla dezenfeksiyonu da terkedilmiş olup günümüzde ozonlama daha yaygın hale </a:t>
            </a:r>
            <a:r>
              <a:rPr lang="tr-TR" dirty="0"/>
              <a:t>gelmiştir. Kimyasal arıtma sistemlerinden biri olan Aktif oksijen (Ozon O</a:t>
            </a:r>
            <a:r>
              <a:rPr lang="tr-TR" baseline="-25000" dirty="0"/>
              <a:t>3</a:t>
            </a:r>
            <a:r>
              <a:rPr lang="tr-TR" dirty="0"/>
              <a:t>), bilinen en etkili mikrop öldürücü ve koku gidericidir. </a:t>
            </a:r>
            <a:r>
              <a:rPr lang="tr-TR" dirty="0" smtClean="0"/>
              <a:t>Ozonun yüksek </a:t>
            </a:r>
            <a:r>
              <a:rPr lang="tr-TR" dirty="0" err="1"/>
              <a:t>oksidasyon</a:t>
            </a:r>
            <a:r>
              <a:rPr lang="tr-TR" dirty="0"/>
              <a:t> </a:t>
            </a:r>
            <a:r>
              <a:rPr lang="tr-TR" dirty="0" smtClean="0"/>
              <a:t>gücü, bakterilerin temizlenmesinde etkin </a:t>
            </a:r>
            <a:r>
              <a:rPr lang="tr-TR" dirty="0"/>
              <a:t>bir rol </a:t>
            </a:r>
            <a:r>
              <a:rPr lang="tr-TR" dirty="0" smtClean="0"/>
              <a:t>oynamasını sağlar.</a:t>
            </a:r>
            <a:endParaRPr lang="tr-TR" dirty="0"/>
          </a:p>
        </p:txBody>
      </p:sp>
    </p:spTree>
    <p:extLst>
      <p:ext uri="{BB962C8B-B14F-4D97-AF65-F5344CB8AC3E}">
        <p14:creationId xmlns:p14="http://schemas.microsoft.com/office/powerpoint/2010/main" val="924818742"/>
      </p:ext>
    </p:extLst>
  </p:cSld>
  <p:clrMapOvr>
    <a:masterClrMapping/>
  </p:clrMapOvr>
  <p:transition spd="med">
    <p:cover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8736694"/>
      </p:ext>
    </p:extLst>
  </p:cSld>
  <p:clrMapOvr>
    <a:masterClrMapping/>
  </p:clrMapOvr>
  <p:transition spd="med">
    <p:cover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23728" y="548680"/>
            <a:ext cx="3474669" cy="461665"/>
          </a:xfrm>
          <a:prstGeom prst="rect">
            <a:avLst/>
          </a:prstGeom>
        </p:spPr>
        <p:txBody>
          <a:bodyPr wrap="none">
            <a:spAutoFit/>
          </a:bodyPr>
          <a:lstStyle/>
          <a:p>
            <a:r>
              <a:rPr lang="tr-TR" b="1" dirty="0"/>
              <a:t>Kimyasal Temel Süreçler</a:t>
            </a:r>
          </a:p>
        </p:txBody>
      </p:sp>
      <p:sp>
        <p:nvSpPr>
          <p:cNvPr id="3" name="Dikdörtgen 2"/>
          <p:cNvSpPr/>
          <p:nvPr/>
        </p:nvSpPr>
        <p:spPr>
          <a:xfrm>
            <a:off x="1907704" y="1102443"/>
            <a:ext cx="4572000" cy="1791260"/>
          </a:xfrm>
          <a:prstGeom prst="rect">
            <a:avLst/>
          </a:prstGeom>
        </p:spPr>
        <p:txBody>
          <a:bodyPr>
            <a:spAutoFit/>
          </a:bodyPr>
          <a:lstStyle/>
          <a:p>
            <a:pPr marL="342900" indent="-342900">
              <a:buFont typeface="Arial" panose="020B0604020202020204" pitchFamily="34" charset="0"/>
              <a:buChar char="•"/>
            </a:pPr>
            <a:r>
              <a:rPr lang="tr-TR" b="1" dirty="0"/>
              <a:t>Kimyasal çöktürme </a:t>
            </a:r>
          </a:p>
          <a:p>
            <a:pPr marL="342900" indent="-342900">
              <a:buFont typeface="Arial" panose="020B0604020202020204" pitchFamily="34" charset="0"/>
              <a:buChar char="•"/>
            </a:pPr>
            <a:r>
              <a:rPr lang="tr-TR" b="1" dirty="0"/>
              <a:t>Nötralizasyon</a:t>
            </a:r>
          </a:p>
          <a:p>
            <a:pPr marL="342900" indent="-342900">
              <a:buFont typeface="Arial" panose="020B0604020202020204" pitchFamily="34" charset="0"/>
              <a:buChar char="•"/>
            </a:pPr>
            <a:r>
              <a:rPr lang="tr-TR" b="1" dirty="0" err="1" smtClean="0"/>
              <a:t>Koagülasyon</a:t>
            </a:r>
            <a:r>
              <a:rPr lang="tr-TR" b="1" dirty="0" smtClean="0"/>
              <a:t> </a:t>
            </a:r>
            <a:r>
              <a:rPr lang="tr-TR" b="1" dirty="0"/>
              <a:t>ve </a:t>
            </a:r>
            <a:r>
              <a:rPr lang="tr-TR" b="1" dirty="0" err="1" smtClean="0"/>
              <a:t>Flokülasyon</a:t>
            </a:r>
            <a:endParaRPr lang="tr-TR" b="1" dirty="0" smtClean="0"/>
          </a:p>
          <a:p>
            <a:pPr marL="342900" indent="-342900">
              <a:buFont typeface="Arial" panose="020B0604020202020204" pitchFamily="34" charset="0"/>
              <a:buChar char="•"/>
            </a:pPr>
            <a:r>
              <a:rPr lang="tr-TR" b="1" dirty="0" smtClean="0"/>
              <a:t>Dezenfeksiyon </a:t>
            </a:r>
            <a:endParaRPr lang="tr-TR" b="1" dirty="0"/>
          </a:p>
        </p:txBody>
      </p:sp>
      <p:sp>
        <p:nvSpPr>
          <p:cNvPr id="4" name="Dikdörtgen 3"/>
          <p:cNvSpPr/>
          <p:nvPr/>
        </p:nvSpPr>
        <p:spPr>
          <a:xfrm>
            <a:off x="395536" y="2893703"/>
            <a:ext cx="8208912" cy="3903954"/>
          </a:xfrm>
          <a:prstGeom prst="rect">
            <a:avLst/>
          </a:prstGeom>
        </p:spPr>
        <p:txBody>
          <a:bodyPr wrap="square">
            <a:spAutoFit/>
          </a:bodyPr>
          <a:lstStyle/>
          <a:p>
            <a:pPr algn="just">
              <a:lnSpc>
                <a:spcPct val="150000"/>
              </a:lnSpc>
            </a:pPr>
            <a:r>
              <a:rPr lang="tr-TR" b="1" dirty="0"/>
              <a:t>Kimyasal çöktürme</a:t>
            </a:r>
            <a:r>
              <a:rPr lang="tr-TR" dirty="0"/>
              <a:t>, pis sularda mevcut olan ve uzaklaştırılması istenen iyonların arıtılmasında kullanılır. Bu yöntemin en önemli uygulaması fosfor bileşiklerinin uzaklaştırılması olmaktadır. Bilindiği gibi fosfor alıcı ortamlarda </a:t>
            </a:r>
            <a:r>
              <a:rPr lang="tr-TR" dirty="0" err="1"/>
              <a:t>ötrofikasyona</a:t>
            </a:r>
            <a:r>
              <a:rPr lang="tr-TR" dirty="0"/>
              <a:t> neden olmaktadır. Kimyasal çöktürme ile fosfor </a:t>
            </a:r>
            <a:r>
              <a:rPr lang="tr-TR" dirty="0" err="1" smtClean="0"/>
              <a:t>gideriminde</a:t>
            </a:r>
            <a:r>
              <a:rPr lang="tr-TR" dirty="0" smtClean="0"/>
              <a:t> </a:t>
            </a:r>
            <a:r>
              <a:rPr lang="tr-TR" dirty="0"/>
              <a:t>alüminyum ve demir tuzları (Al2(SO4)3, FeCl3, Fe2  (SO4)3) ile sönmüş kireç (</a:t>
            </a:r>
            <a:r>
              <a:rPr lang="tr-TR" dirty="0" err="1"/>
              <a:t>Ca</a:t>
            </a:r>
            <a:r>
              <a:rPr lang="tr-TR" dirty="0"/>
              <a:t>(OH)2) kullanılmaktadır. </a:t>
            </a:r>
          </a:p>
        </p:txBody>
      </p:sp>
    </p:spTree>
    <p:extLst>
      <p:ext uri="{BB962C8B-B14F-4D97-AF65-F5344CB8AC3E}">
        <p14:creationId xmlns:p14="http://schemas.microsoft.com/office/powerpoint/2010/main" val="1818077139"/>
      </p:ext>
    </p:extLst>
  </p:cSld>
  <p:clrMapOvr>
    <a:masterClrMapping/>
  </p:clrMapOvr>
  <p:transition spd="med">
    <p:cover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3 İçerik Yer Tutucusu"/>
          <p:cNvPicPr>
            <a:picLocks/>
          </p:cNvPicPr>
          <p:nvPr/>
        </p:nvPicPr>
        <p:blipFill>
          <a:blip r:embed="rId2">
            <a:extLst>
              <a:ext uri="{28A0092B-C50C-407E-A947-70E740481C1C}">
                <a14:useLocalDpi xmlns:a14="http://schemas.microsoft.com/office/drawing/2010/main" val="0"/>
              </a:ext>
            </a:extLst>
          </a:blip>
          <a:srcRect/>
          <a:stretch>
            <a:fillRect/>
          </a:stretch>
        </p:blipFill>
        <p:spPr>
          <a:xfrm>
            <a:off x="107504" y="260648"/>
            <a:ext cx="8856984" cy="6408712"/>
          </a:xfrm>
          <a:prstGeom prst="rect">
            <a:avLst/>
          </a:prstGeom>
        </p:spPr>
      </p:pic>
    </p:spTree>
    <p:extLst>
      <p:ext uri="{BB962C8B-B14F-4D97-AF65-F5344CB8AC3E}">
        <p14:creationId xmlns:p14="http://schemas.microsoft.com/office/powerpoint/2010/main" val="3516066271"/>
      </p:ext>
    </p:extLst>
  </p:cSld>
  <p:clrMapOvr>
    <a:masterClrMapping/>
  </p:clrMapOvr>
  <p:transition spd="med">
    <p:cover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843808" y="620688"/>
            <a:ext cx="2013693" cy="461665"/>
          </a:xfrm>
          <a:prstGeom prst="rect">
            <a:avLst/>
          </a:prstGeom>
        </p:spPr>
        <p:txBody>
          <a:bodyPr wrap="none">
            <a:spAutoFit/>
          </a:bodyPr>
          <a:lstStyle/>
          <a:p>
            <a:r>
              <a:rPr lang="tr-TR" b="1" dirty="0"/>
              <a:t>Nötralizasyon</a:t>
            </a:r>
          </a:p>
        </p:txBody>
      </p:sp>
      <p:sp>
        <p:nvSpPr>
          <p:cNvPr id="3" name="Dikdörtgen 2"/>
          <p:cNvSpPr/>
          <p:nvPr/>
        </p:nvSpPr>
        <p:spPr>
          <a:xfrm>
            <a:off x="539552" y="1268760"/>
            <a:ext cx="8136904" cy="4531818"/>
          </a:xfrm>
          <a:prstGeom prst="rect">
            <a:avLst/>
          </a:prstGeom>
        </p:spPr>
        <p:txBody>
          <a:bodyPr wrap="square">
            <a:spAutoFit/>
          </a:bodyPr>
          <a:lstStyle/>
          <a:p>
            <a:pPr algn="just">
              <a:lnSpc>
                <a:spcPct val="150000"/>
              </a:lnSpc>
            </a:pPr>
            <a:r>
              <a:rPr lang="tr-TR" dirty="0"/>
              <a:t>Asidik </a:t>
            </a:r>
            <a:r>
              <a:rPr lang="tr-TR" dirty="0" smtClean="0"/>
              <a:t>ya da </a:t>
            </a:r>
            <a:r>
              <a:rPr lang="tr-TR" dirty="0"/>
              <a:t>bazik </a:t>
            </a:r>
            <a:r>
              <a:rPr lang="tr-TR" dirty="0" smtClean="0"/>
              <a:t>karakterde bulunan  atık suların istenilen </a:t>
            </a:r>
            <a:r>
              <a:rPr lang="tr-TR" dirty="0" err="1" smtClean="0"/>
              <a:t>pH</a:t>
            </a:r>
            <a:r>
              <a:rPr lang="tr-TR" dirty="0" smtClean="0"/>
              <a:t> değerine getirilmesi amacı </a:t>
            </a:r>
            <a:r>
              <a:rPr lang="tr-TR" dirty="0"/>
              <a:t>ile yapılan </a:t>
            </a:r>
            <a:r>
              <a:rPr lang="tr-TR" dirty="0" smtClean="0"/>
              <a:t>ve ortama asit </a:t>
            </a:r>
            <a:r>
              <a:rPr lang="tr-TR" dirty="0"/>
              <a:t>veya baz </a:t>
            </a:r>
            <a:r>
              <a:rPr lang="tr-TR" dirty="0" smtClean="0"/>
              <a:t>ilave edilmesi </a:t>
            </a:r>
            <a:r>
              <a:rPr lang="tr-TR" dirty="0"/>
              <a:t>işlemidir</a:t>
            </a:r>
            <a:r>
              <a:rPr lang="tr-TR" dirty="0" smtClean="0"/>
              <a:t>.</a:t>
            </a:r>
          </a:p>
          <a:p>
            <a:pPr algn="just">
              <a:lnSpc>
                <a:spcPct val="150000"/>
              </a:lnSpc>
            </a:pPr>
            <a:r>
              <a:rPr lang="tr-TR" dirty="0"/>
              <a:t> </a:t>
            </a:r>
            <a:r>
              <a:rPr lang="tr-TR" dirty="0" err="1"/>
              <a:t>Atıksuyun</a:t>
            </a:r>
            <a:r>
              <a:rPr lang="tr-TR" dirty="0"/>
              <a:t> </a:t>
            </a:r>
            <a:r>
              <a:rPr lang="tr-TR" dirty="0" err="1"/>
              <a:t>pH'nın</a:t>
            </a:r>
            <a:r>
              <a:rPr lang="tr-TR" dirty="0"/>
              <a:t> ayarlanması kimyasal çöktürme işleminde reaksiyonların gerçekleşeceği uygun </a:t>
            </a:r>
            <a:r>
              <a:rPr lang="tr-TR" dirty="0" err="1"/>
              <a:t>pH</a:t>
            </a:r>
            <a:r>
              <a:rPr lang="tr-TR" dirty="0"/>
              <a:t> değerinin sağlanması bakımından gereklidir. Nötralizasyon işleminde kullanılan ekipmanlar, mekanik karıştırıcı, kimyasal madde depolama tankları, kimyasal madde dozaj pompaları, </a:t>
            </a:r>
            <a:r>
              <a:rPr lang="tr-TR" dirty="0" err="1"/>
              <a:t>pH</a:t>
            </a:r>
            <a:r>
              <a:rPr lang="tr-TR" dirty="0"/>
              <a:t> kontrol sistemidir.</a:t>
            </a:r>
          </a:p>
        </p:txBody>
      </p:sp>
    </p:spTree>
    <p:extLst>
      <p:ext uri="{BB962C8B-B14F-4D97-AF65-F5344CB8AC3E}">
        <p14:creationId xmlns:p14="http://schemas.microsoft.com/office/powerpoint/2010/main" val="3423652890"/>
      </p:ext>
    </p:extLst>
  </p:cSld>
  <p:clrMapOvr>
    <a:masterClrMapping/>
  </p:clrMapOvr>
  <p:transition spd="med">
    <p:cover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95736" y="548680"/>
            <a:ext cx="3946914" cy="461665"/>
          </a:xfrm>
          <a:prstGeom prst="rect">
            <a:avLst/>
          </a:prstGeom>
        </p:spPr>
        <p:txBody>
          <a:bodyPr wrap="none">
            <a:spAutoFit/>
          </a:bodyPr>
          <a:lstStyle/>
          <a:p>
            <a:r>
              <a:rPr lang="tr-TR" b="1" dirty="0" err="1"/>
              <a:t>Koagülasyon</a:t>
            </a:r>
            <a:r>
              <a:rPr lang="tr-TR" b="1" dirty="0"/>
              <a:t> ve </a:t>
            </a:r>
            <a:r>
              <a:rPr lang="tr-TR" b="1" dirty="0" err="1"/>
              <a:t>Flokülasyon</a:t>
            </a:r>
            <a:endParaRPr lang="tr-TR" b="1" dirty="0"/>
          </a:p>
        </p:txBody>
      </p:sp>
      <p:sp>
        <p:nvSpPr>
          <p:cNvPr id="3" name="Dikdörtgen 2"/>
          <p:cNvSpPr/>
          <p:nvPr/>
        </p:nvSpPr>
        <p:spPr>
          <a:xfrm>
            <a:off x="395536" y="1561478"/>
            <a:ext cx="8352928" cy="4598182"/>
          </a:xfrm>
          <a:prstGeom prst="rect">
            <a:avLst/>
          </a:prstGeom>
        </p:spPr>
        <p:txBody>
          <a:bodyPr wrap="square">
            <a:spAutoFit/>
          </a:bodyPr>
          <a:lstStyle/>
          <a:p>
            <a:pPr algn="just">
              <a:lnSpc>
                <a:spcPct val="150000"/>
              </a:lnSpc>
            </a:pPr>
            <a:r>
              <a:rPr lang="tr-TR" dirty="0" err="1"/>
              <a:t>Koagülasyon</a:t>
            </a:r>
            <a:r>
              <a:rPr lang="tr-TR" dirty="0"/>
              <a:t>, </a:t>
            </a:r>
            <a:r>
              <a:rPr lang="tr-TR" dirty="0" err="1"/>
              <a:t>kolloidal</a:t>
            </a:r>
            <a:r>
              <a:rPr lang="tr-TR" dirty="0"/>
              <a:t> partiküllerin </a:t>
            </a:r>
            <a:r>
              <a:rPr lang="tr-TR" dirty="0" smtClean="0"/>
              <a:t>bir araya </a:t>
            </a:r>
            <a:r>
              <a:rPr lang="tr-TR" dirty="0"/>
              <a:t>getirilerek çökebilir veya filtrelenebilir bir hale gelmesini sağlayan bir süreçtir. Kimyasal </a:t>
            </a:r>
            <a:r>
              <a:rPr lang="tr-TR" dirty="0" err="1"/>
              <a:t>koagülantlar</a:t>
            </a:r>
            <a:r>
              <a:rPr lang="tr-TR" dirty="0"/>
              <a:t>, partiküller arasındaki itici kuvvetlerin azaltılmasına yönelik etkileriyle bunların bir araya gelmesini ve yumaklar oluşturmalarını kolaylaştırırlar. </a:t>
            </a:r>
          </a:p>
          <a:p>
            <a:pPr algn="just">
              <a:lnSpc>
                <a:spcPct val="150000"/>
              </a:lnSpc>
            </a:pPr>
            <a:r>
              <a:rPr lang="tr-TR" dirty="0" err="1"/>
              <a:t>Flokülasyon</a:t>
            </a:r>
            <a:r>
              <a:rPr lang="tr-TR" dirty="0"/>
              <a:t> suda çözünebilen, çok yüksek molekül ağırlıklı organik polimerler kullanılarak taneciklerin bir araya getirilmesi işlemidir</a:t>
            </a:r>
            <a:r>
              <a:rPr lang="tr-TR" dirty="0" smtClean="0"/>
              <a:t>. Böylece floklar oluşarak çökelme hızlandırılmış olur. </a:t>
            </a:r>
            <a:endParaRPr lang="tr-TR" dirty="0"/>
          </a:p>
        </p:txBody>
      </p:sp>
    </p:spTree>
    <p:extLst>
      <p:ext uri="{BB962C8B-B14F-4D97-AF65-F5344CB8AC3E}">
        <p14:creationId xmlns:p14="http://schemas.microsoft.com/office/powerpoint/2010/main" val="1016188494"/>
      </p:ext>
    </p:extLst>
  </p:cSld>
  <p:clrMapOvr>
    <a:masterClrMapping/>
  </p:clrMapOvr>
  <p:transition spd="med">
    <p:cover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3 İçerik Yer Tutucusu" descr="image[20].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179512" y="134634"/>
            <a:ext cx="8808979" cy="6606734"/>
          </a:xfrm>
          <a:prstGeom prst="rect">
            <a:avLst/>
          </a:prstGeom>
        </p:spPr>
      </p:pic>
    </p:spTree>
    <p:extLst>
      <p:ext uri="{BB962C8B-B14F-4D97-AF65-F5344CB8AC3E}">
        <p14:creationId xmlns:p14="http://schemas.microsoft.com/office/powerpoint/2010/main" val="33513600"/>
      </p:ext>
    </p:extLst>
  </p:cSld>
  <p:clrMapOvr>
    <a:masterClrMapping/>
  </p:clrMapOvr>
  <p:transition spd="med">
    <p:cover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457268"/>
            <a:ext cx="7632848" cy="5780044"/>
          </a:xfrm>
          <a:prstGeom prst="rect">
            <a:avLst/>
          </a:prstGeom>
        </p:spPr>
        <p:txBody>
          <a:bodyPr wrap="square">
            <a:spAutoFit/>
          </a:bodyPr>
          <a:lstStyle/>
          <a:p>
            <a:r>
              <a:rPr lang="tr-TR" b="1" dirty="0" err="1"/>
              <a:t>Koagülant</a:t>
            </a:r>
            <a:r>
              <a:rPr lang="tr-TR" b="1" dirty="0"/>
              <a:t> çeşitleri nelerdir</a:t>
            </a:r>
            <a:r>
              <a:rPr lang="tr-TR" dirty="0" smtClean="0"/>
              <a:t>:</a:t>
            </a:r>
          </a:p>
          <a:p>
            <a:r>
              <a:rPr lang="tr-TR" dirty="0" smtClean="0"/>
              <a:t>• </a:t>
            </a:r>
            <a:r>
              <a:rPr lang="tr-TR" dirty="0"/>
              <a:t>Alüminyum Sülfat</a:t>
            </a:r>
          </a:p>
          <a:p>
            <a:r>
              <a:rPr lang="tr-TR" dirty="0"/>
              <a:t>• Demir klorür</a:t>
            </a:r>
          </a:p>
          <a:p>
            <a:r>
              <a:rPr lang="tr-TR" dirty="0" smtClean="0"/>
              <a:t>• </a:t>
            </a:r>
            <a:r>
              <a:rPr lang="tr-TR" dirty="0"/>
              <a:t>Demir sülfat</a:t>
            </a:r>
          </a:p>
          <a:p>
            <a:r>
              <a:rPr lang="tr-TR" dirty="0"/>
              <a:t>• </a:t>
            </a:r>
            <a:r>
              <a:rPr lang="tr-TR" dirty="0" err="1"/>
              <a:t>Polialüminyum</a:t>
            </a:r>
            <a:r>
              <a:rPr lang="tr-TR" dirty="0"/>
              <a:t> </a:t>
            </a:r>
            <a:r>
              <a:rPr lang="tr-TR" dirty="0" err="1"/>
              <a:t>klorid</a:t>
            </a:r>
            <a:r>
              <a:rPr lang="tr-TR" dirty="0"/>
              <a:t> (PAC)</a:t>
            </a:r>
          </a:p>
          <a:p>
            <a:r>
              <a:rPr lang="tr-TR" dirty="0" smtClean="0"/>
              <a:t>• </a:t>
            </a:r>
            <a:r>
              <a:rPr lang="tr-TR" dirty="0" err="1" smtClean="0"/>
              <a:t>Poliaminler</a:t>
            </a:r>
            <a:endParaRPr lang="tr-TR" dirty="0" smtClean="0"/>
          </a:p>
          <a:p>
            <a:r>
              <a:rPr lang="tr-TR" dirty="0" smtClean="0"/>
              <a:t>• </a:t>
            </a:r>
            <a:r>
              <a:rPr lang="tr-TR" dirty="0"/>
              <a:t>Ağır Metal Gidericiler</a:t>
            </a:r>
          </a:p>
          <a:p>
            <a:r>
              <a:rPr lang="tr-TR" dirty="0"/>
              <a:t>• </a:t>
            </a:r>
            <a:r>
              <a:rPr lang="tr-TR" dirty="0" err="1"/>
              <a:t>Florür</a:t>
            </a:r>
            <a:r>
              <a:rPr lang="tr-TR" dirty="0"/>
              <a:t> Gidericiler</a:t>
            </a:r>
          </a:p>
          <a:p>
            <a:r>
              <a:rPr lang="tr-TR" dirty="0"/>
              <a:t>• Yağ Tutucu Özel Organik </a:t>
            </a:r>
            <a:r>
              <a:rPr lang="tr-TR" dirty="0" err="1"/>
              <a:t>Koagülantlar</a:t>
            </a:r>
            <a:endParaRPr lang="tr-TR" dirty="0"/>
          </a:p>
          <a:p>
            <a:r>
              <a:rPr lang="tr-TR" dirty="0"/>
              <a:t>• Alüminyum Giderici Özel </a:t>
            </a:r>
            <a:r>
              <a:rPr lang="tr-TR" dirty="0" err="1"/>
              <a:t>Koagülantlar</a:t>
            </a:r>
            <a:endParaRPr lang="tr-TR" dirty="0"/>
          </a:p>
          <a:p>
            <a:r>
              <a:rPr lang="tr-TR" dirty="0"/>
              <a:t>• Kimyasal Oksijen Giderici (KOI) Gidericiler</a:t>
            </a:r>
          </a:p>
          <a:p>
            <a:r>
              <a:rPr lang="tr-TR" dirty="0"/>
              <a:t>• Askıda Katı Madde (AKM) Gidericiler</a:t>
            </a:r>
          </a:p>
          <a:p>
            <a:r>
              <a:rPr lang="tr-TR" dirty="0"/>
              <a:t>• Renk </a:t>
            </a:r>
            <a:r>
              <a:rPr lang="tr-TR" dirty="0" smtClean="0"/>
              <a:t>Gidericiler</a:t>
            </a:r>
            <a:endParaRPr lang="tr-TR" dirty="0"/>
          </a:p>
        </p:txBody>
      </p:sp>
    </p:spTree>
    <p:extLst>
      <p:ext uri="{BB962C8B-B14F-4D97-AF65-F5344CB8AC3E}">
        <p14:creationId xmlns:p14="http://schemas.microsoft.com/office/powerpoint/2010/main" val="1152426698"/>
      </p:ext>
    </p:extLst>
  </p:cSld>
  <p:clrMapOvr>
    <a:masterClrMapping/>
  </p:clrMapOvr>
  <p:transition spd="med">
    <p:cover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620688"/>
            <a:ext cx="8280920" cy="5632311"/>
          </a:xfrm>
          <a:prstGeom prst="rect">
            <a:avLst/>
          </a:prstGeom>
        </p:spPr>
        <p:txBody>
          <a:bodyPr wrap="square">
            <a:spAutoFit/>
          </a:bodyPr>
          <a:lstStyle/>
          <a:p>
            <a:pPr algn="just">
              <a:lnSpc>
                <a:spcPct val="150000"/>
              </a:lnSpc>
            </a:pPr>
            <a:r>
              <a:rPr lang="tr-TR" dirty="0" err="1"/>
              <a:t>Koagülantlar</a:t>
            </a:r>
            <a:r>
              <a:rPr lang="tr-TR" dirty="0"/>
              <a:t> partiküller üzerindeki </a:t>
            </a:r>
            <a:r>
              <a:rPr lang="tr-TR" dirty="0" err="1"/>
              <a:t>negative</a:t>
            </a:r>
            <a:r>
              <a:rPr lang="tr-TR" dirty="0"/>
              <a:t> </a:t>
            </a:r>
            <a:r>
              <a:rPr lang="tr-TR" dirty="0" smtClean="0"/>
              <a:t>yükleri nötralize </a:t>
            </a:r>
            <a:r>
              <a:rPr lang="tr-TR" dirty="0"/>
              <a:t>ederler. </a:t>
            </a:r>
            <a:r>
              <a:rPr lang="tr-TR" dirty="0" smtClean="0"/>
              <a:t>Su </a:t>
            </a:r>
            <a:r>
              <a:rPr lang="tr-TR" dirty="0"/>
              <a:t>arıtımında kullanılan </a:t>
            </a:r>
            <a:r>
              <a:rPr lang="tr-TR" dirty="0" err="1"/>
              <a:t>koagülantlar</a:t>
            </a:r>
            <a:r>
              <a:rPr lang="tr-TR" dirty="0"/>
              <a:t> pozitif yükler taşırlar ve suya verilip karıştırılmaları sonucu, nötralizasyona </a:t>
            </a:r>
            <a:r>
              <a:rPr lang="tr-TR" dirty="0" smtClean="0"/>
              <a:t>neden olurlar. </a:t>
            </a:r>
            <a:r>
              <a:rPr lang="tr-TR" dirty="0" err="1"/>
              <a:t>Koagülantlar</a:t>
            </a:r>
            <a:r>
              <a:rPr lang="tr-TR" dirty="0"/>
              <a:t>, inorganik, organik veya her ikisini içeren bir karışım olarak  sudaki mevcut askıdaki katı maddelerin  </a:t>
            </a:r>
            <a:r>
              <a:rPr lang="tr-TR" dirty="0" smtClean="0"/>
              <a:t>uzaklaştırılmasında kullanılabilmektedir. </a:t>
            </a:r>
            <a:r>
              <a:rPr lang="tr-TR" dirty="0" err="1" smtClean="0"/>
              <a:t>Kolloidal</a:t>
            </a:r>
            <a:r>
              <a:rPr lang="tr-TR" dirty="0" smtClean="0"/>
              <a:t> parçalar aynı yüklü olduklarından birbirlerini itmekte ve çökelme süreleri geç olmaktadır. </a:t>
            </a:r>
            <a:r>
              <a:rPr lang="tr-TR" dirty="0" err="1" smtClean="0"/>
              <a:t>Koagülantların</a:t>
            </a:r>
            <a:r>
              <a:rPr lang="tr-TR" dirty="0" smtClean="0"/>
              <a:t> ortama ilave edilmesiyle nötr duruma geçildiğinden </a:t>
            </a:r>
            <a:r>
              <a:rPr lang="tr-TR" dirty="0" err="1" smtClean="0"/>
              <a:t>yumaklaşma</a:t>
            </a:r>
            <a:r>
              <a:rPr lang="tr-TR" dirty="0" smtClean="0"/>
              <a:t> sağlanmış ve çökelme hızlandırılmış olur</a:t>
            </a:r>
            <a:r>
              <a:rPr lang="tr-TR" dirty="0"/>
              <a:t>. </a:t>
            </a:r>
          </a:p>
        </p:txBody>
      </p:sp>
    </p:spTree>
    <p:extLst>
      <p:ext uri="{BB962C8B-B14F-4D97-AF65-F5344CB8AC3E}">
        <p14:creationId xmlns:p14="http://schemas.microsoft.com/office/powerpoint/2010/main" val="1737789517"/>
      </p:ext>
    </p:extLst>
  </p:cSld>
  <p:clrMapOvr>
    <a:masterClrMapping/>
  </p:clrMapOvr>
  <p:transition spd="med">
    <p:cover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764704"/>
            <a:ext cx="8136904" cy="4524315"/>
          </a:xfrm>
          <a:prstGeom prst="rect">
            <a:avLst/>
          </a:prstGeom>
        </p:spPr>
        <p:txBody>
          <a:bodyPr wrap="square">
            <a:spAutoFit/>
          </a:bodyPr>
          <a:lstStyle/>
          <a:p>
            <a:pPr algn="just">
              <a:lnSpc>
                <a:spcPct val="150000"/>
              </a:lnSpc>
            </a:pPr>
            <a:r>
              <a:rPr lang="tr-TR" dirty="0" err="1"/>
              <a:t>Koagülant</a:t>
            </a:r>
            <a:r>
              <a:rPr lang="tr-TR" dirty="0"/>
              <a:t> olarak adlandırılan kimyasal maddelerin </a:t>
            </a:r>
            <a:r>
              <a:rPr lang="tr-TR" dirty="0" err="1"/>
              <a:t>atıksuya</a:t>
            </a:r>
            <a:r>
              <a:rPr lang="tr-TR" dirty="0"/>
              <a:t> karıştırılması, çözeltilerinin hazırlanıp pompalar vasıtasıyla </a:t>
            </a:r>
            <a:r>
              <a:rPr lang="tr-TR" dirty="0" err="1" smtClean="0"/>
              <a:t>dozlanmış</a:t>
            </a:r>
            <a:r>
              <a:rPr lang="tr-TR" dirty="0" smtClean="0"/>
              <a:t> </a:t>
            </a:r>
            <a:r>
              <a:rPr lang="tr-TR" dirty="0"/>
              <a:t>şeklinde olabildiği gibi, kuru halde de besleme yapılabilir. Hızlı karıştırma işleminde yaygın olarak yüksek hızlı mekanik karıştırıcılar kullanılır. Bu işlemden sonra, suyun yavaş bir şekilde karıştırılması, pıhtılaştırma ile oluşan taneciklerin birleşerek daha kolay çöken yumaklar oluşturmasını sağlamak amacıyla </a:t>
            </a:r>
            <a:r>
              <a:rPr lang="tr-TR" dirty="0" err="1"/>
              <a:t>yumaklaştırma</a:t>
            </a:r>
            <a:r>
              <a:rPr lang="tr-TR" dirty="0"/>
              <a:t> işlemi uygulanır. </a:t>
            </a:r>
          </a:p>
        </p:txBody>
      </p:sp>
    </p:spTree>
    <p:extLst>
      <p:ext uri="{BB962C8B-B14F-4D97-AF65-F5344CB8AC3E}">
        <p14:creationId xmlns:p14="http://schemas.microsoft.com/office/powerpoint/2010/main" val="3666376086"/>
      </p:ext>
    </p:extLst>
  </p:cSld>
  <p:clrMapOvr>
    <a:masterClrMapping/>
  </p:clrMapOvr>
  <p:transition spd="med">
    <p:cover dir="u"/>
  </p:transition>
</p:sld>
</file>

<file path=ppt/theme/theme1.xml><?xml version="1.0" encoding="utf-8"?>
<a:theme xmlns:a="http://schemas.openxmlformats.org/drawingml/2006/main" name="Yolculuk">
  <a:themeElements>
    <a:clrScheme name="Yolculuk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fontScheme name="Yolculuk">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tr-T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tr-T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Yolculuk 1">
        <a:dk1>
          <a:srgbClr val="000000"/>
        </a:dk1>
        <a:lt1>
          <a:srgbClr val="A7947B"/>
        </a:lt1>
        <a:dk2>
          <a:srgbClr val="482400"/>
        </a:dk2>
        <a:lt2>
          <a:srgbClr val="808080"/>
        </a:lt2>
        <a:accent1>
          <a:srgbClr val="DFD6C3"/>
        </a:accent1>
        <a:accent2>
          <a:srgbClr val="D69B80"/>
        </a:accent2>
        <a:accent3>
          <a:srgbClr val="D0C8B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Yolculuk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Yolculuk 3">
        <a:dk1>
          <a:srgbClr val="000000"/>
        </a:dk1>
        <a:lt1>
          <a:srgbClr val="FFFFFF"/>
        </a:lt1>
        <a:dk2>
          <a:srgbClr val="000000"/>
        </a:dk2>
        <a:lt2>
          <a:srgbClr val="333333"/>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Yolculuk 4">
        <a:dk1>
          <a:srgbClr val="000000"/>
        </a:dk1>
        <a:lt1>
          <a:srgbClr val="9D7643"/>
        </a:lt1>
        <a:dk2>
          <a:srgbClr val="FFFFFF"/>
        </a:dk2>
        <a:lt2>
          <a:srgbClr val="554025"/>
        </a:lt2>
        <a:accent1>
          <a:srgbClr val="CAA966"/>
        </a:accent1>
        <a:accent2>
          <a:srgbClr val="8488AC"/>
        </a:accent2>
        <a:accent3>
          <a:srgbClr val="CCBDB0"/>
        </a:accent3>
        <a:accent4>
          <a:srgbClr val="000000"/>
        </a:accent4>
        <a:accent5>
          <a:srgbClr val="E1D1B8"/>
        </a:accent5>
        <a:accent6>
          <a:srgbClr val="777B9B"/>
        </a:accent6>
        <a:hlink>
          <a:srgbClr val="993300"/>
        </a:hlink>
        <a:folHlink>
          <a:srgbClr val="666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Designs\Yolculuk.pot</Template>
  <TotalTime>2830</TotalTime>
  <Words>603</Words>
  <Application>Microsoft Office PowerPoint</Application>
  <PresentationFormat>Ekran Gösterisi (4:3)</PresentationFormat>
  <Paragraphs>43</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Times New Roman</vt:lpstr>
      <vt:lpstr>Wingdings</vt:lpstr>
      <vt:lpstr>Yolculuk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Ahmet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Ahmet</dc:creator>
  <cp:lastModifiedBy>Ahmet Ozturk</cp:lastModifiedBy>
  <cp:revision>228</cp:revision>
  <dcterms:created xsi:type="dcterms:W3CDTF">2005-10-22T06:17:44Z</dcterms:created>
  <dcterms:modified xsi:type="dcterms:W3CDTF">2020-04-13T11:11:09Z</dcterms:modified>
</cp:coreProperties>
</file>