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11/04/20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11/04/20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11/04/20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11/04/20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11/04/20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11/04/20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11/04/20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11/04/20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sz="4000" dirty="0"/>
          </a:p>
        </p:txBody>
      </p:sp>
      <p:pic>
        <p:nvPicPr>
          <p:cNvPr id="4" name="Picture 3" descr="15dd7680b1c6e715ddf5853e176a9d1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831" y="703874"/>
            <a:ext cx="5544055" cy="551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6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98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Medea tries to negotiate with Creon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Plays on his emotions as a father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Shares with the chorus her plans for revenge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The Chorus encourages 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404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 99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The Chorus continues to show support for Medea.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The maltreatment of women in a patriarchal society is being questioned. 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Medea unburdens her heart to Jason.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199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Medea’s Legitimate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background story</a:t>
            </a:r>
          </a:p>
          <a:p>
            <a:r>
              <a:rPr lang="en-US" dirty="0" smtClean="0"/>
              <a:t>The sacrifices she made for him</a:t>
            </a:r>
          </a:p>
          <a:p>
            <a:r>
              <a:rPr lang="en-US" dirty="0" smtClean="0"/>
              <a:t>His abandonment of her and their children</a:t>
            </a:r>
          </a:p>
          <a:p>
            <a:r>
              <a:rPr lang="en-US" dirty="0" smtClean="0"/>
              <a:t>Broken promises</a:t>
            </a:r>
          </a:p>
          <a:p>
            <a:r>
              <a:rPr lang="en-US" dirty="0" smtClean="0"/>
              <a:t>Injustice</a:t>
            </a:r>
          </a:p>
          <a:p>
            <a:r>
              <a:rPr lang="en-US" dirty="0" smtClean="0"/>
              <a:t>Where can she go?</a:t>
            </a:r>
          </a:p>
          <a:p>
            <a:r>
              <a:rPr lang="en-US" dirty="0" smtClean="0"/>
              <a:t>Her frustration when love’s blindness is removed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174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Jason’s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The reference to Aphrodite suggests the myth that Medea fell in love with Jason only because Hera, as part of her plan to get </a:t>
            </a:r>
            <a:r>
              <a:rPr lang="en-US" dirty="0" err="1" smtClean="0"/>
              <a:t>Pelias</a:t>
            </a:r>
            <a:r>
              <a:rPr lang="en-US" dirty="0" smtClean="0"/>
              <a:t> killed, ordered Aphrodite to make it happen. </a:t>
            </a:r>
          </a:p>
          <a:p>
            <a:pPr marL="82296" indent="0">
              <a:buNone/>
            </a:pPr>
            <a:r>
              <a:rPr lang="en-US" dirty="0" smtClean="0"/>
              <a:t>So Eros shoots Medea with one of his arrows and she falls in love. 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Jason’s argument is that it was not real love.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226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Claims he did her a favor</a:t>
            </a:r>
          </a:p>
          <a:p>
            <a:r>
              <a:rPr lang="en-US" dirty="0" smtClean="0"/>
              <a:t>Justifies his marriage</a:t>
            </a:r>
          </a:p>
          <a:p>
            <a:r>
              <a:rPr lang="en-US" dirty="0" smtClean="0"/>
              <a:t>Criticizes women in general (misogyny)</a:t>
            </a:r>
          </a:p>
          <a:p>
            <a:r>
              <a:rPr lang="en-US" dirty="0" smtClean="0"/>
              <a:t>Chorus doesn’t agree with him.</a:t>
            </a:r>
          </a:p>
          <a:p>
            <a:r>
              <a:rPr lang="en-US" dirty="0" smtClean="0"/>
              <a:t>Medea is not satisfied with his response</a:t>
            </a:r>
          </a:p>
          <a:p>
            <a:r>
              <a:rPr lang="en-US" dirty="0" smtClean="0"/>
              <a:t>Jason does not accept responsibility. He thinks Medea is to be blamed.</a:t>
            </a:r>
          </a:p>
          <a:p>
            <a:pPr marL="82296" indent="0">
              <a:buNone/>
            </a:pPr>
            <a:r>
              <a:rPr lang="en-US" dirty="0"/>
              <a:t>	</a:t>
            </a:r>
            <a:r>
              <a:rPr lang="en-US" dirty="0" smtClean="0"/>
              <a:t>her bitter temper</a:t>
            </a:r>
          </a:p>
          <a:p>
            <a:pPr marL="82296" indent="0">
              <a:buNone/>
            </a:pPr>
            <a:r>
              <a:rPr lang="en-US" dirty="0"/>
              <a:t>	</a:t>
            </a:r>
            <a:r>
              <a:rPr lang="en-US" dirty="0" smtClean="0"/>
              <a:t>her anger and impulsiveness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91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Questions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Medea have the right to be angry?</a:t>
            </a:r>
          </a:p>
          <a:p>
            <a:r>
              <a:rPr lang="en-US" dirty="0" smtClean="0"/>
              <a:t>She killed many people out of her love for Jason. Is love a legitimate excuse for murder?</a:t>
            </a:r>
          </a:p>
          <a:p>
            <a:r>
              <a:rPr lang="en-US" dirty="0" smtClean="0"/>
              <a:t>Is it or is it not understandable for these people to be afraid of Medea?</a:t>
            </a:r>
          </a:p>
          <a:p>
            <a:r>
              <a:rPr lang="en-US" dirty="0" smtClean="0"/>
              <a:t>Is Jason faultless? If not, what are his mistakes?</a:t>
            </a:r>
          </a:p>
          <a:p>
            <a:r>
              <a:rPr lang="en-US" dirty="0" smtClean="0"/>
              <a:t>Is he being extremely selfish?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472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101 </a:t>
            </a:r>
            <a:r>
              <a:rPr lang="en-US" dirty="0" err="1" smtClean="0"/>
              <a:t>Aegeus</a:t>
            </a:r>
            <a:r>
              <a:rPr lang="en-US" dirty="0" smtClean="0"/>
              <a:t> 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will be functional in Medea’s plan. </a:t>
            </a:r>
          </a:p>
          <a:p>
            <a:r>
              <a:rPr lang="en-US" dirty="0" smtClean="0"/>
              <a:t>Shelter after she commits the crime.</a:t>
            </a:r>
          </a:p>
          <a:p>
            <a:r>
              <a:rPr lang="en-US" dirty="0" smtClean="0"/>
              <a:t>He is already on Medea’s side.</a:t>
            </a:r>
          </a:p>
          <a:p>
            <a:r>
              <a:rPr lang="en-US" dirty="0" smtClean="0"/>
              <a:t>To reside in his land Medea attracts him with her sorcery. </a:t>
            </a:r>
          </a:p>
          <a:p>
            <a:r>
              <a:rPr lang="en-US" dirty="0" smtClean="0"/>
              <a:t>But he protects himself by stating he will help her on certain conditions.</a:t>
            </a:r>
          </a:p>
          <a:p>
            <a:r>
              <a:rPr lang="en-US" dirty="0" smtClean="0"/>
              <a:t>She makes him take an oath.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935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102 The Revenge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Killing Jason’s bride</a:t>
            </a:r>
          </a:p>
          <a:p>
            <a:r>
              <a:rPr lang="en-US" dirty="0" smtClean="0"/>
              <a:t>Killing the children</a:t>
            </a:r>
          </a:p>
          <a:p>
            <a:r>
              <a:rPr lang="en-US" dirty="0" smtClean="0"/>
              <a:t>Leaving Jason childless</a:t>
            </a:r>
          </a:p>
          <a:p>
            <a:r>
              <a:rPr lang="en-US" dirty="0" smtClean="0"/>
              <a:t>Bearing children is the only function women have in this society. Medea turns this into her weapon.</a:t>
            </a:r>
          </a:p>
          <a:p>
            <a:r>
              <a:rPr lang="en-US" dirty="0" smtClean="0"/>
              <a:t>The Chorus is no longer supportive but </a:t>
            </a:r>
            <a:r>
              <a:rPr lang="en-US" smtClean="0"/>
              <a:t>warns her.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441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103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Foreshadowing of the children’s death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	Jason’s hopes for his children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	Medea’s reaction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Chorus’ comments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484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104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chorus laments everyone that will be destroyed in the end. </a:t>
            </a:r>
          </a:p>
          <a:p>
            <a:r>
              <a:rPr lang="en-US" dirty="0" smtClean="0"/>
              <a:t>Medea’s hesitation</a:t>
            </a:r>
          </a:p>
          <a:p>
            <a:r>
              <a:rPr lang="en-US" dirty="0" smtClean="0"/>
              <a:t>Her idea of “weakness”</a:t>
            </a:r>
          </a:p>
          <a:p>
            <a:r>
              <a:rPr lang="en-US" dirty="0" smtClean="0"/>
              <a:t>A strong desire for revenge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196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Tragedy of Revenge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The background story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/>
              <a:t>	</a:t>
            </a:r>
            <a:r>
              <a:rPr lang="en-US" dirty="0" smtClean="0"/>
              <a:t>Jason and the Golden Fleece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320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105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Creon and his daughter are dead</a:t>
            </a:r>
          </a:p>
          <a:p>
            <a:r>
              <a:rPr lang="en-US" dirty="0" smtClean="0"/>
              <a:t>Messenger tells Medea how they died.</a:t>
            </a:r>
          </a:p>
          <a:p>
            <a:r>
              <a:rPr lang="en-US" dirty="0" smtClean="0"/>
              <a:t>A painful death</a:t>
            </a:r>
          </a:p>
          <a:p>
            <a:r>
              <a:rPr lang="en-US" dirty="0" smtClean="0"/>
              <a:t>The father and the husband witnessing the death is also part of the revenge.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308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106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suffering of a parent: Creon</a:t>
            </a:r>
          </a:p>
          <a:p>
            <a:r>
              <a:rPr lang="en-US" dirty="0" smtClean="0"/>
              <a:t>And his death</a:t>
            </a:r>
          </a:p>
          <a:p>
            <a:r>
              <a:rPr lang="en-US" dirty="0" smtClean="0"/>
              <a:t>The chorus pities the daughter and blames Jason.</a:t>
            </a:r>
          </a:p>
          <a:p>
            <a:r>
              <a:rPr lang="en-US" dirty="0" smtClean="0"/>
              <a:t>Medea’s justification for killing her children.</a:t>
            </a:r>
          </a:p>
          <a:p>
            <a:r>
              <a:rPr lang="en-US" dirty="0" smtClean="0"/>
              <a:t>Chorus’ disapproval: fury, anger, evil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976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Dramatic Irony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Jason fears the king’s men will kill the children.</a:t>
            </a:r>
          </a:p>
          <a:p>
            <a:pPr marL="82296" indent="0">
              <a:buNone/>
            </a:pPr>
            <a:endParaRPr lang="en-US" dirty="0"/>
          </a:p>
          <a:p>
            <a:r>
              <a:rPr lang="en-US" dirty="0" smtClean="0"/>
              <a:t>He wants revenge on Medea.</a:t>
            </a:r>
          </a:p>
          <a:p>
            <a:pPr marL="82296" indent="0">
              <a:buNone/>
            </a:pPr>
            <a:endParaRPr lang="en-US" dirty="0"/>
          </a:p>
          <a:p>
            <a:r>
              <a:rPr lang="en-US" dirty="0" smtClean="0"/>
              <a:t>Medea escapes by means of </a:t>
            </a:r>
            <a:r>
              <a:rPr lang="en-US" dirty="0" err="1" smtClean="0">
                <a:solidFill>
                  <a:srgbClr val="FF0000"/>
                </a:solidFill>
              </a:rPr>
              <a:t>deus</a:t>
            </a:r>
            <a:r>
              <a:rPr lang="en-US" dirty="0" smtClean="0">
                <a:solidFill>
                  <a:srgbClr val="FF0000"/>
                </a:solidFill>
              </a:rPr>
              <a:t> ex </a:t>
            </a:r>
            <a:r>
              <a:rPr lang="en-US" dirty="0" err="1" smtClean="0">
                <a:solidFill>
                  <a:srgbClr val="FF0000"/>
                </a:solidFill>
              </a:rPr>
              <a:t>machina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smtClean="0"/>
              <a:t>chariot drawn by dragons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0840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Deus ex </a:t>
            </a:r>
            <a:r>
              <a:rPr lang="en-US" dirty="0" err="1" smtClean="0"/>
              <a:t>Machina</a:t>
            </a:r>
            <a:r>
              <a:rPr lang="en-US" dirty="0" smtClean="0"/>
              <a:t> / Divine </a:t>
            </a:r>
            <a:r>
              <a:rPr lang="en-US" smtClean="0"/>
              <a:t>(Godly) Intervention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 algn="just">
              <a:buNone/>
            </a:pPr>
            <a:r>
              <a:rPr lang="en-US" dirty="0" smtClean="0"/>
              <a:t>A person or a thing that appears or is introduced suddenly and unexpectedly, and provides  a solution to an apparently insoluble difficulty.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In this case Medea’s escape from the land.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947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Jason’s Suffering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Left childless (even the bodies are gone)</a:t>
            </a:r>
          </a:p>
          <a:p>
            <a:r>
              <a:rPr lang="en-US" dirty="0" smtClean="0"/>
              <a:t>Saw the death of his offspring</a:t>
            </a:r>
          </a:p>
          <a:p>
            <a:r>
              <a:rPr lang="en-US" dirty="0" smtClean="0"/>
              <a:t>Hate speech: foreigner, evil thing, monster, worker in evil</a:t>
            </a:r>
          </a:p>
          <a:p>
            <a:r>
              <a:rPr lang="en-US" dirty="0" smtClean="0"/>
              <a:t>“My life is over” </a:t>
            </a:r>
            <a:r>
              <a:rPr lang="en-US" dirty="0" smtClean="0">
                <a:sym typeface="Wingdings"/>
              </a:rPr>
              <a:t> Revenge accomplished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57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Medea is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 revenge is complete.</a:t>
            </a:r>
          </a:p>
          <a:p>
            <a:r>
              <a:rPr lang="en-US" dirty="0" smtClean="0"/>
              <a:t>She is not regretful.</a:t>
            </a:r>
          </a:p>
          <a:p>
            <a:r>
              <a:rPr lang="en-US" dirty="0" smtClean="0"/>
              <a:t>She still blames Jason. </a:t>
            </a:r>
          </a:p>
          <a:p>
            <a:r>
              <a:rPr lang="en-US" dirty="0" smtClean="0"/>
              <a:t>An eye for an eye: She makes him suffer just like he made her suffer. He killed her love, she killed his children.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8751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What is Medea’s tragic mistake?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1334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Read Seneca’s </a:t>
            </a:r>
            <a:r>
              <a:rPr lang="en-US" i="1" dirty="0" smtClean="0"/>
              <a:t>Medea.</a:t>
            </a:r>
          </a:p>
          <a:p>
            <a:pPr marL="82296" indent="0">
              <a:buNone/>
            </a:pPr>
            <a:endParaRPr lang="en-US" i="1" dirty="0"/>
          </a:p>
          <a:p>
            <a:pPr marL="82296" indent="0">
              <a:buNone/>
            </a:pPr>
            <a:r>
              <a:rPr lang="en-US" dirty="0" smtClean="0"/>
              <a:t>Find out the differences between the two versions of </a:t>
            </a:r>
            <a:r>
              <a:rPr lang="en-US" smtClean="0"/>
              <a:t>the play.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75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17519"/>
            <a:ext cx="7498080" cy="5930881"/>
          </a:xfrm>
        </p:spPr>
        <p:txBody>
          <a:bodyPr/>
          <a:lstStyle/>
          <a:p>
            <a:pPr marL="82296" indent="0">
              <a:buNone/>
            </a:pPr>
            <a:r>
              <a:rPr lang="en-US" b="1" dirty="0" err="1" smtClean="0"/>
              <a:t>Aeson</a:t>
            </a:r>
            <a:r>
              <a:rPr lang="en-US" b="1" dirty="0" smtClean="0"/>
              <a:t>: </a:t>
            </a:r>
            <a:r>
              <a:rPr lang="en-US" dirty="0" smtClean="0"/>
              <a:t>Jason’s father. Rightful king of </a:t>
            </a:r>
            <a:r>
              <a:rPr lang="en-US" dirty="0" err="1" smtClean="0"/>
              <a:t>Iolkos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b="1" dirty="0" err="1" smtClean="0"/>
              <a:t>Pelias</a:t>
            </a:r>
            <a:r>
              <a:rPr lang="en-US" b="1" dirty="0" smtClean="0"/>
              <a:t>: </a:t>
            </a:r>
            <a:r>
              <a:rPr lang="en-US" dirty="0" err="1" smtClean="0"/>
              <a:t>Aeson’s</a:t>
            </a:r>
            <a:r>
              <a:rPr lang="en-US" dirty="0" smtClean="0"/>
              <a:t> step-brother. He usurps the kingdom. 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At age 20 Jason claims the throne from his uncle. </a:t>
            </a:r>
          </a:p>
          <a:p>
            <a:pPr marL="82296" indent="0">
              <a:buNone/>
            </a:pPr>
            <a:r>
              <a:rPr lang="en-US" dirty="0" err="1" smtClean="0"/>
              <a:t>Pelias</a:t>
            </a:r>
            <a:r>
              <a:rPr lang="en-US" dirty="0" smtClean="0"/>
              <a:t> challenges him to fetch the Golden Fleece from Colchis. </a:t>
            </a:r>
          </a:p>
          <a:p>
            <a:pPr marL="82296" indent="0">
              <a:buNone/>
            </a:pPr>
            <a:r>
              <a:rPr lang="en-US" dirty="0" smtClean="0"/>
              <a:t>Jason builds his ship Argo and sails to Colchis.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27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17519"/>
            <a:ext cx="7498080" cy="5930881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b="1" dirty="0" err="1" smtClean="0"/>
              <a:t>Aetes</a:t>
            </a:r>
            <a:r>
              <a:rPr lang="en-US" b="1" dirty="0" smtClean="0"/>
              <a:t>, </a:t>
            </a:r>
            <a:r>
              <a:rPr lang="en-US" dirty="0" smtClean="0"/>
              <a:t>the king of Colchis, agrees to give Jason the golden fleece if he completed 3 challenges.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These are impossible challenges for a human but Jason succeeds. 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Because </a:t>
            </a:r>
            <a:r>
              <a:rPr lang="en-US" dirty="0" err="1" smtClean="0"/>
              <a:t>Aetes</a:t>
            </a:r>
            <a:r>
              <a:rPr lang="en-US" dirty="0" smtClean="0"/>
              <a:t>’ daughter, Medea, falls in love with him and helps him with her sorcery. </a:t>
            </a:r>
          </a:p>
          <a:p>
            <a:pPr marL="82296" indent="0">
              <a:buNone/>
            </a:pPr>
            <a:r>
              <a:rPr lang="en-US" dirty="0" smtClean="0"/>
              <a:t>Medea defies her father and escapes with Jason. She sacrifices her brother along the way.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436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foreigner</a:t>
            </a:r>
          </a:p>
          <a:p>
            <a:r>
              <a:rPr lang="en-US" dirty="0" smtClean="0"/>
              <a:t>An Easterner</a:t>
            </a:r>
          </a:p>
          <a:p>
            <a:r>
              <a:rPr lang="en-US" dirty="0" smtClean="0"/>
              <a:t>A barbarian</a:t>
            </a:r>
          </a:p>
          <a:p>
            <a:r>
              <a:rPr lang="en-US" dirty="0" smtClean="0"/>
              <a:t>An outsider</a:t>
            </a:r>
          </a:p>
          <a:p>
            <a:r>
              <a:rPr lang="en-US" dirty="0" smtClean="0"/>
              <a:t>A sorceress</a:t>
            </a:r>
          </a:p>
          <a:p>
            <a:r>
              <a:rPr lang="en-US" dirty="0" smtClean="0"/>
              <a:t>An outcast</a:t>
            </a:r>
          </a:p>
          <a:p>
            <a:r>
              <a:rPr lang="en-US" dirty="0" smtClean="0"/>
              <a:t>An other</a:t>
            </a:r>
          </a:p>
          <a:p>
            <a:r>
              <a:rPr lang="en-US" dirty="0" smtClean="0"/>
              <a:t>An exile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123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at the Beginning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 smtClean="0"/>
              <a:t>Jason (King of </a:t>
            </a:r>
            <a:r>
              <a:rPr lang="en-US" dirty="0" err="1" smtClean="0"/>
              <a:t>Iolcus</a:t>
            </a:r>
            <a:r>
              <a:rPr lang="en-US" dirty="0" smtClean="0"/>
              <a:t>) decides to marry Creon’s (King of Corinth) daughter.</a:t>
            </a:r>
          </a:p>
          <a:p>
            <a:pPr marL="82296" indent="0">
              <a:buNone/>
            </a:pPr>
            <a:r>
              <a:rPr lang="en-US" dirty="0" smtClean="0"/>
              <a:t>She is Greek, civilized, a king’s daughter.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Medea and her children should be sent to exile so that they will not be a threat to the Crown.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Page: Her downfall has already begun.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889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96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871692"/>
            <a:ext cx="7498080" cy="4376707"/>
          </a:xfrm>
        </p:spPr>
        <p:txBody>
          <a:bodyPr/>
          <a:lstStyle/>
          <a:p>
            <a:r>
              <a:rPr lang="en-US" dirty="0" err="1" smtClean="0"/>
              <a:t>Foreshadowings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The Nurse’s didactic remarks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The Chorus is supportive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328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97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Medea enters the stage for the first time.</a:t>
            </a:r>
          </a:p>
          <a:p>
            <a:pPr lvl="1"/>
            <a:r>
              <a:rPr lang="en-US" dirty="0" smtClean="0"/>
              <a:t>First she talks about prejudice.</a:t>
            </a:r>
          </a:p>
          <a:p>
            <a:pPr lvl="1"/>
            <a:r>
              <a:rPr lang="en-US" dirty="0" smtClean="0"/>
              <a:t>Then her shock</a:t>
            </a:r>
          </a:p>
          <a:p>
            <a:pPr lvl="1"/>
            <a:r>
              <a:rPr lang="en-US" dirty="0" smtClean="0"/>
              <a:t>Women &amp; marriage</a:t>
            </a:r>
          </a:p>
          <a:p>
            <a:pPr lvl="1"/>
            <a:r>
              <a:rPr lang="en-US" dirty="0" smtClean="0"/>
              <a:t>Her situation as a lonely outcast</a:t>
            </a:r>
          </a:p>
          <a:p>
            <a:pPr lvl="1"/>
            <a:r>
              <a:rPr lang="en-US" dirty="0" smtClean="0"/>
              <a:t>Her desire for revenge</a:t>
            </a:r>
          </a:p>
          <a:p>
            <a:pPr lvl="1"/>
            <a:endParaRPr lang="en-US" dirty="0" smtClean="0"/>
          </a:p>
          <a:p>
            <a:pPr marL="541338" lvl="1" indent="-457200">
              <a:buFont typeface="Arial"/>
              <a:buChar char="•"/>
            </a:pPr>
            <a:r>
              <a:rPr lang="en-US" dirty="0" smtClean="0"/>
              <a:t>How does the Chorus react?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2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Creon 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Orders Medea to take her children and leave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Openly admits that he is afraid of her. 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What does his speech show us about his personality?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4347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274</TotalTime>
  <Words>935</Words>
  <Application>Microsoft Macintosh PowerPoint</Application>
  <PresentationFormat>On-screen Show (4:3)</PresentationFormat>
  <Paragraphs>162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Solstice</vt:lpstr>
      <vt:lpstr>PowerPoint Presentation</vt:lpstr>
      <vt:lpstr>A Tragedy of Revenge</vt:lpstr>
      <vt:lpstr>PowerPoint Presentation</vt:lpstr>
      <vt:lpstr>PowerPoint Presentation</vt:lpstr>
      <vt:lpstr>Medea</vt:lpstr>
      <vt:lpstr>Conflict at the Beginning</vt:lpstr>
      <vt:lpstr>Page 96</vt:lpstr>
      <vt:lpstr>Page 97</vt:lpstr>
      <vt:lpstr>Creon Enters</vt:lpstr>
      <vt:lpstr>Page 98</vt:lpstr>
      <vt:lpstr>Page 99</vt:lpstr>
      <vt:lpstr>Medea’s Legitimate Argument</vt:lpstr>
      <vt:lpstr>Jason’s Response</vt:lpstr>
      <vt:lpstr>Page 100</vt:lpstr>
      <vt:lpstr>Some Questions to Consider</vt:lpstr>
      <vt:lpstr>Page 101 Aegeus Enters</vt:lpstr>
      <vt:lpstr>Page 102 The Revenge Plan</vt:lpstr>
      <vt:lpstr>Page 103</vt:lpstr>
      <vt:lpstr>Page 104</vt:lpstr>
      <vt:lpstr>Page 105</vt:lpstr>
      <vt:lpstr>Page 106</vt:lpstr>
      <vt:lpstr>Dramatic Irony</vt:lpstr>
      <vt:lpstr>Deus ex Machina / Divine (Godly) Intervention</vt:lpstr>
      <vt:lpstr>Jason’s Suffering</vt:lpstr>
      <vt:lpstr>Medea is content</vt:lpstr>
      <vt:lpstr>PowerPoint Presentation</vt:lpstr>
      <vt:lpstr>Homework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</dc:creator>
  <cp:lastModifiedBy>apple</cp:lastModifiedBy>
  <cp:revision>54</cp:revision>
  <dcterms:created xsi:type="dcterms:W3CDTF">2020-03-29T09:58:20Z</dcterms:created>
  <dcterms:modified xsi:type="dcterms:W3CDTF">2020-04-11T11:09:29Z</dcterms:modified>
</cp:coreProperties>
</file>