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1" r:id="rId3"/>
    <p:sldId id="282" r:id="rId4"/>
    <p:sldId id="272" r:id="rId5"/>
    <p:sldId id="274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</a:t>
            </a:r>
            <a:r>
              <a:rPr lang="en-US" dirty="0"/>
              <a:t>I</a:t>
            </a:r>
            <a:r>
              <a:rPr lang="tr-TR" dirty="0"/>
              <a:t>p Öğrencİsİ ve Yaşam boyu Öğrenme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/>
          <a:lstStyle/>
          <a:p>
            <a:r>
              <a:rPr lang="tr-TR" b="1" dirty="0">
                <a:latin typeface="Trebuchet MS" pitchFamily="34" charset="0"/>
              </a:rPr>
              <a:t>Temel Yetişkin Eğitimi İlkeleri</a:t>
            </a:r>
            <a:endParaRPr lang="tr-TR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47260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sz="2400" dirty="0"/>
              <a:t>“Neden” “Niçin” ve “Nasıl” eğitileceklerini bilmek isterler.</a:t>
            </a:r>
          </a:p>
          <a:p>
            <a:endParaRPr lang="tr-TR" sz="2400" dirty="0"/>
          </a:p>
          <a:p>
            <a:r>
              <a:rPr lang="tr-TR" sz="2400" dirty="0"/>
              <a:t>Bağımsızdırlar ve içeriğin akış şemasını kendileri belirlemek isterler.</a:t>
            </a:r>
          </a:p>
          <a:p>
            <a:endParaRPr lang="tr-TR" sz="2400" dirty="0"/>
          </a:p>
          <a:p>
            <a:r>
              <a:rPr lang="tr-TR" sz="2400" dirty="0"/>
              <a:t>Ön yaşantıları ve tecrübeleri onlar için önemlidir.</a:t>
            </a:r>
          </a:p>
          <a:p>
            <a:endParaRPr lang="tr-TR" sz="2400" dirty="0"/>
          </a:p>
          <a:p>
            <a:r>
              <a:rPr lang="tr-TR" sz="2400" dirty="0"/>
              <a:t>Yeni öğrenilecek konuların hayatla direk ilgili ve profesyonel gelişimi sağlayıcı olması gerekir.</a:t>
            </a:r>
          </a:p>
          <a:p>
            <a:endParaRPr lang="tr-TR" sz="2400" dirty="0"/>
          </a:p>
          <a:p>
            <a:r>
              <a:rPr lang="tr-TR" sz="2400" dirty="0"/>
              <a:t>Öğrenme problem çözme duruma uygulama şeklinde gerçekleşir.</a:t>
            </a:r>
          </a:p>
          <a:p>
            <a:endParaRPr lang="tr-TR" sz="2400" dirty="0"/>
          </a:p>
          <a:p>
            <a:r>
              <a:rPr lang="tr-TR" sz="2400" dirty="0"/>
              <a:t>Güdülenme süreci içseldir ve bireysel fayda merkezlidir.</a:t>
            </a:r>
          </a:p>
        </p:txBody>
      </p:sp>
    </p:spTree>
    <p:extLst>
      <p:ext uri="{BB962C8B-B14F-4D97-AF65-F5344CB8AC3E}">
        <p14:creationId xmlns:p14="http://schemas.microsoft.com/office/powerpoint/2010/main" val="350076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Yaşamboyu Öğrenen Bireyin Özellikleri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Meraklı ,</a:t>
            </a:r>
          </a:p>
          <a:p>
            <a:r>
              <a:rPr lang="tr-TR" dirty="0"/>
              <a:t>Yeni gelişmelerle ve konularla ilgili,</a:t>
            </a:r>
          </a:p>
          <a:p>
            <a:r>
              <a:rPr lang="tr-TR" dirty="0"/>
              <a:t>Bilgi okuryazarı</a:t>
            </a:r>
          </a:p>
          <a:p>
            <a:r>
              <a:rPr lang="tr-TR" dirty="0"/>
              <a:t>Örgutleme becerilerine sahip</a:t>
            </a:r>
          </a:p>
          <a:p>
            <a:r>
              <a:rPr lang="tr-TR" dirty="0"/>
              <a:t>Öğrenme becerilerine sahip</a:t>
            </a:r>
          </a:p>
          <a:p>
            <a:pPr marL="0" indent="0">
              <a:buNone/>
            </a:pPr>
            <a:r>
              <a:rPr lang="tr-TR" dirty="0"/>
              <a:t>                                       </a:t>
            </a:r>
            <a:r>
              <a:rPr lang="tr-TR" sz="1800" dirty="0"/>
              <a:t>(Akkoyunlu, 2008)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endParaRPr lang="tr-TR" sz="1800" dirty="0"/>
          </a:p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628800"/>
            <a:ext cx="1981200" cy="190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0718" y="4800600"/>
            <a:ext cx="8001000" cy="1676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dirty="0">
                <a:solidFill>
                  <a:schemeClr val="tx1"/>
                </a:solidFill>
              </a:rPr>
              <a:t>Yaşam boyu öğrenen özelliğini sağlayan bilişsel ve duyuşsal öğeler incelendiğinde </a:t>
            </a:r>
            <a:r>
              <a:rPr lang="tr-TR" sz="2400" u="sng" dirty="0">
                <a:solidFill>
                  <a:schemeClr val="tx1"/>
                </a:solidFill>
              </a:rPr>
              <a:t>motivasyon</a:t>
            </a:r>
            <a:r>
              <a:rPr lang="tr-TR" sz="2400" dirty="0">
                <a:solidFill>
                  <a:schemeClr val="tx1"/>
                </a:solidFill>
              </a:rPr>
              <a:t>, </a:t>
            </a:r>
            <a:r>
              <a:rPr lang="tr-TR" sz="2400" u="sng" dirty="0">
                <a:solidFill>
                  <a:schemeClr val="tx1"/>
                </a:solidFill>
              </a:rPr>
              <a:t>sebat</a:t>
            </a:r>
            <a:r>
              <a:rPr lang="tr-TR" sz="2400" dirty="0">
                <a:solidFill>
                  <a:schemeClr val="tx1"/>
                </a:solidFill>
              </a:rPr>
              <a:t>, </a:t>
            </a:r>
            <a:r>
              <a:rPr lang="tr-TR" sz="2400" u="sng" dirty="0">
                <a:solidFill>
                  <a:schemeClr val="tx1"/>
                </a:solidFill>
              </a:rPr>
              <a:t>merak</a:t>
            </a:r>
            <a:r>
              <a:rPr lang="tr-TR" sz="2400" dirty="0">
                <a:solidFill>
                  <a:schemeClr val="tx1"/>
                </a:solidFill>
              </a:rPr>
              <a:t>, </a:t>
            </a:r>
            <a:r>
              <a:rPr lang="tr-TR" sz="2400" u="sng" dirty="0">
                <a:solidFill>
                  <a:schemeClr val="tx1"/>
                </a:solidFill>
              </a:rPr>
              <a:t>öğrenmeyi düzenleme</a:t>
            </a:r>
            <a:r>
              <a:rPr lang="tr-TR" sz="2400" dirty="0">
                <a:solidFill>
                  <a:schemeClr val="tx1"/>
                </a:solidFill>
              </a:rPr>
              <a:t> gibi faktörlerin temel olarak ele alınması gerekliği düşünülmektedir.</a:t>
            </a:r>
          </a:p>
        </p:txBody>
      </p:sp>
    </p:spTree>
    <p:extLst>
      <p:ext uri="{BB962C8B-B14F-4D97-AF65-F5344CB8AC3E}">
        <p14:creationId xmlns:p14="http://schemas.microsoft.com/office/powerpoint/2010/main" val="418360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003232" cy="47041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/>
              <a:t> </a:t>
            </a:r>
            <a:r>
              <a:rPr lang="tr-TR" sz="3600" dirty="0" smtClean="0"/>
              <a:t>                Metabiliş nedir?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03039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95400"/>
          </a:xfrm>
        </p:spPr>
        <p:txBody>
          <a:bodyPr/>
          <a:lstStyle/>
          <a:p>
            <a:r>
              <a:rPr lang="tr-TR" dirty="0"/>
              <a:t>Yaşam Boyu Öğrenme ve Metabiliş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44144"/>
          </a:xfrm>
        </p:spPr>
        <p:txBody>
          <a:bodyPr>
            <a:normAutofit/>
          </a:bodyPr>
          <a:lstStyle/>
          <a:p>
            <a:r>
              <a:rPr lang="tr-TR" dirty="0"/>
              <a:t>Son yıllarda birçok araştırmacı, yaşam boyu öğrenme kavramını üstünlükleri, sınırlılıkları, gelişime açık yönleri, psikolojik, pedagojik, ekonomik ve sosyal boyutları açısından incelemiştir.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sz="2800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683568" y="4077072"/>
            <a:ext cx="7704856" cy="11521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dirty="0">
                <a:solidFill>
                  <a:schemeClr val="tx1"/>
                </a:solidFill>
              </a:rPr>
              <a:t>Ortaya konan tüm bu  araştırmalarda anahtar kavram “öğrenmeyi öğrenme”dir. (learning to learn =</a:t>
            </a:r>
            <a:r>
              <a:rPr lang="tr-TR" sz="2400" b="1" dirty="0">
                <a:solidFill>
                  <a:schemeClr val="tx1"/>
                </a:solidFill>
              </a:rPr>
              <a:t>metabiliş</a:t>
            </a:r>
            <a:r>
              <a:rPr lang="tr-TR" sz="24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308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Yaşam Boyu Öğrenme ve Metabiliş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20208"/>
          </a:xfrm>
        </p:spPr>
        <p:txBody>
          <a:bodyPr/>
          <a:lstStyle/>
          <a:p>
            <a:r>
              <a:rPr lang="tr-TR" dirty="0"/>
              <a:t>Öğrenmeyi öğrenme; </a:t>
            </a:r>
          </a:p>
          <a:p>
            <a:pPr marL="0" indent="0">
              <a:buNone/>
            </a:pPr>
            <a:r>
              <a:rPr lang="tr-TR" dirty="0"/>
              <a:t>- biliş bilgisi (neyi bildiğini ya da bilemediğini bilme) ve </a:t>
            </a:r>
          </a:p>
          <a:p>
            <a:pPr marL="0" indent="0">
              <a:buNone/>
            </a:pPr>
            <a:r>
              <a:rPr lang="tr-TR" dirty="0"/>
              <a:t>- öz düzenleme mekanizmaları (bir sonraki adımı planlama, stratejilerin sonuçlarını kontrol etme, stratejileri değerlendirme ve revize etme) olarak tanımlanabilir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                   </a:t>
            </a:r>
            <a:r>
              <a:rPr lang="tr-TR" sz="1800" dirty="0"/>
              <a:t>McCormick (2006) </a:t>
            </a:r>
          </a:p>
          <a:p>
            <a:r>
              <a:rPr lang="tr-TR" dirty="0"/>
              <a:t>Öğrenmeyi öğrenme kavramı yaşam boyu öğrenmenin çekirdeğini oluşturmakla birlikte tüm süreci betimlemekte yetersiz kalabilir. 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endParaRPr lang="tr-TR" sz="1800" dirty="0"/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585811" y="5373216"/>
            <a:ext cx="7586589" cy="10081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dirty="0">
                <a:solidFill>
                  <a:schemeClr val="tx1"/>
                </a:solidFill>
              </a:rPr>
              <a:t>Yaşam boyu oğrenme kavramının en belirgin/bilinen özelliği </a:t>
            </a:r>
            <a:r>
              <a:rPr lang="tr-TR" sz="2400" b="1" dirty="0">
                <a:solidFill>
                  <a:schemeClr val="tx1"/>
                </a:solidFill>
              </a:rPr>
              <a:t>öğrenmeyi öğrenme </a:t>
            </a:r>
            <a:r>
              <a:rPr lang="tr-TR" sz="2400" dirty="0">
                <a:solidFill>
                  <a:schemeClr val="tx1"/>
                </a:solidFill>
              </a:rPr>
              <a:t>becerisi ve </a:t>
            </a:r>
            <a:r>
              <a:rPr lang="tr-TR" sz="2400" b="1" dirty="0">
                <a:solidFill>
                  <a:schemeClr val="tx1"/>
                </a:solidFill>
              </a:rPr>
              <a:t>sürekliliği</a:t>
            </a:r>
            <a:r>
              <a:rPr lang="tr-TR" sz="2400" dirty="0">
                <a:solidFill>
                  <a:schemeClr val="tx1"/>
                </a:solidFill>
              </a:rPr>
              <a:t>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35330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320</TotalTime>
  <Words>260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TIp Öğrencİsİ ve Yaşam boyu Öğrenme</vt:lpstr>
      <vt:lpstr>Temel Yetişkin Eğitimi İlkeleri</vt:lpstr>
      <vt:lpstr>Yaşamboyu Öğrenen Bireyin Özellikleri </vt:lpstr>
      <vt:lpstr>PowerPoint Presentation</vt:lpstr>
      <vt:lpstr>Yaşam Boyu Öğrenme ve Metabiliş</vt:lpstr>
      <vt:lpstr>Yaşam Boyu Öğrenme ve Metabiliş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42</cp:revision>
  <dcterms:created xsi:type="dcterms:W3CDTF">2006-08-16T00:00:00Z</dcterms:created>
  <dcterms:modified xsi:type="dcterms:W3CDTF">2018-05-06T12:27:08Z</dcterms:modified>
</cp:coreProperties>
</file>