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58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chemeClr val="bg2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188640"/>
            <a:ext cx="78488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1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CMBX12"/>
              </a:rPr>
              <a:t>IDEAL GASES AND IDEAL GASE LAWS</a:t>
            </a:r>
            <a:endParaRPr kumimoji="0" lang="tr-TR" sz="2400" b="1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27517" y="908720"/>
            <a:ext cx="8160907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520" y="1916832"/>
            <a:ext cx="7066385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Dikdörtgen"/>
          <p:cNvSpPr/>
          <p:nvPr/>
        </p:nvSpPr>
        <p:spPr>
          <a:xfrm>
            <a:off x="251520" y="3933056"/>
            <a:ext cx="2304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2400" b="1" dirty="0" err="1" smtClean="0">
                <a:cs typeface="Arial" pitchFamily="34" charset="0"/>
              </a:rPr>
              <a:t>Ideal</a:t>
            </a:r>
            <a:r>
              <a:rPr lang="tr-TR" sz="2400" b="1" dirty="0" smtClean="0">
                <a:cs typeface="Arial" pitchFamily="34" charset="0"/>
              </a:rPr>
              <a:t> </a:t>
            </a:r>
            <a:r>
              <a:rPr lang="tr-TR" sz="2400" b="1" dirty="0" err="1" smtClean="0">
                <a:cs typeface="Arial" pitchFamily="34" charset="0"/>
              </a:rPr>
              <a:t>gas</a:t>
            </a:r>
            <a:r>
              <a:rPr lang="tr-TR" sz="2400" b="1" dirty="0" smtClean="0">
                <a:cs typeface="Arial" pitchFamily="34" charset="0"/>
              </a:rPr>
              <a:t> </a:t>
            </a:r>
            <a:r>
              <a:rPr lang="tr-TR" sz="2400" b="1" dirty="0" err="1" smtClean="0">
                <a:cs typeface="Arial" pitchFamily="34" charset="0"/>
              </a:rPr>
              <a:t>law</a:t>
            </a:r>
            <a:endParaRPr kumimoji="0" lang="tr-TR" sz="2400" b="1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3528" y="4581128"/>
            <a:ext cx="10287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979712" y="4581128"/>
            <a:ext cx="12287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3528" y="5157192"/>
            <a:ext cx="54673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3528" y="5877272"/>
            <a:ext cx="1857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51520" y="332656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tr-TR" sz="2400" b="1" i="0" u="none" strike="noStrike" cap="none" normalizeH="0" baseline="0" dirty="0" err="1" smtClean="0">
                <a:ln>
                  <a:noFill/>
                </a:ln>
                <a:effectLst/>
                <a:ea typeface="Calibri" pitchFamily="34" charset="0"/>
                <a:cs typeface="CMBX12"/>
              </a:rPr>
              <a:t>Boyle’s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CMBX12"/>
              </a:rPr>
              <a:t> </a:t>
            </a:r>
            <a:r>
              <a:rPr kumimoji="0" lang="tr-TR" sz="2400" b="1" i="0" u="none" strike="noStrike" cap="none" normalizeH="0" baseline="0" dirty="0" err="1" smtClean="0">
                <a:ln>
                  <a:noFill/>
                </a:ln>
                <a:effectLst/>
                <a:ea typeface="Calibri" pitchFamily="34" charset="0"/>
                <a:cs typeface="CMBX12"/>
              </a:rPr>
              <a:t>law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CMR12"/>
              </a:rPr>
              <a:t>—at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constant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temperature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and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constant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amount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of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substance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we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have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MI12"/>
              </a:rPr>
              <a:t>pV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MI12"/>
              </a:rPr>
              <a:t>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=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const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MI12"/>
              </a:rPr>
              <a:t>,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[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MI12"/>
              </a:rPr>
              <a:t>T, 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]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MI12"/>
              </a:rPr>
              <a:t>. 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95536" y="1772816"/>
            <a:ext cx="1531231" cy="93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195736" y="1628800"/>
            <a:ext cx="649733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55776" y="2492896"/>
            <a:ext cx="4313089" cy="3688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-184666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1" i="0" u="none" strike="noStrike" cap="none" normalizeH="0" baseline="0" dirty="0" smtClean="0">
              <a:ln>
                <a:noFill/>
              </a:ln>
              <a:effectLst/>
              <a:ea typeface="Calibri" pitchFamily="34" charset="0"/>
              <a:cs typeface="CMBX1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1" i="0" u="none" strike="noStrike" cap="none" normalizeH="0" baseline="0" dirty="0" err="1" smtClean="0">
                <a:ln>
                  <a:noFill/>
                </a:ln>
                <a:effectLst/>
                <a:ea typeface="Calibri" pitchFamily="34" charset="0"/>
                <a:cs typeface="CMBX12"/>
              </a:rPr>
              <a:t>Gay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CMBX12"/>
              </a:rPr>
              <a:t>-</a:t>
            </a:r>
            <a:r>
              <a:rPr kumimoji="0" lang="tr-TR" sz="2400" b="1" i="0" u="none" strike="noStrike" cap="none" normalizeH="0" baseline="0" dirty="0" err="1" smtClean="0">
                <a:ln>
                  <a:noFill/>
                </a:ln>
                <a:effectLst/>
                <a:ea typeface="Calibri" pitchFamily="34" charset="0"/>
                <a:cs typeface="CMBX12"/>
              </a:rPr>
              <a:t>Lussac’s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CMBX12"/>
              </a:rPr>
              <a:t> </a:t>
            </a:r>
            <a:r>
              <a:rPr kumimoji="0" lang="tr-TR" sz="2400" b="1" i="0" u="none" strike="noStrike" cap="none" normalizeH="0" baseline="0" dirty="0" err="1" smtClean="0">
                <a:ln>
                  <a:noFill/>
                </a:ln>
                <a:effectLst/>
                <a:ea typeface="Calibri" pitchFamily="34" charset="0"/>
                <a:cs typeface="CMBX12"/>
              </a:rPr>
              <a:t>law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CMR12"/>
              </a:rPr>
              <a:t>—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CMR12"/>
              </a:rPr>
              <a:t>a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CMR12"/>
              </a:rPr>
              <a:t>t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constant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pressure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and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constant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amount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of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substance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,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the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volume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of a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system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is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proportional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to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its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absolute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temperature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Calibri" pitchFamily="34" charset="0"/>
              <a:cs typeface="CMMI1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MI12"/>
              </a:rPr>
              <a:t>V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=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const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MI12"/>
              </a:rPr>
              <a:t>T ,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[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MI12"/>
              </a:rPr>
              <a:t>p, 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]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MI12"/>
              </a:rPr>
              <a:t>. 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95536" y="2636912"/>
            <a:ext cx="2726371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67544" y="3645024"/>
            <a:ext cx="2585237" cy="2207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563888" y="2420888"/>
            <a:ext cx="4968552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179512" y="332656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2400" b="1" dirty="0" err="1">
                <a:solidFill>
                  <a:srgbClr val="000000"/>
                </a:solidFill>
                <a:ea typeface="Calibri" pitchFamily="34" charset="0"/>
                <a:cs typeface="CMR12"/>
              </a:rPr>
              <a:t>Avogadro’s</a:t>
            </a:r>
            <a:r>
              <a:rPr lang="tr-TR" sz="2400" b="1" dirty="0">
                <a:solidFill>
                  <a:srgbClr val="000000"/>
                </a:solidFill>
                <a:ea typeface="Calibri" pitchFamily="34" charset="0"/>
                <a:cs typeface="CMR12"/>
              </a:rPr>
              <a:t> </a:t>
            </a:r>
            <a:r>
              <a:rPr lang="tr-TR" sz="2400" b="1" dirty="0" err="1">
                <a:solidFill>
                  <a:srgbClr val="000000"/>
                </a:solidFill>
                <a:ea typeface="Calibri" pitchFamily="34" charset="0"/>
                <a:cs typeface="CMR12"/>
              </a:rPr>
              <a:t>law</a:t>
            </a:r>
            <a:r>
              <a:rPr lang="tr-TR" sz="2400" dirty="0">
                <a:solidFill>
                  <a:srgbClr val="000000"/>
                </a:solidFill>
                <a:ea typeface="Calibri" pitchFamily="34" charset="0"/>
                <a:cs typeface="CMR12"/>
              </a:rPr>
              <a:t>—</a:t>
            </a:r>
            <a:r>
              <a:rPr lang="tr-TR" sz="2400" dirty="0" err="1">
                <a:solidFill>
                  <a:srgbClr val="000000"/>
                </a:solidFill>
                <a:ea typeface="Calibri" pitchFamily="34" charset="0"/>
                <a:cs typeface="CMR12"/>
              </a:rPr>
              <a:t>molar</a:t>
            </a:r>
            <a:r>
              <a:rPr lang="tr-TR" sz="2400" dirty="0">
                <a:solidFill>
                  <a:srgbClr val="000000"/>
                </a:solidFill>
                <a:ea typeface="Calibri" pitchFamily="34" charset="0"/>
                <a:cs typeface="CMR12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Calibri" pitchFamily="34" charset="0"/>
                <a:cs typeface="CMR12"/>
              </a:rPr>
              <a:t>volumes</a:t>
            </a:r>
            <a:r>
              <a:rPr lang="tr-TR" sz="2400" dirty="0">
                <a:solidFill>
                  <a:srgbClr val="000000"/>
                </a:solidFill>
                <a:ea typeface="Calibri" pitchFamily="34" charset="0"/>
                <a:cs typeface="CMR12"/>
              </a:rPr>
              <a:t> of </a:t>
            </a:r>
            <a:r>
              <a:rPr lang="tr-TR" sz="2400" dirty="0" err="1">
                <a:solidFill>
                  <a:srgbClr val="000000"/>
                </a:solidFill>
                <a:ea typeface="Calibri" pitchFamily="34" charset="0"/>
                <a:cs typeface="CMR12"/>
              </a:rPr>
              <a:t>different</a:t>
            </a:r>
            <a:r>
              <a:rPr lang="tr-TR" sz="2400" dirty="0">
                <a:solidFill>
                  <a:srgbClr val="000000"/>
                </a:solidFill>
                <a:ea typeface="Calibri" pitchFamily="34" charset="0"/>
                <a:cs typeface="CMR12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Calibri" pitchFamily="34" charset="0"/>
                <a:cs typeface="CMR12"/>
              </a:rPr>
              <a:t>gases</a:t>
            </a:r>
            <a:r>
              <a:rPr lang="tr-TR" sz="2400" dirty="0">
                <a:solidFill>
                  <a:srgbClr val="000000"/>
                </a:solidFill>
                <a:ea typeface="Calibri" pitchFamily="34" charset="0"/>
                <a:cs typeface="CMR12"/>
              </a:rPr>
              <a:t> at </a:t>
            </a:r>
            <a:r>
              <a:rPr lang="tr-TR" sz="2400" dirty="0" err="1">
                <a:solidFill>
                  <a:srgbClr val="000000"/>
                </a:solidFill>
                <a:ea typeface="Calibri" pitchFamily="34" charset="0"/>
                <a:cs typeface="CMR12"/>
              </a:rPr>
              <a:t>the</a:t>
            </a:r>
            <a:r>
              <a:rPr lang="tr-TR" sz="2400" dirty="0">
                <a:solidFill>
                  <a:srgbClr val="000000"/>
                </a:solidFill>
                <a:ea typeface="Calibri" pitchFamily="34" charset="0"/>
                <a:cs typeface="CMR12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Calibri" pitchFamily="34" charset="0"/>
                <a:cs typeface="CMR12"/>
              </a:rPr>
              <a:t>same</a:t>
            </a:r>
            <a:r>
              <a:rPr lang="tr-TR" sz="2400" dirty="0">
                <a:solidFill>
                  <a:srgbClr val="000000"/>
                </a:solidFill>
                <a:ea typeface="Calibri" pitchFamily="34" charset="0"/>
                <a:cs typeface="CMR12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Calibri" pitchFamily="34" charset="0"/>
                <a:cs typeface="CMR12"/>
              </a:rPr>
              <a:t>temperature</a:t>
            </a:r>
            <a:r>
              <a:rPr lang="tr-TR" sz="2400" dirty="0">
                <a:solidFill>
                  <a:srgbClr val="000000"/>
                </a:solidFill>
                <a:ea typeface="Calibri" pitchFamily="34" charset="0"/>
                <a:cs typeface="CMR12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Calibri" pitchFamily="34" charset="0"/>
                <a:cs typeface="CMR12"/>
              </a:rPr>
              <a:t>and</a:t>
            </a:r>
            <a:r>
              <a:rPr lang="tr-TR" sz="2400" dirty="0">
                <a:solidFill>
                  <a:srgbClr val="000000"/>
                </a:solidFill>
                <a:ea typeface="Calibri" pitchFamily="34" charset="0"/>
                <a:cs typeface="CMR12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Calibri" pitchFamily="34" charset="0"/>
                <a:cs typeface="CMR12"/>
              </a:rPr>
              <a:t>pressure have</a:t>
            </a:r>
            <a:r>
              <a:rPr lang="tr-TR" sz="2400" dirty="0">
                <a:solidFill>
                  <a:srgbClr val="000000"/>
                </a:solidFill>
                <a:ea typeface="Calibri" pitchFamily="34" charset="0"/>
                <a:cs typeface="CMR12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Calibri" pitchFamily="34" charset="0"/>
                <a:cs typeface="CMR12"/>
              </a:rPr>
              <a:t>the</a:t>
            </a:r>
            <a:r>
              <a:rPr lang="tr-TR" sz="2400" dirty="0">
                <a:solidFill>
                  <a:srgbClr val="000000"/>
                </a:solidFill>
                <a:ea typeface="Calibri" pitchFamily="34" charset="0"/>
                <a:cs typeface="CMR12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Calibri" pitchFamily="34" charset="0"/>
                <a:cs typeface="CMR12"/>
              </a:rPr>
              <a:t>same</a:t>
            </a:r>
            <a:r>
              <a:rPr lang="tr-TR" sz="2400" dirty="0">
                <a:solidFill>
                  <a:srgbClr val="000000"/>
                </a:solidFill>
                <a:ea typeface="Calibri" pitchFamily="34" charset="0"/>
                <a:cs typeface="CMR12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Calibri" pitchFamily="34" charset="0"/>
                <a:cs typeface="CMR12"/>
              </a:rPr>
              <a:t>values</a:t>
            </a:r>
            <a:r>
              <a:rPr lang="tr-TR" sz="2400" dirty="0">
                <a:solidFill>
                  <a:srgbClr val="000000"/>
                </a:solidFill>
                <a:ea typeface="Calibri" pitchFamily="34" charset="0"/>
                <a:cs typeface="CMR12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2400" dirty="0" err="1">
                <a:solidFill>
                  <a:srgbClr val="000000"/>
                </a:solidFill>
                <a:ea typeface="Calibri" pitchFamily="34" charset="0"/>
                <a:cs typeface="CMR12"/>
              </a:rPr>
              <a:t>Vm</a:t>
            </a:r>
            <a:r>
              <a:rPr lang="tr-TR" sz="2400" dirty="0">
                <a:solidFill>
                  <a:srgbClr val="000000"/>
                </a:solidFill>
                <a:ea typeface="Calibri" pitchFamily="34" charset="0"/>
                <a:cs typeface="CMR12"/>
              </a:rPr>
              <a:t> = </a:t>
            </a:r>
            <a:r>
              <a:rPr lang="tr-TR" sz="2400" dirty="0" err="1">
                <a:solidFill>
                  <a:srgbClr val="000000"/>
                </a:solidFill>
                <a:ea typeface="Calibri" pitchFamily="34" charset="0"/>
                <a:cs typeface="CMR12"/>
              </a:rPr>
              <a:t>const</a:t>
            </a:r>
            <a:r>
              <a:rPr lang="tr-TR" sz="2400" dirty="0">
                <a:solidFill>
                  <a:srgbClr val="000000"/>
                </a:solidFill>
                <a:ea typeface="Calibri" pitchFamily="34" charset="0"/>
                <a:cs typeface="CMR12"/>
              </a:rPr>
              <a:t> , [p, T] </a:t>
            </a:r>
          </a:p>
        </p:txBody>
      </p:sp>
      <p:sp>
        <p:nvSpPr>
          <p:cNvPr id="5" name="4 Dikdörtgen"/>
          <p:cNvSpPr/>
          <p:nvPr/>
        </p:nvSpPr>
        <p:spPr>
          <a:xfrm>
            <a:off x="251520" y="1700808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when the number of moles of gas </a:t>
            </a:r>
            <a:r>
              <a:rPr lang="en-US" sz="2400" b="1" dirty="0"/>
              <a:t>increases</a:t>
            </a:r>
            <a:r>
              <a:rPr lang="en-US" sz="2400" dirty="0"/>
              <a:t>, the volume of the gas will </a:t>
            </a:r>
            <a:r>
              <a:rPr lang="en-US" sz="2400" i="1" dirty="0"/>
              <a:t>increase</a:t>
            </a:r>
            <a:r>
              <a:rPr lang="en-US" sz="2400" dirty="0"/>
              <a:t> as well. Similarly, when the number of moles of gas </a:t>
            </a:r>
            <a:r>
              <a:rPr lang="en-US" sz="2400" b="1" dirty="0"/>
              <a:t>decreases</a:t>
            </a:r>
            <a:r>
              <a:rPr lang="en-US" sz="2400" dirty="0"/>
              <a:t>, the volume of the gas will </a:t>
            </a:r>
            <a:r>
              <a:rPr lang="en-US" sz="2400" i="1" dirty="0"/>
              <a:t>decrease</a:t>
            </a:r>
            <a:r>
              <a:rPr lang="en-US" sz="2400" dirty="0"/>
              <a:t> as well.</a:t>
            </a:r>
            <a:endParaRPr lang="tr-TR" sz="24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520" y="3212976"/>
            <a:ext cx="2179298" cy="8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Dikdörtgen"/>
          <p:cNvSpPr/>
          <p:nvPr/>
        </p:nvSpPr>
        <p:spPr>
          <a:xfrm>
            <a:off x="3131840" y="3068960"/>
            <a:ext cx="56886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Notice that when V increases, the only way for the ratio </a:t>
            </a:r>
            <a:r>
              <a:rPr lang="en-US" sz="2400" dirty="0" err="1"/>
              <a:t>Vn</a:t>
            </a:r>
            <a:r>
              <a:rPr lang="en-US" sz="2400" dirty="0"/>
              <a:t> to be constant is if </a:t>
            </a:r>
            <a:r>
              <a:rPr lang="en-US" sz="2400" dirty="0" smtClean="0"/>
              <a:t>increases</a:t>
            </a:r>
            <a:r>
              <a:rPr lang="en-US" sz="2400" dirty="0"/>
              <a:t> by the same factor as V.</a:t>
            </a:r>
            <a:endParaRPr lang="tr-TR" sz="2400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95536" y="4204402"/>
            <a:ext cx="3024336" cy="2323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8 Grup"/>
          <p:cNvGrpSpPr/>
          <p:nvPr/>
        </p:nvGrpSpPr>
        <p:grpSpPr>
          <a:xfrm>
            <a:off x="262636" y="2492896"/>
            <a:ext cx="5245468" cy="2129953"/>
            <a:chOff x="179512" y="260648"/>
            <a:chExt cx="5245468" cy="2129953"/>
          </a:xfrm>
        </p:grpSpPr>
        <p:pic>
          <p:nvPicPr>
            <p:cNvPr id="15362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179512" y="836712"/>
              <a:ext cx="2586963" cy="776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3" name="Picture 3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3275856" y="908720"/>
              <a:ext cx="2149124" cy="699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4" name="Picture 4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323528" y="260648"/>
              <a:ext cx="1971749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5" name="Picture 5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827584" y="1916832"/>
              <a:ext cx="3328531" cy="4737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6" name="Picture 6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51520" y="1916832"/>
              <a:ext cx="381000" cy="419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" name="9 Grup"/>
          <p:cNvGrpSpPr/>
          <p:nvPr/>
        </p:nvGrpSpPr>
        <p:grpSpPr>
          <a:xfrm>
            <a:off x="289369" y="332656"/>
            <a:ext cx="7306967" cy="1584176"/>
            <a:chOff x="323527" y="4941168"/>
            <a:chExt cx="7306967" cy="1584176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323528" y="4941168"/>
              <a:ext cx="7306966" cy="4678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323527" y="5445224"/>
              <a:ext cx="1857050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483768" y="5661248"/>
              <a:ext cx="4359757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98</Words>
  <Application>Microsoft Office PowerPoint</Application>
  <PresentationFormat>Ekran Gösterisi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Slayt 1</vt:lpstr>
      <vt:lpstr>Slayt 2</vt:lpstr>
      <vt:lpstr>Slayt 3</vt:lpstr>
      <vt:lpstr>Slayt 4</vt:lpstr>
      <vt:lpstr>Slayt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acer</dc:creator>
  <cp:lastModifiedBy>acer</cp:lastModifiedBy>
  <cp:revision>8</cp:revision>
  <dcterms:created xsi:type="dcterms:W3CDTF">2018-03-28T15:25:05Z</dcterms:created>
  <dcterms:modified xsi:type="dcterms:W3CDTF">2018-03-31T22:00:29Z</dcterms:modified>
</cp:coreProperties>
</file>