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57" r:id="rId4"/>
    <p:sldId id="259" r:id="rId5"/>
    <p:sldId id="258" r:id="rId6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-110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0193A-FDF7-45ED-A822-97FC6FA3B6F0}" type="datetimeFigureOut">
              <a:rPr lang="tr-TR" smtClean="0"/>
              <a:pPr/>
              <a:t>01.04.2018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5A831D-6022-4A3D-9118-F7AF071C99EE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0193A-FDF7-45ED-A822-97FC6FA3B6F0}" type="datetimeFigureOut">
              <a:rPr lang="tr-TR" smtClean="0"/>
              <a:pPr/>
              <a:t>01.04.2018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5A831D-6022-4A3D-9118-F7AF071C99EE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0193A-FDF7-45ED-A822-97FC6FA3B6F0}" type="datetimeFigureOut">
              <a:rPr lang="tr-TR" smtClean="0"/>
              <a:pPr/>
              <a:t>01.04.2018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5A831D-6022-4A3D-9118-F7AF071C99EE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0193A-FDF7-45ED-A822-97FC6FA3B6F0}" type="datetimeFigureOut">
              <a:rPr lang="tr-TR" smtClean="0"/>
              <a:pPr/>
              <a:t>01.04.2018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5A831D-6022-4A3D-9118-F7AF071C99EE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0193A-FDF7-45ED-A822-97FC6FA3B6F0}" type="datetimeFigureOut">
              <a:rPr lang="tr-TR" smtClean="0"/>
              <a:pPr/>
              <a:t>01.04.2018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5A831D-6022-4A3D-9118-F7AF071C99EE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0193A-FDF7-45ED-A822-97FC6FA3B6F0}" type="datetimeFigureOut">
              <a:rPr lang="tr-TR" smtClean="0"/>
              <a:pPr/>
              <a:t>01.04.2018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5A831D-6022-4A3D-9118-F7AF071C99EE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0193A-FDF7-45ED-A822-97FC6FA3B6F0}" type="datetimeFigureOut">
              <a:rPr lang="tr-TR" smtClean="0"/>
              <a:pPr/>
              <a:t>01.04.2018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5A831D-6022-4A3D-9118-F7AF071C99EE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0193A-FDF7-45ED-A822-97FC6FA3B6F0}" type="datetimeFigureOut">
              <a:rPr lang="tr-TR" smtClean="0"/>
              <a:pPr/>
              <a:t>01.04.2018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5A831D-6022-4A3D-9118-F7AF071C99EE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0193A-FDF7-45ED-A822-97FC6FA3B6F0}" type="datetimeFigureOut">
              <a:rPr lang="tr-TR" smtClean="0"/>
              <a:pPr/>
              <a:t>01.04.2018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5A831D-6022-4A3D-9118-F7AF071C99EE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0193A-FDF7-45ED-A822-97FC6FA3B6F0}" type="datetimeFigureOut">
              <a:rPr lang="tr-TR" smtClean="0"/>
              <a:pPr/>
              <a:t>01.04.2018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5A831D-6022-4A3D-9118-F7AF071C99EE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0193A-FDF7-45ED-A822-97FC6FA3B6F0}" type="datetimeFigureOut">
              <a:rPr lang="tr-TR" smtClean="0"/>
              <a:pPr/>
              <a:t>01.04.2018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5A831D-6022-4A3D-9118-F7AF071C99EE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4000">
              <a:schemeClr val="bg2"/>
            </a:gs>
            <a:gs pos="50000">
              <a:srgbClr val="9CB86E"/>
            </a:gs>
            <a:gs pos="100000">
              <a:srgbClr val="156B13"/>
            </a:gs>
          </a:gsLst>
          <a:path path="circle">
            <a:fillToRect r="100000" b="10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50193A-FDF7-45ED-A822-97FC6FA3B6F0}" type="datetimeFigureOut">
              <a:rPr lang="tr-TR" smtClean="0"/>
              <a:pPr/>
              <a:t>01.04.2018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5A831D-6022-4A3D-9118-F7AF071C99EE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png"/><Relationship Id="rId3" Type="http://schemas.openxmlformats.org/officeDocument/2006/relationships/image" Target="../media/image16.png"/><Relationship Id="rId7" Type="http://schemas.openxmlformats.org/officeDocument/2006/relationships/image" Target="../media/image20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9.png"/><Relationship Id="rId5" Type="http://schemas.openxmlformats.org/officeDocument/2006/relationships/image" Target="../media/image18.png"/><Relationship Id="rId4" Type="http://schemas.openxmlformats.org/officeDocument/2006/relationships/image" Target="../media/image17.png"/><Relationship Id="rId9" Type="http://schemas.openxmlformats.org/officeDocument/2006/relationships/image" Target="../media/image2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179512" y="188640"/>
            <a:ext cx="784887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sz="2400" b="1" i="0" u="none" strike="noStrike" cap="none" normalizeH="0" baseline="0" dirty="0" smtClean="0">
                <a:ln>
                  <a:noFill/>
                </a:ln>
                <a:effectLst/>
                <a:ea typeface="Calibri" pitchFamily="34" charset="0"/>
                <a:cs typeface="CMBX12"/>
              </a:rPr>
              <a:t>IDEAL GASES AND IDEAL GASE LAWS</a:t>
            </a:r>
            <a:endParaRPr kumimoji="0" lang="tr-TR" sz="2400" b="1" i="0" u="none" strike="noStrike" cap="none" normalizeH="0" baseline="0" dirty="0" smtClean="0">
              <a:ln>
                <a:noFill/>
              </a:ln>
              <a:effectLst/>
              <a:cs typeface="Arial" pitchFamily="34" charset="0"/>
            </a:endParaRPr>
          </a:p>
        </p:txBody>
      </p:sp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 cstate="print">
            <a:duotone>
              <a:prstClr val="black"/>
              <a:schemeClr val="accent3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227517" y="908720"/>
            <a:ext cx="8160907" cy="79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67" name="Picture 3"/>
          <p:cNvPicPr>
            <a:picLocks noChangeAspect="1" noChangeArrowheads="1"/>
          </p:cNvPicPr>
          <p:nvPr/>
        </p:nvPicPr>
        <p:blipFill>
          <a:blip r:embed="rId3" cstate="print">
            <a:duotone>
              <a:prstClr val="black"/>
              <a:schemeClr val="accent3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251520" y="1916832"/>
            <a:ext cx="7066385" cy="16561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8 Dikdörtgen"/>
          <p:cNvSpPr/>
          <p:nvPr/>
        </p:nvSpPr>
        <p:spPr>
          <a:xfrm>
            <a:off x="251520" y="3933056"/>
            <a:ext cx="230425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tr-TR" sz="2400" b="1" dirty="0" err="1" smtClean="0">
                <a:cs typeface="Arial" pitchFamily="34" charset="0"/>
              </a:rPr>
              <a:t>Ideal</a:t>
            </a:r>
            <a:r>
              <a:rPr lang="tr-TR" sz="2400" b="1" dirty="0" smtClean="0">
                <a:cs typeface="Arial" pitchFamily="34" charset="0"/>
              </a:rPr>
              <a:t> </a:t>
            </a:r>
            <a:r>
              <a:rPr lang="tr-TR" sz="2400" b="1" dirty="0" err="1" smtClean="0">
                <a:cs typeface="Arial" pitchFamily="34" charset="0"/>
              </a:rPr>
              <a:t>gas</a:t>
            </a:r>
            <a:r>
              <a:rPr lang="tr-TR" sz="2400" b="1" dirty="0" smtClean="0">
                <a:cs typeface="Arial" pitchFamily="34" charset="0"/>
              </a:rPr>
              <a:t> </a:t>
            </a:r>
            <a:r>
              <a:rPr lang="tr-TR" sz="2400" b="1" dirty="0" err="1" smtClean="0">
                <a:cs typeface="Arial" pitchFamily="34" charset="0"/>
              </a:rPr>
              <a:t>law</a:t>
            </a:r>
            <a:endParaRPr kumimoji="0" lang="tr-TR" sz="2400" b="1" i="0" u="none" strike="noStrike" cap="none" normalizeH="0" baseline="0" dirty="0" smtClean="0">
              <a:ln>
                <a:noFill/>
              </a:ln>
              <a:effectLst/>
              <a:cs typeface="Arial" pitchFamily="34" charset="0"/>
            </a:endParaRPr>
          </a:p>
        </p:txBody>
      </p:sp>
      <p:pic>
        <p:nvPicPr>
          <p:cNvPr id="11269" name="Picture 5"/>
          <p:cNvPicPr>
            <a:picLocks noChangeAspect="1" noChangeArrowheads="1"/>
          </p:cNvPicPr>
          <p:nvPr/>
        </p:nvPicPr>
        <p:blipFill>
          <a:blip r:embed="rId4" cstate="print">
            <a:duotone>
              <a:prstClr val="black"/>
              <a:schemeClr val="accent6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323528" y="4581128"/>
            <a:ext cx="1028700" cy="438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70" name="Picture 6"/>
          <p:cNvPicPr>
            <a:picLocks noChangeAspect="1" noChangeArrowheads="1"/>
          </p:cNvPicPr>
          <p:nvPr/>
        </p:nvPicPr>
        <p:blipFill>
          <a:blip r:embed="rId5" cstate="print">
            <a:duotone>
              <a:prstClr val="black"/>
              <a:schemeClr val="accent6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1979712" y="4581128"/>
            <a:ext cx="1228725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71" name="Picture 7"/>
          <p:cNvPicPr>
            <a:picLocks noChangeAspect="1" noChangeArrowheads="1"/>
          </p:cNvPicPr>
          <p:nvPr/>
        </p:nvPicPr>
        <p:blipFill>
          <a:blip r:embed="rId6" cstate="print">
            <a:duotone>
              <a:prstClr val="black"/>
              <a:schemeClr val="accent3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323528" y="5157192"/>
            <a:ext cx="5467350" cy="361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72" name="Picture 8"/>
          <p:cNvPicPr>
            <a:picLocks noChangeAspect="1" noChangeArrowheads="1"/>
          </p:cNvPicPr>
          <p:nvPr/>
        </p:nvPicPr>
        <p:blipFill>
          <a:blip r:embed="rId7" cstate="print">
            <a:duotone>
              <a:prstClr val="black"/>
              <a:schemeClr val="accent6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323528" y="5877272"/>
            <a:ext cx="1857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Dikdörtgen"/>
          <p:cNvSpPr/>
          <p:nvPr/>
        </p:nvSpPr>
        <p:spPr>
          <a:xfrm>
            <a:off x="251520" y="332656"/>
            <a:ext cx="849694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kumimoji="0" lang="tr-TR" sz="2400" b="1" i="0" u="none" strike="noStrike" cap="none" normalizeH="0" baseline="0" dirty="0" err="1" smtClean="0">
                <a:ln>
                  <a:noFill/>
                </a:ln>
                <a:effectLst/>
                <a:ea typeface="Calibri" pitchFamily="34" charset="0"/>
                <a:cs typeface="CMBX12"/>
              </a:rPr>
              <a:t>Boyle’s</a:t>
            </a:r>
            <a:r>
              <a:rPr kumimoji="0" lang="tr-TR" sz="2400" b="1" i="0" u="none" strike="noStrike" cap="none" normalizeH="0" baseline="0" dirty="0" smtClean="0">
                <a:ln>
                  <a:noFill/>
                </a:ln>
                <a:effectLst/>
                <a:ea typeface="Calibri" pitchFamily="34" charset="0"/>
                <a:cs typeface="CMBX12"/>
              </a:rPr>
              <a:t> </a:t>
            </a:r>
            <a:r>
              <a:rPr kumimoji="0" lang="tr-TR" sz="2400" b="1" i="0" u="none" strike="noStrike" cap="none" normalizeH="0" baseline="0" dirty="0" err="1" smtClean="0">
                <a:ln>
                  <a:noFill/>
                </a:ln>
                <a:effectLst/>
                <a:ea typeface="Calibri" pitchFamily="34" charset="0"/>
                <a:cs typeface="CMBX12"/>
              </a:rPr>
              <a:t>law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effectLst/>
                <a:ea typeface="Calibri" pitchFamily="34" charset="0"/>
                <a:cs typeface="CMR12"/>
              </a:rPr>
              <a:t>—at 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/>
              </a:rPr>
              <a:t>constant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/>
              </a:rPr>
              <a:t> 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/>
              </a:rPr>
              <a:t>temperature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/>
              </a:rPr>
              <a:t> 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/>
              </a:rPr>
              <a:t>and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/>
              </a:rPr>
              <a:t> 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/>
              </a:rPr>
              <a:t>constant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/>
              </a:rPr>
              <a:t> 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/>
              </a:rPr>
              <a:t>amount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/>
              </a:rPr>
              <a:t> of 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/>
              </a:rPr>
              <a:t>substance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/>
              </a:rPr>
              <a:t> 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/>
              </a:rPr>
              <a:t>we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/>
              </a:rPr>
              <a:t> 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/>
              </a:rPr>
              <a:t>have</a:t>
            </a:r>
            <a:endParaRPr kumimoji="0" lang="tr-T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MI12"/>
              </a:rPr>
              <a:t>pV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MI12"/>
              </a:rPr>
              <a:t> 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/>
              </a:rPr>
              <a:t>= 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/>
              </a:rPr>
              <a:t>const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/>
              </a:rPr>
              <a:t> 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MI12"/>
              </a:rPr>
              <a:t>, 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/>
              </a:rPr>
              <a:t>[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MI12"/>
              </a:rPr>
              <a:t>T, n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/>
              </a:rPr>
              <a:t>] 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MI12"/>
              </a:rPr>
              <a:t>. </a:t>
            </a:r>
            <a:endParaRPr kumimoji="0" lang="tr-T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  <p:pic>
        <p:nvPicPr>
          <p:cNvPr id="5" name="Picture 8"/>
          <p:cNvPicPr>
            <a:picLocks noChangeAspect="1" noChangeArrowheads="1"/>
          </p:cNvPicPr>
          <p:nvPr/>
        </p:nvPicPr>
        <p:blipFill>
          <a:blip r:embed="rId2" cstate="print">
            <a:duotone>
              <a:prstClr val="black"/>
              <a:schemeClr val="accent6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395536" y="1772816"/>
            <a:ext cx="1531231" cy="9391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86" name="Picture 2"/>
          <p:cNvPicPr>
            <a:picLocks noChangeAspect="1" noChangeArrowheads="1"/>
          </p:cNvPicPr>
          <p:nvPr/>
        </p:nvPicPr>
        <p:blipFill>
          <a:blip r:embed="rId3" cstate="print">
            <a:duotone>
              <a:prstClr val="black"/>
              <a:schemeClr val="accent3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2195736" y="1628800"/>
            <a:ext cx="6497338" cy="4320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87" name="Picture 3"/>
          <p:cNvPicPr>
            <a:picLocks noChangeAspect="1" noChangeArrowheads="1"/>
          </p:cNvPicPr>
          <p:nvPr/>
        </p:nvPicPr>
        <p:blipFill>
          <a:blip r:embed="rId4" cstate="print">
            <a:duotone>
              <a:prstClr val="black"/>
              <a:schemeClr val="accent3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2555776" y="2492896"/>
            <a:ext cx="4313089" cy="3688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179512" y="-184666"/>
            <a:ext cx="9144000" cy="2308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r-TR" sz="2400" b="1" i="0" u="none" strike="noStrike" cap="none" normalizeH="0" baseline="0" dirty="0" smtClean="0">
              <a:ln>
                <a:noFill/>
              </a:ln>
              <a:effectLst/>
              <a:ea typeface="Calibri" pitchFamily="34" charset="0"/>
              <a:cs typeface="CMBX12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sz="2400" b="1" i="0" u="none" strike="noStrike" cap="none" normalizeH="0" baseline="0" dirty="0" err="1" smtClean="0">
                <a:ln>
                  <a:noFill/>
                </a:ln>
                <a:effectLst/>
                <a:ea typeface="Calibri" pitchFamily="34" charset="0"/>
                <a:cs typeface="CMBX12"/>
              </a:rPr>
              <a:t>Gay</a:t>
            </a:r>
            <a:r>
              <a:rPr kumimoji="0" lang="tr-TR" sz="2400" b="1" i="0" u="none" strike="noStrike" cap="none" normalizeH="0" baseline="0" dirty="0" smtClean="0">
                <a:ln>
                  <a:noFill/>
                </a:ln>
                <a:effectLst/>
                <a:ea typeface="Calibri" pitchFamily="34" charset="0"/>
                <a:cs typeface="CMBX12"/>
              </a:rPr>
              <a:t>-</a:t>
            </a:r>
            <a:r>
              <a:rPr kumimoji="0" lang="tr-TR" sz="2400" b="1" i="0" u="none" strike="noStrike" cap="none" normalizeH="0" baseline="0" dirty="0" err="1" smtClean="0">
                <a:ln>
                  <a:noFill/>
                </a:ln>
                <a:effectLst/>
                <a:ea typeface="Calibri" pitchFamily="34" charset="0"/>
                <a:cs typeface="CMBX12"/>
              </a:rPr>
              <a:t>Lussac’s</a:t>
            </a:r>
            <a:r>
              <a:rPr kumimoji="0" lang="tr-TR" sz="2400" b="1" i="0" u="none" strike="noStrike" cap="none" normalizeH="0" baseline="0" dirty="0" smtClean="0">
                <a:ln>
                  <a:noFill/>
                </a:ln>
                <a:effectLst/>
                <a:ea typeface="Calibri" pitchFamily="34" charset="0"/>
                <a:cs typeface="CMBX12"/>
              </a:rPr>
              <a:t> </a:t>
            </a:r>
            <a:r>
              <a:rPr kumimoji="0" lang="tr-TR" sz="2400" b="1" i="0" u="none" strike="noStrike" cap="none" normalizeH="0" baseline="0" dirty="0" err="1" smtClean="0">
                <a:ln>
                  <a:noFill/>
                </a:ln>
                <a:effectLst/>
                <a:ea typeface="Calibri" pitchFamily="34" charset="0"/>
                <a:cs typeface="CMBX12"/>
              </a:rPr>
              <a:t>law</a:t>
            </a:r>
            <a:r>
              <a:rPr kumimoji="0" lang="tr-TR" sz="2400" b="1" i="0" u="none" strike="noStrike" cap="none" normalizeH="0" baseline="0" dirty="0" smtClean="0">
                <a:ln>
                  <a:noFill/>
                </a:ln>
                <a:effectLst/>
                <a:ea typeface="Calibri" pitchFamily="34" charset="0"/>
                <a:cs typeface="CMR12"/>
              </a:rPr>
              <a:t>—</a:t>
            </a:r>
            <a:r>
              <a:rPr kumimoji="0" lang="tr-TR" sz="2400" i="0" u="none" strike="noStrike" cap="none" normalizeH="0" baseline="0" dirty="0" smtClean="0">
                <a:ln>
                  <a:noFill/>
                </a:ln>
                <a:effectLst/>
                <a:ea typeface="Calibri" pitchFamily="34" charset="0"/>
                <a:cs typeface="CMR12"/>
              </a:rPr>
              <a:t>a</a:t>
            </a:r>
            <a:r>
              <a:rPr kumimoji="0" lang="tr-TR" sz="2400" b="1" i="0" u="none" strike="noStrike" cap="none" normalizeH="0" baseline="0" dirty="0" smtClean="0">
                <a:ln>
                  <a:noFill/>
                </a:ln>
                <a:effectLst/>
                <a:ea typeface="Calibri" pitchFamily="34" charset="0"/>
                <a:cs typeface="CMR12"/>
              </a:rPr>
              <a:t>t 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/>
              </a:rPr>
              <a:t>constant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/>
              </a:rPr>
              <a:t> 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/>
              </a:rPr>
              <a:t>pressure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/>
              </a:rPr>
              <a:t> 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/>
              </a:rPr>
              <a:t>and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/>
              </a:rPr>
              <a:t> 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/>
              </a:rPr>
              <a:t>constant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/>
              </a:rPr>
              <a:t> 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/>
              </a:rPr>
              <a:t>amount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/>
              </a:rPr>
              <a:t> of 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/>
              </a:rPr>
              <a:t>substance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/>
              </a:rPr>
              <a:t>, 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/>
              </a:rPr>
              <a:t>the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/>
              </a:rPr>
              <a:t> 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/>
              </a:rPr>
              <a:t>volume</a:t>
            </a:r>
            <a:endParaRPr kumimoji="0" lang="tr-T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/>
              </a:rPr>
              <a:t>of a 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/>
              </a:rPr>
              <a:t>system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/>
              </a:rPr>
              <a:t> is 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/>
              </a:rPr>
              <a:t>proportional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/>
              </a:rPr>
              <a:t> 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/>
              </a:rPr>
              <a:t>to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/>
              </a:rPr>
              <a:t> 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/>
              </a:rPr>
              <a:t>its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/>
              </a:rPr>
              <a:t> 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/>
              </a:rPr>
              <a:t>absolute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/>
              </a:rPr>
              <a:t> 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/>
              </a:rPr>
              <a:t>temperature</a:t>
            </a:r>
            <a:endParaRPr kumimoji="0" lang="tr-T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r-TR" sz="24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ea typeface="Calibri" pitchFamily="34" charset="0"/>
              <a:cs typeface="CMMI12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MI12"/>
              </a:rPr>
              <a:t>V 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/>
              </a:rPr>
              <a:t>= 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/>
              </a:rPr>
              <a:t>const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/>
              </a:rPr>
              <a:t> 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MI12"/>
              </a:rPr>
              <a:t>T , 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/>
              </a:rPr>
              <a:t>[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MI12"/>
              </a:rPr>
              <a:t>p, n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/>
              </a:rPr>
              <a:t>] 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MI12"/>
              </a:rPr>
              <a:t>. </a:t>
            </a:r>
            <a:endParaRPr kumimoji="0" lang="tr-T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  <p:pic>
        <p:nvPicPr>
          <p:cNvPr id="14341" name="Picture 5"/>
          <p:cNvPicPr>
            <a:picLocks noChangeAspect="1" noChangeArrowheads="1"/>
          </p:cNvPicPr>
          <p:nvPr/>
        </p:nvPicPr>
        <p:blipFill>
          <a:blip r:embed="rId2" cstate="print">
            <a:duotone>
              <a:prstClr val="black"/>
              <a:schemeClr val="accent6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395536" y="2636912"/>
            <a:ext cx="2726371" cy="6480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42" name="Picture 6"/>
          <p:cNvPicPr>
            <a:picLocks noChangeAspect="1" noChangeArrowheads="1"/>
          </p:cNvPicPr>
          <p:nvPr/>
        </p:nvPicPr>
        <p:blipFill>
          <a:blip r:embed="rId3" cstate="print">
            <a:duotone>
              <a:prstClr val="black"/>
              <a:schemeClr val="accent6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467544" y="3645024"/>
            <a:ext cx="2585237" cy="22076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43" name="Picture 7"/>
          <p:cNvPicPr>
            <a:picLocks noChangeAspect="1" noChangeArrowheads="1"/>
          </p:cNvPicPr>
          <p:nvPr/>
        </p:nvPicPr>
        <p:blipFill>
          <a:blip r:embed="rId4" cstate="print">
            <a:duotone>
              <a:prstClr val="black"/>
              <a:schemeClr val="accent3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3563888" y="2420888"/>
            <a:ext cx="4968552" cy="33123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Dikdörtgen"/>
          <p:cNvSpPr/>
          <p:nvPr/>
        </p:nvSpPr>
        <p:spPr>
          <a:xfrm>
            <a:off x="179512" y="332656"/>
            <a:ext cx="842493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tr-TR" sz="2400" b="1" dirty="0" err="1">
                <a:solidFill>
                  <a:srgbClr val="000000"/>
                </a:solidFill>
                <a:ea typeface="Calibri" pitchFamily="34" charset="0"/>
                <a:cs typeface="CMR12"/>
              </a:rPr>
              <a:t>Avogadro’s</a:t>
            </a:r>
            <a:r>
              <a:rPr lang="tr-TR" sz="2400" b="1" dirty="0">
                <a:solidFill>
                  <a:srgbClr val="000000"/>
                </a:solidFill>
                <a:ea typeface="Calibri" pitchFamily="34" charset="0"/>
                <a:cs typeface="CMR12"/>
              </a:rPr>
              <a:t> </a:t>
            </a:r>
            <a:r>
              <a:rPr lang="tr-TR" sz="2400" b="1" dirty="0" err="1">
                <a:solidFill>
                  <a:srgbClr val="000000"/>
                </a:solidFill>
                <a:ea typeface="Calibri" pitchFamily="34" charset="0"/>
                <a:cs typeface="CMR12"/>
              </a:rPr>
              <a:t>law</a:t>
            </a:r>
            <a:r>
              <a:rPr lang="tr-TR" sz="2400" dirty="0">
                <a:solidFill>
                  <a:srgbClr val="000000"/>
                </a:solidFill>
                <a:ea typeface="Calibri" pitchFamily="34" charset="0"/>
                <a:cs typeface="CMR12"/>
              </a:rPr>
              <a:t>—</a:t>
            </a:r>
            <a:r>
              <a:rPr lang="tr-TR" sz="2400" dirty="0" err="1">
                <a:solidFill>
                  <a:srgbClr val="000000"/>
                </a:solidFill>
                <a:ea typeface="Calibri" pitchFamily="34" charset="0"/>
                <a:cs typeface="CMR12"/>
              </a:rPr>
              <a:t>molar</a:t>
            </a:r>
            <a:r>
              <a:rPr lang="tr-TR" sz="2400" dirty="0">
                <a:solidFill>
                  <a:srgbClr val="000000"/>
                </a:solidFill>
                <a:ea typeface="Calibri" pitchFamily="34" charset="0"/>
                <a:cs typeface="CMR12"/>
              </a:rPr>
              <a:t> </a:t>
            </a:r>
            <a:r>
              <a:rPr lang="tr-TR" sz="2400" dirty="0" err="1">
                <a:solidFill>
                  <a:srgbClr val="000000"/>
                </a:solidFill>
                <a:ea typeface="Calibri" pitchFamily="34" charset="0"/>
                <a:cs typeface="CMR12"/>
              </a:rPr>
              <a:t>volumes</a:t>
            </a:r>
            <a:r>
              <a:rPr lang="tr-TR" sz="2400" dirty="0">
                <a:solidFill>
                  <a:srgbClr val="000000"/>
                </a:solidFill>
                <a:ea typeface="Calibri" pitchFamily="34" charset="0"/>
                <a:cs typeface="CMR12"/>
              </a:rPr>
              <a:t> of </a:t>
            </a:r>
            <a:r>
              <a:rPr lang="tr-TR" sz="2400" dirty="0" err="1">
                <a:solidFill>
                  <a:srgbClr val="000000"/>
                </a:solidFill>
                <a:ea typeface="Calibri" pitchFamily="34" charset="0"/>
                <a:cs typeface="CMR12"/>
              </a:rPr>
              <a:t>different</a:t>
            </a:r>
            <a:r>
              <a:rPr lang="tr-TR" sz="2400" dirty="0">
                <a:solidFill>
                  <a:srgbClr val="000000"/>
                </a:solidFill>
                <a:ea typeface="Calibri" pitchFamily="34" charset="0"/>
                <a:cs typeface="CMR12"/>
              </a:rPr>
              <a:t> </a:t>
            </a:r>
            <a:r>
              <a:rPr lang="tr-TR" sz="2400" dirty="0" err="1">
                <a:solidFill>
                  <a:srgbClr val="000000"/>
                </a:solidFill>
                <a:ea typeface="Calibri" pitchFamily="34" charset="0"/>
                <a:cs typeface="CMR12"/>
              </a:rPr>
              <a:t>gases</a:t>
            </a:r>
            <a:r>
              <a:rPr lang="tr-TR" sz="2400" dirty="0">
                <a:solidFill>
                  <a:srgbClr val="000000"/>
                </a:solidFill>
                <a:ea typeface="Calibri" pitchFamily="34" charset="0"/>
                <a:cs typeface="CMR12"/>
              </a:rPr>
              <a:t> at </a:t>
            </a:r>
            <a:r>
              <a:rPr lang="tr-TR" sz="2400" dirty="0" err="1">
                <a:solidFill>
                  <a:srgbClr val="000000"/>
                </a:solidFill>
                <a:ea typeface="Calibri" pitchFamily="34" charset="0"/>
                <a:cs typeface="CMR12"/>
              </a:rPr>
              <a:t>the</a:t>
            </a:r>
            <a:r>
              <a:rPr lang="tr-TR" sz="2400" dirty="0">
                <a:solidFill>
                  <a:srgbClr val="000000"/>
                </a:solidFill>
                <a:ea typeface="Calibri" pitchFamily="34" charset="0"/>
                <a:cs typeface="CMR12"/>
              </a:rPr>
              <a:t> </a:t>
            </a:r>
            <a:r>
              <a:rPr lang="tr-TR" sz="2400" dirty="0" err="1">
                <a:solidFill>
                  <a:srgbClr val="000000"/>
                </a:solidFill>
                <a:ea typeface="Calibri" pitchFamily="34" charset="0"/>
                <a:cs typeface="CMR12"/>
              </a:rPr>
              <a:t>same</a:t>
            </a:r>
            <a:r>
              <a:rPr lang="tr-TR" sz="2400" dirty="0">
                <a:solidFill>
                  <a:srgbClr val="000000"/>
                </a:solidFill>
                <a:ea typeface="Calibri" pitchFamily="34" charset="0"/>
                <a:cs typeface="CMR12"/>
              </a:rPr>
              <a:t> </a:t>
            </a:r>
            <a:r>
              <a:rPr lang="tr-TR" sz="2400" dirty="0" err="1">
                <a:solidFill>
                  <a:srgbClr val="000000"/>
                </a:solidFill>
                <a:ea typeface="Calibri" pitchFamily="34" charset="0"/>
                <a:cs typeface="CMR12"/>
              </a:rPr>
              <a:t>temperature</a:t>
            </a:r>
            <a:r>
              <a:rPr lang="tr-TR" sz="2400" dirty="0">
                <a:solidFill>
                  <a:srgbClr val="000000"/>
                </a:solidFill>
                <a:ea typeface="Calibri" pitchFamily="34" charset="0"/>
                <a:cs typeface="CMR12"/>
              </a:rPr>
              <a:t> </a:t>
            </a:r>
            <a:r>
              <a:rPr lang="tr-TR" sz="2400" dirty="0" err="1">
                <a:solidFill>
                  <a:srgbClr val="000000"/>
                </a:solidFill>
                <a:ea typeface="Calibri" pitchFamily="34" charset="0"/>
                <a:cs typeface="CMR12"/>
              </a:rPr>
              <a:t>and</a:t>
            </a:r>
            <a:r>
              <a:rPr lang="tr-TR" sz="2400" dirty="0">
                <a:solidFill>
                  <a:srgbClr val="000000"/>
                </a:solidFill>
                <a:ea typeface="Calibri" pitchFamily="34" charset="0"/>
                <a:cs typeface="CMR12"/>
              </a:rPr>
              <a:t> </a:t>
            </a:r>
            <a:r>
              <a:rPr lang="tr-TR" sz="2400" dirty="0" err="1">
                <a:solidFill>
                  <a:srgbClr val="000000"/>
                </a:solidFill>
                <a:ea typeface="Calibri" pitchFamily="34" charset="0"/>
                <a:cs typeface="CMR12"/>
              </a:rPr>
              <a:t>pressure have</a:t>
            </a:r>
            <a:r>
              <a:rPr lang="tr-TR" sz="2400" dirty="0">
                <a:solidFill>
                  <a:srgbClr val="000000"/>
                </a:solidFill>
                <a:ea typeface="Calibri" pitchFamily="34" charset="0"/>
                <a:cs typeface="CMR12"/>
              </a:rPr>
              <a:t> </a:t>
            </a:r>
            <a:r>
              <a:rPr lang="tr-TR" sz="2400" dirty="0" err="1">
                <a:solidFill>
                  <a:srgbClr val="000000"/>
                </a:solidFill>
                <a:ea typeface="Calibri" pitchFamily="34" charset="0"/>
                <a:cs typeface="CMR12"/>
              </a:rPr>
              <a:t>the</a:t>
            </a:r>
            <a:r>
              <a:rPr lang="tr-TR" sz="2400" dirty="0">
                <a:solidFill>
                  <a:srgbClr val="000000"/>
                </a:solidFill>
                <a:ea typeface="Calibri" pitchFamily="34" charset="0"/>
                <a:cs typeface="CMR12"/>
              </a:rPr>
              <a:t> </a:t>
            </a:r>
            <a:r>
              <a:rPr lang="tr-TR" sz="2400" dirty="0" err="1">
                <a:solidFill>
                  <a:srgbClr val="000000"/>
                </a:solidFill>
                <a:ea typeface="Calibri" pitchFamily="34" charset="0"/>
                <a:cs typeface="CMR12"/>
              </a:rPr>
              <a:t>same</a:t>
            </a:r>
            <a:r>
              <a:rPr lang="tr-TR" sz="2400" dirty="0">
                <a:solidFill>
                  <a:srgbClr val="000000"/>
                </a:solidFill>
                <a:ea typeface="Calibri" pitchFamily="34" charset="0"/>
                <a:cs typeface="CMR12"/>
              </a:rPr>
              <a:t> </a:t>
            </a:r>
            <a:r>
              <a:rPr lang="tr-TR" sz="2400" dirty="0" err="1">
                <a:solidFill>
                  <a:srgbClr val="000000"/>
                </a:solidFill>
                <a:ea typeface="Calibri" pitchFamily="34" charset="0"/>
                <a:cs typeface="CMR12"/>
              </a:rPr>
              <a:t>values</a:t>
            </a:r>
            <a:r>
              <a:rPr lang="tr-TR" sz="2400" dirty="0">
                <a:solidFill>
                  <a:srgbClr val="000000"/>
                </a:solidFill>
                <a:ea typeface="Calibri" pitchFamily="34" charset="0"/>
                <a:cs typeface="CMR12"/>
              </a:rPr>
              <a:t>.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tr-TR" sz="2400" dirty="0" err="1">
                <a:solidFill>
                  <a:srgbClr val="000000"/>
                </a:solidFill>
                <a:ea typeface="Calibri" pitchFamily="34" charset="0"/>
                <a:cs typeface="CMR12"/>
              </a:rPr>
              <a:t>Vm</a:t>
            </a:r>
            <a:r>
              <a:rPr lang="tr-TR" sz="2400" dirty="0">
                <a:solidFill>
                  <a:srgbClr val="000000"/>
                </a:solidFill>
                <a:ea typeface="Calibri" pitchFamily="34" charset="0"/>
                <a:cs typeface="CMR12"/>
              </a:rPr>
              <a:t> = </a:t>
            </a:r>
            <a:r>
              <a:rPr lang="tr-TR" sz="2400" dirty="0" err="1">
                <a:solidFill>
                  <a:srgbClr val="000000"/>
                </a:solidFill>
                <a:ea typeface="Calibri" pitchFamily="34" charset="0"/>
                <a:cs typeface="CMR12"/>
              </a:rPr>
              <a:t>const</a:t>
            </a:r>
            <a:r>
              <a:rPr lang="tr-TR" sz="2400" dirty="0">
                <a:solidFill>
                  <a:srgbClr val="000000"/>
                </a:solidFill>
                <a:ea typeface="Calibri" pitchFamily="34" charset="0"/>
                <a:cs typeface="CMR12"/>
              </a:rPr>
              <a:t> , [p, T] </a:t>
            </a:r>
          </a:p>
        </p:txBody>
      </p:sp>
      <p:sp>
        <p:nvSpPr>
          <p:cNvPr id="5" name="4 Dikdörtgen"/>
          <p:cNvSpPr/>
          <p:nvPr/>
        </p:nvSpPr>
        <p:spPr>
          <a:xfrm>
            <a:off x="251520" y="1700808"/>
            <a:ext cx="856895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400" dirty="0"/>
              <a:t>when the number of moles of gas </a:t>
            </a:r>
            <a:r>
              <a:rPr lang="en-US" sz="2400" b="1" dirty="0"/>
              <a:t>increases</a:t>
            </a:r>
            <a:r>
              <a:rPr lang="en-US" sz="2400" dirty="0"/>
              <a:t>, the volume of the gas will </a:t>
            </a:r>
            <a:r>
              <a:rPr lang="en-US" sz="2400" i="1" dirty="0"/>
              <a:t>increase</a:t>
            </a:r>
            <a:r>
              <a:rPr lang="en-US" sz="2400" dirty="0"/>
              <a:t> as well. Similarly, when the number of moles of gas </a:t>
            </a:r>
            <a:r>
              <a:rPr lang="en-US" sz="2400" b="1" dirty="0"/>
              <a:t>decreases</a:t>
            </a:r>
            <a:r>
              <a:rPr lang="en-US" sz="2400" dirty="0"/>
              <a:t>, the volume of the gas will </a:t>
            </a:r>
            <a:r>
              <a:rPr lang="en-US" sz="2400" i="1" dirty="0"/>
              <a:t>decrease</a:t>
            </a:r>
            <a:r>
              <a:rPr lang="en-US" sz="2400" dirty="0"/>
              <a:t> as well.</a:t>
            </a:r>
            <a:endParaRPr lang="tr-TR" sz="2400" dirty="0"/>
          </a:p>
        </p:txBody>
      </p:sp>
      <p:pic>
        <p:nvPicPr>
          <p:cNvPr id="17410" name="Picture 2"/>
          <p:cNvPicPr>
            <a:picLocks noChangeAspect="1" noChangeArrowheads="1"/>
          </p:cNvPicPr>
          <p:nvPr/>
        </p:nvPicPr>
        <p:blipFill>
          <a:blip r:embed="rId2" cstate="print">
            <a:duotone>
              <a:prstClr val="black"/>
              <a:schemeClr val="accent6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251520" y="3212976"/>
            <a:ext cx="2179298" cy="8046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6 Dikdörtgen"/>
          <p:cNvSpPr/>
          <p:nvPr/>
        </p:nvSpPr>
        <p:spPr>
          <a:xfrm>
            <a:off x="3131840" y="3068960"/>
            <a:ext cx="568863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400" dirty="0"/>
              <a:t>Notice that when V increases, the only way for the ratio </a:t>
            </a:r>
            <a:r>
              <a:rPr lang="en-US" sz="2400" dirty="0" err="1"/>
              <a:t>Vn</a:t>
            </a:r>
            <a:r>
              <a:rPr lang="en-US" sz="2400" dirty="0"/>
              <a:t> to be constant is if </a:t>
            </a:r>
            <a:r>
              <a:rPr lang="en-US" sz="2400" dirty="0" smtClean="0"/>
              <a:t>increases</a:t>
            </a:r>
            <a:r>
              <a:rPr lang="en-US" sz="2400" dirty="0"/>
              <a:t> by the same factor as V.</a:t>
            </a:r>
            <a:endParaRPr lang="tr-TR" sz="2400" dirty="0"/>
          </a:p>
        </p:txBody>
      </p:sp>
      <p:pic>
        <p:nvPicPr>
          <p:cNvPr id="17411" name="Picture 3"/>
          <p:cNvPicPr>
            <a:picLocks noChangeAspect="1" noChangeArrowheads="1"/>
          </p:cNvPicPr>
          <p:nvPr/>
        </p:nvPicPr>
        <p:blipFill>
          <a:blip r:embed="rId3" cstate="print">
            <a:duotone>
              <a:prstClr val="black"/>
              <a:schemeClr val="accent3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395536" y="4204402"/>
            <a:ext cx="3024336" cy="23235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8 Grup"/>
          <p:cNvGrpSpPr/>
          <p:nvPr/>
        </p:nvGrpSpPr>
        <p:grpSpPr>
          <a:xfrm>
            <a:off x="262636" y="2492896"/>
            <a:ext cx="5245468" cy="2129953"/>
            <a:chOff x="179512" y="260648"/>
            <a:chExt cx="5245468" cy="2129953"/>
          </a:xfrm>
        </p:grpSpPr>
        <p:pic>
          <p:nvPicPr>
            <p:cNvPr id="15362" name="Picture 2"/>
            <p:cNvPicPr>
              <a:picLocks noChangeAspect="1" noChangeArrowheads="1"/>
            </p:cNvPicPr>
            <p:nvPr/>
          </p:nvPicPr>
          <p:blipFill>
            <a:blip r:embed="rId2" cstate="print">
              <a:duotone>
                <a:prstClr val="black"/>
                <a:schemeClr val="accent3">
                  <a:tint val="45000"/>
                  <a:satMod val="400000"/>
                </a:schemeClr>
              </a:duotone>
            </a:blip>
            <a:srcRect/>
            <a:stretch>
              <a:fillRect/>
            </a:stretch>
          </p:blipFill>
          <p:spPr bwMode="auto">
            <a:xfrm>
              <a:off x="179512" y="836712"/>
              <a:ext cx="2586963" cy="77608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5363" name="Picture 3"/>
            <p:cNvPicPr>
              <a:picLocks noChangeAspect="1" noChangeArrowheads="1"/>
            </p:cNvPicPr>
            <p:nvPr/>
          </p:nvPicPr>
          <p:blipFill>
            <a:blip r:embed="rId3" cstate="print">
              <a:duotone>
                <a:prstClr val="black"/>
                <a:schemeClr val="accent3">
                  <a:tint val="45000"/>
                  <a:satMod val="400000"/>
                </a:schemeClr>
              </a:duotone>
            </a:blip>
            <a:srcRect/>
            <a:stretch>
              <a:fillRect/>
            </a:stretch>
          </p:blipFill>
          <p:spPr bwMode="auto">
            <a:xfrm>
              <a:off x="3275856" y="908720"/>
              <a:ext cx="2149124" cy="6993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5364" name="Picture 4"/>
            <p:cNvPicPr>
              <a:picLocks noChangeAspect="1" noChangeArrowheads="1"/>
            </p:cNvPicPr>
            <p:nvPr/>
          </p:nvPicPr>
          <p:blipFill>
            <a:blip r:embed="rId4" cstate="print">
              <a:duotone>
                <a:prstClr val="black"/>
                <a:schemeClr val="accent3">
                  <a:tint val="45000"/>
                  <a:satMod val="400000"/>
                </a:schemeClr>
              </a:duotone>
            </a:blip>
            <a:srcRect/>
            <a:stretch>
              <a:fillRect/>
            </a:stretch>
          </p:blipFill>
          <p:spPr bwMode="auto">
            <a:xfrm>
              <a:off x="323528" y="260648"/>
              <a:ext cx="1971749" cy="5040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5365" name="Picture 5"/>
            <p:cNvPicPr>
              <a:picLocks noChangeAspect="1" noChangeArrowheads="1"/>
            </p:cNvPicPr>
            <p:nvPr/>
          </p:nvPicPr>
          <p:blipFill>
            <a:blip r:embed="rId5" cstate="print">
              <a:duotone>
                <a:prstClr val="black"/>
                <a:schemeClr val="accent3">
                  <a:tint val="45000"/>
                  <a:satMod val="400000"/>
                </a:schemeClr>
              </a:duotone>
            </a:blip>
            <a:srcRect/>
            <a:stretch>
              <a:fillRect/>
            </a:stretch>
          </p:blipFill>
          <p:spPr bwMode="auto">
            <a:xfrm>
              <a:off x="827584" y="1916832"/>
              <a:ext cx="3328531" cy="4737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5366" name="Picture 6"/>
            <p:cNvPicPr>
              <a:picLocks noChangeAspect="1" noChangeArrowheads="1"/>
            </p:cNvPicPr>
            <p:nvPr/>
          </p:nvPicPr>
          <p:blipFill>
            <a:blip r:embed="rId6" cstate="print">
              <a:duotone>
                <a:prstClr val="black"/>
                <a:schemeClr val="accent3">
                  <a:tint val="45000"/>
                  <a:satMod val="400000"/>
                </a:schemeClr>
              </a:duotone>
            </a:blip>
            <a:srcRect/>
            <a:stretch>
              <a:fillRect/>
            </a:stretch>
          </p:blipFill>
          <p:spPr bwMode="auto">
            <a:xfrm>
              <a:off x="251520" y="1916832"/>
              <a:ext cx="381000" cy="4191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10" name="9 Grup"/>
          <p:cNvGrpSpPr/>
          <p:nvPr/>
        </p:nvGrpSpPr>
        <p:grpSpPr>
          <a:xfrm>
            <a:off x="289369" y="332656"/>
            <a:ext cx="7306967" cy="1584176"/>
            <a:chOff x="323527" y="4941168"/>
            <a:chExt cx="7306967" cy="1584176"/>
          </a:xfrm>
        </p:grpSpPr>
        <p:pic>
          <p:nvPicPr>
            <p:cNvPr id="11" name="Picture 2"/>
            <p:cNvPicPr>
              <a:picLocks noChangeAspect="1" noChangeArrowheads="1"/>
            </p:cNvPicPr>
            <p:nvPr/>
          </p:nvPicPr>
          <p:blipFill>
            <a:blip r:embed="rId7" cstate="print">
              <a:duotone>
                <a:prstClr val="black"/>
                <a:schemeClr val="accent3">
                  <a:tint val="45000"/>
                  <a:satMod val="400000"/>
                </a:schemeClr>
              </a:duotone>
            </a:blip>
            <a:srcRect/>
            <a:stretch>
              <a:fillRect/>
            </a:stretch>
          </p:blipFill>
          <p:spPr bwMode="auto">
            <a:xfrm>
              <a:off x="323528" y="4941168"/>
              <a:ext cx="7306966" cy="4678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2" name="Picture 3"/>
            <p:cNvPicPr>
              <a:picLocks noChangeAspect="1" noChangeArrowheads="1"/>
            </p:cNvPicPr>
            <p:nvPr/>
          </p:nvPicPr>
          <p:blipFill>
            <a:blip r:embed="rId8" cstate="print">
              <a:duotone>
                <a:prstClr val="black"/>
                <a:schemeClr val="accent6">
                  <a:tint val="45000"/>
                  <a:satMod val="400000"/>
                </a:schemeClr>
              </a:duotone>
            </a:blip>
            <a:srcRect/>
            <a:stretch>
              <a:fillRect/>
            </a:stretch>
          </p:blipFill>
          <p:spPr bwMode="auto">
            <a:xfrm>
              <a:off x="323527" y="5445224"/>
              <a:ext cx="1857050" cy="10801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3" name="Picture 4"/>
            <p:cNvPicPr>
              <a:picLocks noChangeAspect="1" noChangeArrowheads="1"/>
            </p:cNvPicPr>
            <p:nvPr/>
          </p:nvPicPr>
          <p:blipFill>
            <a:blip r:embed="rId9" cstate="print">
              <a:duotone>
                <a:prstClr val="black"/>
                <a:schemeClr val="accent3">
                  <a:tint val="45000"/>
                  <a:satMod val="400000"/>
                </a:schemeClr>
              </a:duotone>
            </a:blip>
            <a:srcRect/>
            <a:stretch>
              <a:fillRect/>
            </a:stretch>
          </p:blipFill>
          <p:spPr bwMode="auto">
            <a:xfrm>
              <a:off x="2483768" y="5661248"/>
              <a:ext cx="4359757" cy="57606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88</TotalTime>
  <Words>98</Words>
  <Application>Microsoft Office PowerPoint</Application>
  <PresentationFormat>Ekran Gösterisi (4:3)</PresentationFormat>
  <Paragraphs>13</Paragraphs>
  <Slides>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5</vt:i4>
      </vt:variant>
    </vt:vector>
  </HeadingPairs>
  <TitlesOfParts>
    <vt:vector size="6" baseType="lpstr">
      <vt:lpstr>Ofis Teması</vt:lpstr>
      <vt:lpstr>Slayt 1</vt:lpstr>
      <vt:lpstr>Slayt 2</vt:lpstr>
      <vt:lpstr>Slayt 3</vt:lpstr>
      <vt:lpstr>Slayt 4</vt:lpstr>
      <vt:lpstr>Slayt 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acer</dc:creator>
  <cp:lastModifiedBy>acer</cp:lastModifiedBy>
  <cp:revision>8</cp:revision>
  <dcterms:created xsi:type="dcterms:W3CDTF">2018-03-28T15:25:05Z</dcterms:created>
  <dcterms:modified xsi:type="dcterms:W3CDTF">2018-03-31T22:00:29Z</dcterms:modified>
</cp:coreProperties>
</file>