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4" r:id="rId3"/>
    <p:sldId id="257" r:id="rId4"/>
    <p:sldId id="263" r:id="rId5"/>
    <p:sldId id="274" r:id="rId6"/>
    <p:sldId id="259" r:id="rId7"/>
    <p:sldId id="267" r:id="rId8"/>
    <p:sldId id="262" r:id="rId9"/>
    <p:sldId id="268" r:id="rId10"/>
    <p:sldId id="266" r:id="rId11"/>
    <p:sldId id="260" r:id="rId12"/>
    <p:sldId id="269" r:id="rId13"/>
    <p:sldId id="271" r:id="rId14"/>
    <p:sldId id="272" r:id="rId15"/>
    <p:sldId id="273" r:id="rId16"/>
    <p:sldId id="270" r:id="rId17"/>
    <p:sldId id="275" r:id="rId18"/>
    <p:sldId id="277" r:id="rId19"/>
    <p:sldId id="276" r:id="rId20"/>
    <p:sldId id="261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ED26B-79B5-48DB-8A57-0D1A8F624117}" type="datetimeFigureOut">
              <a:rPr lang="tr-TR" smtClean="0"/>
              <a:t>15.02.2017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B0FD3-0F5D-4C33-AFA0-7AED05904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550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Başlık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Veri Yer Tutucusu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09AF-347A-4E7D-B1F3-0DAF219E74C2}" type="datetime1">
              <a:rPr lang="tr-TR" smtClean="0"/>
              <a:t>15.02.2017</a:t>
            </a:fld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3518-FA33-468F-A157-37CB83B14FC3}" type="datetime1">
              <a:rPr lang="tr-TR" smtClean="0"/>
              <a:t>15.02.2017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4BEF-1ABB-4264-9A20-088577953554}" type="datetime1">
              <a:rPr lang="tr-TR" smtClean="0"/>
              <a:t>15.02.2017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4DB5A9-260B-4CCE-A3E5-F3A5D4427C74}" type="datetime1">
              <a:rPr lang="tr-TR" smtClean="0"/>
              <a:t>15.02.2017</a:t>
            </a:fld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Altbilgi Yer Tutucusu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9618-A6B8-41B5-B439-EBA1C8F66C9D}" type="datetime1">
              <a:rPr lang="tr-TR" smtClean="0"/>
              <a:t>15.02.2017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Düz Bağlayıcı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A9D55-AA99-4E76-8B47-A1FF423265A2}" type="datetime1">
              <a:rPr lang="tr-TR" smtClean="0"/>
              <a:t>15.02.2017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430C-AFF2-47D1-A0AA-050335E08972}" type="datetime1">
              <a:rPr lang="tr-TR" smtClean="0"/>
              <a:t>15.02.2017</a:t>
            </a:fld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İçerik Yer Tutucus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İçerik Yer Tutucus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Düz Bağlayıcı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468-7C54-4089-89DC-3746722D2AE5}" type="datetime1">
              <a:rPr lang="tr-TR" smtClean="0"/>
              <a:t>15.02.2017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0874-3A17-47B9-90F3-037D5FE3921B}" type="datetime1">
              <a:rPr lang="tr-TR" smtClean="0"/>
              <a:t>15.02.2017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İçerik Yer Tutucus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Başlık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A3550F9-FCBC-4506-AA1C-C6DB9F6587F1}" type="datetime1">
              <a:rPr lang="tr-TR" smtClean="0"/>
              <a:t>15.02.2017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2F88-2FC7-4082-B094-CF7CC0C7CC8B}" type="datetime1">
              <a:rPr lang="tr-TR" smtClean="0"/>
              <a:t>15.02.2017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Yer Tutucus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Veri Yer Tutucusu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70B3D0A-6636-4210-B3B6-7279FB17BD70}" type="datetime1">
              <a:rPr lang="tr-TR" smtClean="0"/>
              <a:t>15.02.2017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517A7FC-5222-499D-B97F-0E11018E724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Başlık Yer Tutucus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henticate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rnitin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789040"/>
            <a:ext cx="6400800" cy="1849760"/>
          </a:xfrm>
        </p:spPr>
        <p:txBody>
          <a:bodyPr>
            <a:normAutofit/>
          </a:bodyPr>
          <a:lstStyle/>
          <a:p>
            <a:r>
              <a:rPr lang="tr-TR" dirty="0" smtClean="0"/>
              <a:t>Prof. Dr. Berna Arda</a:t>
            </a:r>
          </a:p>
          <a:p>
            <a:r>
              <a:rPr lang="tr-TR" dirty="0" smtClean="0"/>
              <a:t>Ankara Üniversitesi Tıp Fakültesi</a:t>
            </a:r>
          </a:p>
          <a:p>
            <a:r>
              <a:rPr lang="tr-TR" dirty="0" smtClean="0"/>
              <a:t>Tıp Tarihi ve Etik AD</a:t>
            </a:r>
          </a:p>
          <a:p>
            <a:r>
              <a:rPr lang="tr-TR" dirty="0" smtClean="0"/>
              <a:t>WAML Başkan Yardımcısı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458113"/>
            <a:ext cx="7772400" cy="1142337"/>
          </a:xfrm>
        </p:spPr>
        <p:txBody>
          <a:bodyPr/>
          <a:lstStyle/>
          <a:p>
            <a:r>
              <a:rPr lang="tr-TR" dirty="0" smtClean="0"/>
              <a:t>Yazım Denetim Programları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pic>
        <p:nvPicPr>
          <p:cNvPr id="1026" name="Picture 2" descr="C:\Users\user\Pictures\AUTF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800200" cy="234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user\Desktop\waml_350p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6631"/>
            <a:ext cx="1872207" cy="234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097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Erişim için: </a:t>
            </a:r>
            <a:r>
              <a:rPr lang="tr-TR" dirty="0" smtClean="0">
                <a:hlinkClick r:id="rId2"/>
              </a:rPr>
              <a:t>www.ithenticate.com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iThenticate-5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967468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Öğrenci ödevlerinin intihal açısından denetimi için geliştirilmiş bir yazılım </a:t>
            </a:r>
          </a:p>
          <a:p>
            <a:endParaRPr lang="tr-TR" dirty="0"/>
          </a:p>
          <a:p>
            <a:endParaRPr lang="tr-TR" dirty="0" smtClean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  </a:t>
            </a:r>
            <a:r>
              <a:rPr lang="tr-TR" sz="4900" b="1" dirty="0" err="1" smtClean="0"/>
              <a:t>Turnitin</a:t>
            </a:r>
            <a:r>
              <a:rPr lang="tr-TR" sz="4900" b="1" dirty="0" smtClean="0"/>
              <a:t/>
            </a:r>
            <a:br>
              <a:rPr lang="tr-TR" sz="4900" b="1" dirty="0" smtClean="0"/>
            </a:br>
            <a:endParaRPr lang="tr-TR" sz="4900" b="1" dirty="0"/>
          </a:p>
        </p:txBody>
      </p:sp>
      <p:pic>
        <p:nvPicPr>
          <p:cNvPr id="4098" name="Picture 2" descr="C:\Users\user\Desktop\turniti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789040"/>
            <a:ext cx="432048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780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Kullanıcı bilgilerinin alınması (üniversitelerin kütüphane ve dokümantasyon merkezlerinden)</a:t>
            </a:r>
          </a:p>
          <a:p>
            <a:r>
              <a:rPr lang="tr-TR" dirty="0"/>
              <a:t>Sınıf oluşturulması; </a:t>
            </a:r>
          </a:p>
          <a:p>
            <a:pPr marL="0" indent="0">
              <a:buNone/>
            </a:pPr>
            <a:r>
              <a:rPr lang="tr-TR" dirty="0"/>
              <a:t>      (sınıfın türü,  sınıfın adı, kayıt şifresi, ders alanları, öğrenim düzeyi,    sınıf başlangıç ve bitiş tarihleri)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  </a:t>
            </a:r>
            <a:r>
              <a:rPr lang="tr-TR" sz="4700" b="1" dirty="0" smtClean="0"/>
              <a:t>Turnitin-2</a:t>
            </a:r>
            <a:r>
              <a:rPr lang="tr-TR" sz="4700" b="1" dirty="0"/>
              <a:t/>
            </a:r>
            <a:br>
              <a:rPr lang="tr-TR" sz="4700" b="1" dirty="0"/>
            </a:br>
            <a:endParaRPr lang="tr-TR" sz="4700" dirty="0"/>
          </a:p>
        </p:txBody>
      </p:sp>
    </p:spTree>
    <p:extLst>
      <p:ext uri="{BB962C8B-B14F-4D97-AF65-F5344CB8AC3E}">
        <p14:creationId xmlns:p14="http://schemas.microsoft.com/office/powerpoint/2010/main" val="3948425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tr-TR" dirty="0" smtClean="0"/>
              <a:t>Ödevlerin eklenmesi; (başlık, puan değeri, başlangıç tarihi, teslim tarihi, gönderim tarihi, geri bildirim tarihi..) </a:t>
            </a:r>
          </a:p>
          <a:p>
            <a:r>
              <a:rPr lang="tr-TR" dirty="0" smtClean="0"/>
              <a:t>İsteğe </a:t>
            </a:r>
            <a:r>
              <a:rPr lang="tr-TR" dirty="0"/>
              <a:t>bağlı </a:t>
            </a:r>
            <a:r>
              <a:rPr lang="tr-TR" dirty="0" smtClean="0"/>
              <a:t>ayarların belirlenmesi (</a:t>
            </a:r>
            <a:r>
              <a:rPr lang="tr-TR" dirty="0" err="1" smtClean="0"/>
              <a:t>orjinallik</a:t>
            </a:r>
            <a:r>
              <a:rPr lang="tr-TR" dirty="0" smtClean="0"/>
              <a:t> </a:t>
            </a:r>
            <a:r>
              <a:rPr lang="tr-TR" dirty="0"/>
              <a:t>raporu ne zaman oluşturulacak</a:t>
            </a:r>
            <a:r>
              <a:rPr lang="tr-TR" dirty="0" smtClean="0"/>
              <a:t>? Hemen mi? Teslim tarihi geçtikten sonra mı?),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tr-TR" b="1" dirty="0" smtClean="0"/>
              <a:t>Turnitin-3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271093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tr-TR" dirty="0"/>
              <a:t>Filtreleme yöntemlerinin </a:t>
            </a:r>
            <a:r>
              <a:rPr lang="tr-TR" dirty="0" smtClean="0"/>
              <a:t>belirlenmesi: kaynakça </a:t>
            </a:r>
            <a:r>
              <a:rPr lang="tr-TR" dirty="0"/>
              <a:t>dahil edilsin/edilmesin, tüm </a:t>
            </a:r>
            <a:r>
              <a:rPr lang="tr-TR" dirty="0" smtClean="0"/>
              <a:t>alıntılara bakılsın/ bakılmasın(tırnak içleri, paragraf içleri..), </a:t>
            </a:r>
            <a:r>
              <a:rPr lang="tr-TR" dirty="0"/>
              <a:t>küçük </a:t>
            </a:r>
            <a:r>
              <a:rPr lang="tr-TR" dirty="0" smtClean="0"/>
              <a:t>eşleşmelere</a:t>
            </a:r>
            <a:r>
              <a:rPr lang="tr-TR" dirty="0"/>
              <a:t> bakılsın/ </a:t>
            </a:r>
            <a:r>
              <a:rPr lang="tr-TR" dirty="0" smtClean="0"/>
              <a:t>bakılmasın, </a:t>
            </a:r>
            <a:r>
              <a:rPr lang="tr-TR" dirty="0"/>
              <a:t>öğrencilerin orijinal raporları görmelerine izin </a:t>
            </a:r>
            <a:r>
              <a:rPr lang="tr-TR" dirty="0" smtClean="0"/>
              <a:t>verilsin/verilmesin, </a:t>
            </a:r>
            <a:r>
              <a:rPr lang="tr-TR" dirty="0"/>
              <a:t>çeviri eşleştirme </a:t>
            </a:r>
            <a:r>
              <a:rPr lang="tr-TR" dirty="0" smtClean="0"/>
              <a:t>etkinleştirilsin/ etkinleştirilmesin </a:t>
            </a:r>
          </a:p>
          <a:p>
            <a:r>
              <a:rPr lang="tr-TR" dirty="0" smtClean="0"/>
              <a:t>arama seçeneklerinin belirlenmesi(depo?/ standart yazılı ödev? («depo yok» seçilecek, yoksa </a:t>
            </a:r>
            <a:r>
              <a:rPr lang="tr-TR" dirty="0" err="1" smtClean="0"/>
              <a:t>Ithenticate</a:t>
            </a:r>
            <a:r>
              <a:rPr lang="tr-TR" dirty="0" smtClean="0"/>
              <a:t> gibi davranır) Arama seçenekleri «her yerde» olarak belirlenmeli)</a:t>
            </a:r>
          </a:p>
          <a:p>
            <a:r>
              <a:rPr lang="tr-TR" dirty="0" smtClean="0"/>
              <a:t>gramer denetimi düzeyinin belirlenmesi</a:t>
            </a:r>
            <a:endParaRPr 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Turnitin-4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215331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bu belirlemeler tamamlanınca «sınıf» oluşturulmuş olur. </a:t>
            </a:r>
          </a:p>
          <a:p>
            <a:r>
              <a:rPr lang="tr-TR" dirty="0" smtClean="0"/>
              <a:t>Öğrencilerin adları sol üstten eklenir.</a:t>
            </a:r>
          </a:p>
          <a:p>
            <a:r>
              <a:rPr lang="tr-TR" dirty="0" smtClean="0"/>
              <a:t>Ödevlerin eklenmesi, kaydedilmesi ve </a:t>
            </a:r>
            <a:r>
              <a:rPr lang="tr-TR" dirty="0" err="1" smtClean="0"/>
              <a:t>işlemlenmesi</a:t>
            </a:r>
            <a:r>
              <a:rPr lang="tr-TR" dirty="0" smtClean="0"/>
              <a:t> böylece yapılır.</a:t>
            </a:r>
          </a:p>
          <a:p>
            <a:r>
              <a:rPr lang="tr-TR" dirty="0" smtClean="0"/>
              <a:t>Metnin ve kaynakların değerlendirilmesi ayrı ayrı yapılabilir.</a:t>
            </a:r>
          </a:p>
          <a:p>
            <a:r>
              <a:rPr lang="tr-TR" dirty="0" smtClean="0"/>
              <a:t>Benzerlikler % olarak belirlenir.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Turnitin-5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45227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Erişim için; </a:t>
            </a:r>
            <a:r>
              <a:rPr lang="tr-TR" dirty="0" smtClean="0">
                <a:hlinkClick r:id="rId2"/>
              </a:rPr>
              <a:t>www.turnitin.com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/>
              <a:t>Turnitin</a:t>
            </a:r>
            <a:r>
              <a:rPr lang="tr-TR" b="1" dirty="0" smtClean="0"/>
              <a:t>- 6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0009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programlar </a:t>
            </a:r>
            <a:r>
              <a:rPr lang="tr-TR" dirty="0" smtClean="0"/>
              <a:t>kesin çözüm müdür? </a:t>
            </a:r>
          </a:p>
          <a:p>
            <a:pPr marL="0" indent="0">
              <a:buNone/>
            </a:pPr>
            <a:r>
              <a:rPr lang="tr-TR" b="1" dirty="0" smtClean="0"/>
              <a:t>     Evet / Hayır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1155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user\Desktop\po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331236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Bilgisayar  </a:t>
            </a:r>
            <a:r>
              <a:rPr lang="tr-TR" dirty="0"/>
              <a:t>mı? </a:t>
            </a:r>
            <a:r>
              <a:rPr lang="tr-TR" dirty="0" smtClean="0"/>
              <a:t>  </a:t>
            </a:r>
            <a:r>
              <a:rPr lang="tr-TR" dirty="0" smtClean="0"/>
              <a:t>   /       İnsan  mı</a:t>
            </a:r>
            <a:r>
              <a:rPr lang="tr-TR" dirty="0"/>
              <a:t>?</a:t>
            </a:r>
          </a:p>
        </p:txBody>
      </p:sp>
      <p:pic>
        <p:nvPicPr>
          <p:cNvPr id="1027" name="Picture 3" descr="C:\Users\user\Desktop\sevgililer-gunu-hediyesi-463-300x2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484784"/>
            <a:ext cx="309634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user\Desktop\Berna Arda (@bernaledocteur) • Instagram fotoğrafları ve videoları_files\13687217_175107496255823_246570663_n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717032"/>
            <a:ext cx="324036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Desktop\220px-DarthVade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3789040"/>
            <a:ext cx="3312367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222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Araştırmacı eğitiminde etiğin yeri</a:t>
            </a:r>
          </a:p>
          <a:p>
            <a:r>
              <a:rPr lang="tr-TR" dirty="0"/>
              <a:t>Araştırmacıların rol modellerinin durumu</a:t>
            </a:r>
          </a:p>
          <a:p>
            <a:r>
              <a:rPr lang="tr-TR" dirty="0"/>
              <a:t>Kendi kendini denetleme düzenekleri </a:t>
            </a:r>
          </a:p>
          <a:p>
            <a:r>
              <a:rPr lang="tr-TR" dirty="0" smtClean="0"/>
              <a:t>Etik atmosferimiz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Sonuç yerine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96312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Thomas_Henry_Huxley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1760" y="457200"/>
            <a:ext cx="4176464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Metin Yer Tutucusu 8"/>
          <p:cNvSpPr>
            <a:spLocks noGrp="1"/>
          </p:cNvSpPr>
          <p:nvPr>
            <p:ph type="body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2000" i="1" dirty="0" smtClean="0"/>
              <a:t>«</a:t>
            </a:r>
            <a:r>
              <a:rPr lang="tr-TR" sz="2000" i="1" dirty="0" err="1" smtClean="0"/>
              <a:t>You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have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no</a:t>
            </a:r>
            <a:r>
              <a:rPr lang="tr-TR" sz="2000" i="1" dirty="0" smtClean="0"/>
              <a:t> idea of </a:t>
            </a:r>
            <a:r>
              <a:rPr lang="tr-TR" sz="2000" i="1" dirty="0" err="1" smtClean="0"/>
              <a:t>the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intrigues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that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go</a:t>
            </a:r>
            <a:r>
              <a:rPr lang="tr-TR" sz="2000" i="1" dirty="0" smtClean="0"/>
              <a:t> on in </a:t>
            </a:r>
            <a:r>
              <a:rPr lang="tr-TR" sz="2000" i="1" dirty="0" err="1" smtClean="0"/>
              <a:t>this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blessed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world</a:t>
            </a:r>
            <a:r>
              <a:rPr lang="tr-TR" sz="2000" i="1" dirty="0" smtClean="0"/>
              <a:t> of </a:t>
            </a:r>
            <a:r>
              <a:rPr lang="tr-TR" sz="2000" i="1" dirty="0" err="1" smtClean="0"/>
              <a:t>science</a:t>
            </a:r>
            <a:r>
              <a:rPr lang="tr-TR" sz="2000" i="1" dirty="0" smtClean="0"/>
              <a:t>. </a:t>
            </a:r>
            <a:r>
              <a:rPr lang="tr-TR" sz="2000" i="1" dirty="0" err="1" smtClean="0"/>
              <a:t>Science</a:t>
            </a:r>
            <a:r>
              <a:rPr lang="tr-TR" sz="2000" i="1" dirty="0" smtClean="0"/>
              <a:t> is, I </a:t>
            </a:r>
            <a:r>
              <a:rPr lang="tr-TR" sz="2000" i="1" dirty="0" err="1" smtClean="0"/>
              <a:t>fear</a:t>
            </a:r>
            <a:r>
              <a:rPr lang="tr-TR" sz="2000" i="1" dirty="0" smtClean="0"/>
              <a:t>, </a:t>
            </a:r>
            <a:r>
              <a:rPr lang="tr-TR" sz="2000" i="1" dirty="0" err="1" smtClean="0"/>
              <a:t>no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purer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than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any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other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region</a:t>
            </a:r>
            <a:r>
              <a:rPr lang="tr-TR" sz="2000" i="1" dirty="0" smtClean="0"/>
              <a:t> of </a:t>
            </a:r>
            <a:r>
              <a:rPr lang="tr-TR" sz="2000" i="1" dirty="0" err="1" smtClean="0"/>
              <a:t>human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activity</a:t>
            </a:r>
            <a:r>
              <a:rPr lang="tr-TR" sz="2000" i="1" dirty="0" smtClean="0"/>
              <a:t>; </a:t>
            </a:r>
            <a:r>
              <a:rPr lang="tr-TR" sz="2000" i="1" dirty="0" err="1" smtClean="0"/>
              <a:t>though</a:t>
            </a:r>
            <a:r>
              <a:rPr lang="tr-TR" sz="2000" i="1" dirty="0" smtClean="0"/>
              <a:t> it </a:t>
            </a:r>
            <a:r>
              <a:rPr lang="tr-TR" sz="2000" i="1" dirty="0" err="1" smtClean="0"/>
              <a:t>should</a:t>
            </a:r>
            <a:r>
              <a:rPr lang="tr-TR" sz="2000" i="1" dirty="0" smtClean="0"/>
              <a:t> be… </a:t>
            </a:r>
            <a:r>
              <a:rPr lang="tr-TR" sz="2000" i="1" dirty="0" err="1" smtClean="0"/>
              <a:t>So</a:t>
            </a:r>
            <a:r>
              <a:rPr lang="tr-TR" sz="2000" i="1" dirty="0" smtClean="0"/>
              <a:t> I </a:t>
            </a:r>
            <a:r>
              <a:rPr lang="tr-TR" sz="2000" i="1" dirty="0" err="1" smtClean="0"/>
              <a:t>must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manouevre</a:t>
            </a:r>
            <a:r>
              <a:rPr lang="tr-TR" sz="2000" i="1" dirty="0" smtClean="0"/>
              <a:t> a </a:t>
            </a:r>
            <a:r>
              <a:rPr lang="tr-TR" sz="2000" i="1" dirty="0" err="1" smtClean="0"/>
              <a:t>little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to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get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my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poor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memoir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kept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out</a:t>
            </a:r>
            <a:r>
              <a:rPr lang="tr-TR" sz="2000" i="1" dirty="0" smtClean="0"/>
              <a:t> of his(a </a:t>
            </a:r>
            <a:r>
              <a:rPr lang="tr-TR" sz="2000" i="1" dirty="0" err="1" smtClean="0"/>
              <a:t>competing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scientist’s</a:t>
            </a:r>
            <a:r>
              <a:rPr lang="tr-TR" sz="2000" i="1" dirty="0" smtClean="0"/>
              <a:t>) </a:t>
            </a:r>
            <a:r>
              <a:rPr lang="tr-TR" sz="2000" i="1" dirty="0" err="1" smtClean="0"/>
              <a:t>hands</a:t>
            </a:r>
            <a:r>
              <a:rPr lang="tr-TR" sz="2000" i="1" dirty="0" smtClean="0"/>
              <a:t>..»</a:t>
            </a:r>
          </a:p>
          <a:p>
            <a:r>
              <a:rPr lang="tr-TR" dirty="0" smtClean="0"/>
              <a:t>      </a:t>
            </a:r>
            <a:r>
              <a:rPr lang="tr-TR" dirty="0" err="1" smtClean="0"/>
              <a:t>Letters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Diary</a:t>
            </a:r>
            <a:r>
              <a:rPr lang="tr-TR" dirty="0" smtClean="0"/>
              <a:t>,  1852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3008313" cy="2088232"/>
          </a:xfrm>
        </p:spPr>
        <p:txBody>
          <a:bodyPr>
            <a:noAutofit/>
          </a:bodyPr>
          <a:lstStyle/>
          <a:p>
            <a:r>
              <a:rPr lang="tr-TR" sz="2800" dirty="0" smtClean="0"/>
              <a:t>Thomas H. </a:t>
            </a:r>
            <a:r>
              <a:rPr lang="tr-TR" sz="2800" dirty="0" err="1" smtClean="0"/>
              <a:t>Huxley</a:t>
            </a:r>
            <a:r>
              <a:rPr lang="tr-TR" sz="2800" dirty="0" smtClean="0"/>
              <a:t> </a:t>
            </a:r>
            <a:br>
              <a:rPr lang="tr-TR" sz="2800" dirty="0" smtClean="0"/>
            </a:br>
            <a:r>
              <a:rPr lang="tr-TR" sz="2800" dirty="0" smtClean="0"/>
              <a:t>(1825-1895)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027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99592" y="1196752"/>
            <a:ext cx="4968552" cy="504056"/>
          </a:xfrm>
        </p:spPr>
        <p:txBody>
          <a:bodyPr>
            <a:normAutofit/>
          </a:bodyPr>
          <a:lstStyle/>
          <a:p>
            <a:r>
              <a:rPr lang="tr-TR" dirty="0" smtClean="0"/>
              <a:t>Okuma önerileri 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>
          <a:xfrm>
            <a:off x="457200" y="1772816"/>
            <a:ext cx="8219256" cy="4353347"/>
          </a:xfrm>
        </p:spPr>
        <p:txBody>
          <a:bodyPr>
            <a:normAutofit/>
          </a:bodyPr>
          <a:lstStyle/>
          <a:p>
            <a:r>
              <a:rPr lang="tr-TR" sz="2000" dirty="0"/>
              <a:t>Gökçay B, Arda B: A </a:t>
            </a:r>
            <a:r>
              <a:rPr lang="tr-TR" sz="2000" dirty="0" err="1"/>
              <a:t>Review</a:t>
            </a:r>
            <a:r>
              <a:rPr lang="tr-TR" sz="2000" dirty="0"/>
              <a:t> </a:t>
            </a:r>
            <a:r>
              <a:rPr lang="tr-TR" sz="2000" dirty="0" smtClean="0"/>
              <a:t>of 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Scientific</a:t>
            </a:r>
            <a:r>
              <a:rPr lang="tr-TR" sz="2000" dirty="0" smtClean="0"/>
              <a:t>  </a:t>
            </a:r>
            <a:r>
              <a:rPr lang="tr-TR" sz="2000" dirty="0" err="1"/>
              <a:t>Misconduct</a:t>
            </a:r>
            <a:r>
              <a:rPr lang="tr-TR" sz="2000" dirty="0"/>
              <a:t> </a:t>
            </a:r>
            <a:r>
              <a:rPr lang="tr-TR" sz="2000" dirty="0" err="1"/>
              <a:t>Inquiry</a:t>
            </a:r>
            <a:r>
              <a:rPr lang="tr-TR" sz="2000" dirty="0"/>
              <a:t> </a:t>
            </a:r>
            <a:r>
              <a:rPr lang="tr-TR" sz="2000" dirty="0" err="1"/>
              <a:t>Process</a:t>
            </a:r>
            <a:r>
              <a:rPr lang="tr-TR" sz="2000" dirty="0"/>
              <a:t>, Ankara </a:t>
            </a:r>
            <a:r>
              <a:rPr lang="tr-TR" sz="2000" dirty="0" err="1"/>
              <a:t>Chamber</a:t>
            </a:r>
            <a:r>
              <a:rPr lang="tr-TR" sz="2000" dirty="0"/>
              <a:t> of </a:t>
            </a:r>
            <a:r>
              <a:rPr lang="tr-TR" sz="2000" dirty="0" err="1"/>
              <a:t>Medicine</a:t>
            </a:r>
            <a:r>
              <a:rPr lang="tr-TR" sz="2000" dirty="0"/>
              <a:t>, </a:t>
            </a:r>
            <a:r>
              <a:rPr lang="tr-TR" sz="2000" dirty="0" err="1"/>
              <a:t>Turkey</a:t>
            </a:r>
            <a:r>
              <a:rPr lang="tr-TR" sz="2000" dirty="0"/>
              <a:t>.  </a:t>
            </a:r>
            <a:r>
              <a:rPr lang="tr-TR" sz="2000" b="1" dirty="0"/>
              <a:t>Journal of </a:t>
            </a:r>
            <a:r>
              <a:rPr lang="tr-TR" sz="2000" b="1" dirty="0" err="1"/>
              <a:t>Science</a:t>
            </a:r>
            <a:r>
              <a:rPr lang="tr-TR" sz="2000" b="1" dirty="0"/>
              <a:t> </a:t>
            </a:r>
            <a:r>
              <a:rPr lang="tr-TR" sz="2000" b="1" dirty="0" err="1"/>
              <a:t>and</a:t>
            </a:r>
            <a:r>
              <a:rPr lang="tr-TR" sz="2000" b="1" dirty="0"/>
              <a:t> </a:t>
            </a:r>
            <a:r>
              <a:rPr lang="tr-TR" sz="2000" b="1" dirty="0" err="1"/>
              <a:t>Engineering</a:t>
            </a:r>
            <a:r>
              <a:rPr lang="tr-TR" sz="2000" b="1" dirty="0"/>
              <a:t> </a:t>
            </a:r>
            <a:r>
              <a:rPr lang="tr-TR" sz="2000" b="1" dirty="0" err="1"/>
              <a:t>Ethics</a:t>
            </a:r>
            <a:r>
              <a:rPr lang="tr-TR" sz="2000" dirty="0"/>
              <a:t>, </a:t>
            </a:r>
            <a:r>
              <a:rPr lang="tr-TR" sz="2000" dirty="0" err="1"/>
              <a:t>accepted</a:t>
            </a:r>
            <a:r>
              <a:rPr lang="tr-TR" sz="2000" dirty="0"/>
              <a:t> 8 </a:t>
            </a:r>
            <a:r>
              <a:rPr lang="tr-TR" sz="2000" dirty="0" err="1"/>
              <a:t>Sep</a:t>
            </a:r>
            <a:r>
              <a:rPr lang="tr-TR" sz="2000" dirty="0"/>
              <a:t> </a:t>
            </a:r>
            <a:r>
              <a:rPr lang="tr-TR" sz="2000" dirty="0" smtClean="0"/>
              <a:t>2016. (</a:t>
            </a:r>
            <a:r>
              <a:rPr lang="en-US" sz="2000" dirty="0" smtClean="0"/>
              <a:t>10.1007/s11948-016-9824-8</a:t>
            </a:r>
            <a:r>
              <a:rPr lang="tr-TR" sz="2000" dirty="0" smtClean="0"/>
              <a:t>)</a:t>
            </a:r>
            <a:endParaRPr lang="tr-TR" sz="2000" dirty="0"/>
          </a:p>
          <a:p>
            <a:r>
              <a:rPr lang="en-US" sz="2000" dirty="0" err="1" smtClean="0"/>
              <a:t>Arda</a:t>
            </a:r>
            <a:r>
              <a:rPr lang="en-US" sz="2000" dirty="0" smtClean="0"/>
              <a:t> </a:t>
            </a:r>
            <a:r>
              <a:rPr lang="en-US" sz="2000" dirty="0"/>
              <a:t>B: Publication ethics from the perspective of PhD students of health sciences: A limited experience. </a:t>
            </a:r>
            <a:r>
              <a:rPr lang="en-US" sz="2000" b="1" dirty="0"/>
              <a:t>Journal of Science and Engineering Ethics</a:t>
            </a:r>
            <a:r>
              <a:rPr lang="en-US" sz="2000" dirty="0"/>
              <a:t> 18(2): 213-222, June 2012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r>
              <a:rPr lang="tr-TR" sz="2000" dirty="0" smtClean="0"/>
              <a:t> </a:t>
            </a:r>
            <a:r>
              <a:rPr lang="en-US" sz="2000" dirty="0" err="1"/>
              <a:t>Arda</a:t>
            </a:r>
            <a:r>
              <a:rPr lang="en-US" sz="2000" dirty="0"/>
              <a:t> B: </a:t>
            </a:r>
            <a:r>
              <a:rPr lang="en-US" sz="2000" dirty="0" err="1"/>
              <a:t>Bilim</a:t>
            </a:r>
            <a:r>
              <a:rPr lang="en-US" sz="2000" dirty="0"/>
              <a:t> </a:t>
            </a:r>
            <a:r>
              <a:rPr lang="en-US" sz="2000" dirty="0" err="1"/>
              <a:t>üretiminde</a:t>
            </a:r>
            <a:r>
              <a:rPr lang="en-US" sz="2000" dirty="0"/>
              <a:t> </a:t>
            </a:r>
            <a:r>
              <a:rPr lang="en-US" sz="2000" dirty="0" err="1"/>
              <a:t>dürüstlüğün</a:t>
            </a:r>
            <a:r>
              <a:rPr lang="en-US" sz="2000" dirty="0"/>
              <a:t> </a:t>
            </a:r>
            <a:r>
              <a:rPr lang="en-US" sz="2000" dirty="0" err="1"/>
              <a:t>anlamı</a:t>
            </a:r>
            <a:r>
              <a:rPr lang="en-US" sz="2000" dirty="0"/>
              <a:t> ve “</a:t>
            </a:r>
            <a:r>
              <a:rPr lang="en-US" sz="2000" dirty="0" err="1"/>
              <a:t>intihal</a:t>
            </a:r>
            <a:r>
              <a:rPr lang="en-US" sz="2000" dirty="0"/>
              <a:t>” </a:t>
            </a:r>
            <a:r>
              <a:rPr lang="en-US" sz="2000" dirty="0" err="1"/>
              <a:t>üzerine</a:t>
            </a:r>
            <a:r>
              <a:rPr lang="en-US" sz="2000" dirty="0"/>
              <a:t>. </a:t>
            </a:r>
            <a:r>
              <a:rPr lang="en-US" sz="2000" dirty="0" err="1"/>
              <a:t>Sağlık</a:t>
            </a:r>
            <a:r>
              <a:rPr lang="en-US" sz="2000" dirty="0"/>
              <a:t> </a:t>
            </a:r>
            <a:r>
              <a:rPr lang="en-US" sz="2000" dirty="0" err="1"/>
              <a:t>Bilimlerinde</a:t>
            </a:r>
            <a:r>
              <a:rPr lang="en-US" sz="2000" dirty="0"/>
              <a:t> </a:t>
            </a:r>
            <a:r>
              <a:rPr lang="en-US" sz="2000" dirty="0" err="1"/>
              <a:t>Süreli</a:t>
            </a:r>
            <a:r>
              <a:rPr lang="en-US" sz="2000" dirty="0"/>
              <a:t> </a:t>
            </a:r>
            <a:r>
              <a:rPr lang="en-US" sz="2000" dirty="0" err="1"/>
              <a:t>Yayıncılık</a:t>
            </a:r>
            <a:r>
              <a:rPr lang="en-US" sz="2000" dirty="0"/>
              <a:t> -2009, </a:t>
            </a:r>
            <a:r>
              <a:rPr lang="en-US" sz="2000" b="1" dirty="0"/>
              <a:t>7. </a:t>
            </a:r>
            <a:r>
              <a:rPr lang="en-US" sz="2000" b="1" dirty="0" err="1"/>
              <a:t>Ulusal</a:t>
            </a:r>
            <a:r>
              <a:rPr lang="en-US" sz="2000" b="1" dirty="0"/>
              <a:t> </a:t>
            </a:r>
            <a:r>
              <a:rPr lang="en-US" sz="2000" b="1" dirty="0" err="1"/>
              <a:t>Sempozyum</a:t>
            </a:r>
            <a:r>
              <a:rPr lang="en-US" sz="2000" b="1" dirty="0"/>
              <a:t>, </a:t>
            </a:r>
            <a:r>
              <a:rPr lang="en-US" sz="2000" b="1" dirty="0" err="1"/>
              <a:t>Araştırma</a:t>
            </a:r>
            <a:r>
              <a:rPr lang="en-US" sz="2000" b="1" dirty="0"/>
              <a:t> ve </a:t>
            </a:r>
            <a:r>
              <a:rPr lang="en-US" sz="2000" b="1" dirty="0" err="1"/>
              <a:t>Yayın</a:t>
            </a:r>
            <a:r>
              <a:rPr lang="en-US" sz="2000" b="1" dirty="0"/>
              <a:t> </a:t>
            </a:r>
            <a:r>
              <a:rPr lang="en-US" sz="2000" b="1" dirty="0" err="1"/>
              <a:t>Etiği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dirty="0" smtClean="0"/>
              <a:t>Ed</a:t>
            </a:r>
            <a:r>
              <a:rPr lang="tr-TR" sz="2000" dirty="0" smtClean="0"/>
              <a:t>.</a:t>
            </a:r>
            <a:r>
              <a:rPr lang="en-US" sz="2000" dirty="0" smtClean="0"/>
              <a:t> </a:t>
            </a:r>
            <a:r>
              <a:rPr lang="en-US" sz="2000" dirty="0"/>
              <a:t>O Yılmaz) s.15- 19, Ankara, 2009. </a:t>
            </a:r>
            <a:endParaRPr lang="tr-TR" sz="2000" dirty="0" smtClean="0"/>
          </a:p>
          <a:p>
            <a:r>
              <a:rPr lang="en-US" sz="2000" dirty="0" err="1"/>
              <a:t>Arda</a:t>
            </a:r>
            <a:r>
              <a:rPr lang="en-US" sz="2000" dirty="0"/>
              <a:t> B, </a:t>
            </a:r>
            <a:r>
              <a:rPr lang="en-US" sz="2000" dirty="0" err="1"/>
              <a:t>Kahya</a:t>
            </a:r>
            <a:r>
              <a:rPr lang="en-US" sz="2000" dirty="0"/>
              <a:t> E, </a:t>
            </a:r>
            <a:r>
              <a:rPr lang="en-US" sz="2000" dirty="0" err="1"/>
              <a:t>Başağaç</a:t>
            </a:r>
            <a:r>
              <a:rPr lang="en-US" sz="2000" dirty="0"/>
              <a:t> </a:t>
            </a:r>
            <a:r>
              <a:rPr lang="en-US" sz="2000" dirty="0" err="1"/>
              <a:t>Gül</a:t>
            </a:r>
            <a:r>
              <a:rPr lang="en-US" sz="2000" dirty="0"/>
              <a:t> T: </a:t>
            </a:r>
            <a:r>
              <a:rPr lang="en-US" sz="2000" b="1" dirty="0" err="1"/>
              <a:t>Bilim</a:t>
            </a:r>
            <a:r>
              <a:rPr lang="en-US" sz="2000" b="1" dirty="0"/>
              <a:t> </a:t>
            </a:r>
            <a:r>
              <a:rPr lang="en-US" sz="2000" b="1" dirty="0" err="1"/>
              <a:t>Etiği</a:t>
            </a:r>
            <a:r>
              <a:rPr lang="en-US" sz="2000" b="1" dirty="0"/>
              <a:t> ve </a:t>
            </a:r>
            <a:r>
              <a:rPr lang="en-US" sz="2000" b="1" dirty="0" err="1"/>
              <a:t>Bilim</a:t>
            </a:r>
            <a:r>
              <a:rPr lang="en-US" sz="2000" b="1" dirty="0"/>
              <a:t> </a:t>
            </a:r>
            <a:r>
              <a:rPr lang="en-US" sz="2000" b="1" dirty="0" smtClean="0"/>
              <a:t>Tarihi</a:t>
            </a:r>
            <a:r>
              <a:rPr lang="tr-TR" sz="2000" dirty="0" smtClean="0"/>
              <a:t>, </a:t>
            </a:r>
            <a:r>
              <a:rPr lang="tr-TR" sz="2000" dirty="0" smtClean="0"/>
              <a:t>Doktora Ders Kitabı</a:t>
            </a:r>
            <a:r>
              <a:rPr lang="en-US" sz="2000" dirty="0" smtClean="0"/>
              <a:t>,(</a:t>
            </a:r>
            <a:r>
              <a:rPr lang="en-US" sz="2000" dirty="0" err="1"/>
              <a:t>Genişletilmiş</a:t>
            </a:r>
            <a:r>
              <a:rPr lang="en-US" sz="2000" dirty="0"/>
              <a:t> 2. </a:t>
            </a:r>
            <a:r>
              <a:rPr lang="en-US" sz="2000" dirty="0" err="1"/>
              <a:t>Baskı</a:t>
            </a:r>
            <a:r>
              <a:rPr lang="en-US" sz="2000" dirty="0"/>
              <a:t>) Ankara Üniversitesi </a:t>
            </a:r>
            <a:r>
              <a:rPr lang="en-US" sz="2000" dirty="0" err="1"/>
              <a:t>Basımevi</a:t>
            </a:r>
            <a:r>
              <a:rPr lang="en-US" sz="2000" dirty="0"/>
              <a:t>, ISBN: 975-482-651-X, Ankara, 2009.</a:t>
            </a:r>
            <a:endParaRPr lang="tr-TR" sz="2000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8604448" y="2174875"/>
            <a:ext cx="82352" cy="395128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24136"/>
          </a:xfrm>
        </p:spPr>
        <p:txBody>
          <a:bodyPr>
            <a:noAutofit/>
          </a:bodyPr>
          <a:lstStyle/>
          <a:p>
            <a:r>
              <a:rPr lang="tr-TR" sz="4400" b="1" i="1" dirty="0" smtClean="0"/>
              <a:t>Dikkatinize teşekkür </a:t>
            </a:r>
            <a:r>
              <a:rPr lang="tr-TR" sz="4400" b="1" i="1" dirty="0"/>
              <a:t>ederim</a:t>
            </a:r>
            <a:r>
              <a:rPr lang="tr-TR" sz="4400" i="1" dirty="0"/>
              <a:t/>
            </a:r>
            <a:br>
              <a:rPr lang="tr-TR" sz="4400" i="1" dirty="0"/>
            </a:br>
            <a:endParaRPr lang="tr-TR" sz="4400" i="1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3"/>
          </p:nvPr>
        </p:nvSpPr>
        <p:spPr>
          <a:xfrm>
            <a:off x="8604448" y="1535113"/>
            <a:ext cx="82352" cy="63976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703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</a:t>
            </a:r>
          </a:p>
          <a:p>
            <a:r>
              <a:rPr lang="tr-TR" dirty="0" smtClean="0"/>
              <a:t>Denetim programları</a:t>
            </a:r>
          </a:p>
          <a:p>
            <a:r>
              <a:rPr lang="tr-TR" dirty="0" smtClean="0"/>
              <a:t>Sonuç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İçerik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13251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İntihalin engellenmesinde/saptanmasında denetleme programlarını tanımlama</a:t>
            </a:r>
            <a:endParaRPr 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Amaç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86083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Denetim </a:t>
            </a:r>
            <a:r>
              <a:rPr lang="tr-TR" dirty="0" smtClean="0"/>
              <a:t>programları</a:t>
            </a:r>
          </a:p>
          <a:p>
            <a:r>
              <a:rPr lang="tr-TR" dirty="0" smtClean="0"/>
              <a:t>«</a:t>
            </a:r>
            <a:r>
              <a:rPr lang="tr-TR" dirty="0" err="1"/>
              <a:t>Ithenticate</a:t>
            </a:r>
            <a:r>
              <a:rPr lang="tr-TR" dirty="0"/>
              <a:t>» ve «</a:t>
            </a:r>
            <a:r>
              <a:rPr lang="tr-TR" dirty="0" err="1"/>
              <a:t>Turnitin</a:t>
            </a:r>
            <a:r>
              <a:rPr lang="tr-TR" dirty="0"/>
              <a:t>»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Özel yazılımlar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0947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tr-TR" dirty="0" smtClean="0"/>
              <a:t>Akademik literatürdeki yayınların özgünlüğünü denetlemek için geliştirilmiş bir yazılım</a:t>
            </a:r>
          </a:p>
          <a:p>
            <a:r>
              <a:rPr lang="tr-TR" dirty="0" smtClean="0"/>
              <a:t>«intihali saptama programı»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r>
              <a:rPr lang="tr-TR" b="1" dirty="0" err="1" smtClean="0"/>
              <a:t>iThenticate</a:t>
            </a:r>
            <a:endParaRPr lang="tr-TR" b="1" dirty="0"/>
          </a:p>
        </p:txBody>
      </p:sp>
      <p:pic>
        <p:nvPicPr>
          <p:cNvPr id="3074" name="Picture 2" descr="C:\Users\user\Desktop\ith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388817"/>
            <a:ext cx="4752527" cy="1488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99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Araştırılacak belge programa yüklenir. E-postaya ek yapmak gibidir.</a:t>
            </a:r>
          </a:p>
          <a:p>
            <a:r>
              <a:rPr lang="tr-TR" dirty="0" smtClean="0"/>
              <a:t>150den fazla yayınevi, 70bin dergi, 85milyonu aşkın makalenin.. bulunduğu </a:t>
            </a:r>
            <a:r>
              <a:rPr lang="tr-TR" dirty="0" err="1" smtClean="0"/>
              <a:t>veritabanında</a:t>
            </a:r>
            <a:r>
              <a:rPr lang="tr-TR" dirty="0" smtClean="0"/>
              <a:t> </a:t>
            </a:r>
            <a:r>
              <a:rPr lang="tr-TR" dirty="0" smtClean="0"/>
              <a:t>denetlenir.</a:t>
            </a:r>
          </a:p>
          <a:p>
            <a:r>
              <a:rPr lang="tr-TR" dirty="0"/>
              <a:t>Birkaç dakikada sonuç alınır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Benzerlikler % olarak verilmektedir.</a:t>
            </a:r>
            <a:endParaRPr 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iThenticate-2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72297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Dosyalar </a:t>
            </a:r>
            <a:r>
              <a:rPr lang="en-US" dirty="0" smtClean="0"/>
              <a:t>40MB</a:t>
            </a:r>
            <a:r>
              <a:rPr lang="tr-TR" dirty="0" smtClean="0"/>
              <a:t>dan küçük olmalı</a:t>
            </a:r>
            <a:endParaRPr lang="en-US" dirty="0"/>
          </a:p>
          <a:p>
            <a:r>
              <a:rPr lang="en-US" dirty="0" smtClean="0"/>
              <a:t>400 </a:t>
            </a:r>
            <a:r>
              <a:rPr lang="tr-TR" dirty="0" smtClean="0"/>
              <a:t>sayfadan az olmalı</a:t>
            </a:r>
            <a:endParaRPr lang="en-US" dirty="0"/>
          </a:p>
          <a:p>
            <a:r>
              <a:rPr lang="tr-TR" dirty="0" smtClean="0"/>
              <a:t>En azından metinden 20 sözcük içermeli</a:t>
            </a:r>
            <a:endParaRPr lang="en-US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iThenticate-3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4656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Sıkıştırılmış dosyalar için 200MB veya </a:t>
            </a:r>
            <a:r>
              <a:rPr lang="tr-TR" dirty="0" smtClean="0"/>
              <a:t>1000 adet </a:t>
            </a:r>
            <a:r>
              <a:rPr lang="tr-TR" dirty="0"/>
              <a:t>dosya </a:t>
            </a:r>
            <a:r>
              <a:rPr lang="tr-TR" dirty="0" smtClean="0"/>
              <a:t>içeriğinin denetimi mümkün</a:t>
            </a:r>
            <a:endParaRPr lang="en-US" dirty="0"/>
          </a:p>
          <a:p>
            <a:r>
              <a:rPr lang="tr-TR" dirty="0"/>
              <a:t>Aşağıdaki tür metinlere uygulanabilmekte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Word, Text, PostScript, PDF, HTML, Word Perfect WPD, OpenOffice ODT, RTF, Hangul HWP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517A7FC-5222-499D-B97F-0E11018E7246}" type="slidenum">
              <a:rPr lang="tr-TR" smtClean="0"/>
              <a:t>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Berna ARDA</a:t>
            </a:r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iThenticate-4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663583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567</TotalTime>
  <Words>605</Words>
  <Application>Microsoft Office PowerPoint</Application>
  <PresentationFormat>Ekran Gösterisi (4:3)</PresentationFormat>
  <Paragraphs>111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Kağıt</vt:lpstr>
      <vt:lpstr>Yazım Denetim Programları</vt:lpstr>
      <vt:lpstr>Thomas H. Huxley  (1825-1895)</vt:lpstr>
      <vt:lpstr>İçerik</vt:lpstr>
      <vt:lpstr>Amaç</vt:lpstr>
      <vt:lpstr>Özel yazılımlar</vt:lpstr>
      <vt:lpstr>iThenticate</vt:lpstr>
      <vt:lpstr>iThenticate-2</vt:lpstr>
      <vt:lpstr>iThenticate-3</vt:lpstr>
      <vt:lpstr>iThenticate-4</vt:lpstr>
      <vt:lpstr>iThenticate-5</vt:lpstr>
      <vt:lpstr>   Turnitin </vt:lpstr>
      <vt:lpstr>   Turnitin-2 </vt:lpstr>
      <vt:lpstr>Turnitin-3</vt:lpstr>
      <vt:lpstr>Turnitin-4</vt:lpstr>
      <vt:lpstr>Turnitin-5</vt:lpstr>
      <vt:lpstr> Turnitin- 6 </vt:lpstr>
      <vt:lpstr>Sonuç</vt:lpstr>
      <vt:lpstr>  Bilgisayar  mı?      /       İnsan  mı?</vt:lpstr>
      <vt:lpstr>Sonuç yerine</vt:lpstr>
      <vt:lpstr>Dikkatinize teşekkür ederim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Yazım Denetim Programları</dc:title>
  <dc:creator>user</dc:creator>
  <cp:lastModifiedBy>user</cp:lastModifiedBy>
  <cp:revision>34</cp:revision>
  <dcterms:created xsi:type="dcterms:W3CDTF">2016-12-06T06:49:05Z</dcterms:created>
  <dcterms:modified xsi:type="dcterms:W3CDTF">2017-02-15T07:16:12Z</dcterms:modified>
</cp:coreProperties>
</file>