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4" r:id="rId3"/>
    <p:sldId id="262" r:id="rId4"/>
    <p:sldId id="261" r:id="rId5"/>
    <p:sldId id="267" r:id="rId6"/>
    <p:sldId id="266" r:id="rId7"/>
    <p:sldId id="268" r:id="rId8"/>
    <p:sldId id="265" r:id="rId9"/>
    <p:sldId id="27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627A2E-BA89-4EDC-9711-5CC9CE461D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E1CC1B3-C476-49A5-83D8-1009118711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1913410-F994-4EC5-959F-D2C9AFD76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CFBE-0E30-468C-AB3C-42304E82F4D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A16A8E7-899E-411C-A20B-59CBEF93D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430BF9D-5C13-4B64-B6FE-902EEF81D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C707-6911-4636-A806-D7AE5BE8C9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3591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B3979BB-A250-469D-98EB-A9DAFBB84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1340390-8268-4E2E-BBA6-F858614993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C64391D-B9C4-4E23-A11C-DA07467E4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CFBE-0E30-468C-AB3C-42304E82F4D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A3B92AA-F81F-4CB3-9602-C30F346BD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37689F3-F25C-4759-B289-E4977EC46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C707-6911-4636-A806-D7AE5BE8C9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8250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F175BDA1-2631-4937-B87D-CF3CE2BC72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E1FCFD0-4F25-413F-9E01-6323445F42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FE8C4BE-34B2-407B-9F37-3C88295BC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CFBE-0E30-468C-AB3C-42304E82F4D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6C737E6-D17D-41A3-97F2-A97F16162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A5E4B34-C633-4A55-B1CE-C10B18A2E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C707-6911-4636-A806-D7AE5BE8C9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7170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9104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5815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228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86991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376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35638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58036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7969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4A42B3-8011-416E-BBA1-DDEC4C965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18868E8-FF58-468F-9D75-050833A4F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59ADDB-7971-43DC-B9AF-5B2859503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CFBE-0E30-468C-AB3C-42304E82F4D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100393F-0327-4234-A6E4-3A2AD0D3B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6C763DE-4323-4912-8517-56AD5D16A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C707-6911-4636-A806-D7AE5BE8C9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22337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10604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31437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493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B40A1C-752A-4432-9587-933523660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7AB0A21-B11F-44B9-9F66-058525E25E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6EA9332-F654-4309-97C0-687227B63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CFBE-0E30-468C-AB3C-42304E82F4D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052CF25-E266-410C-9B94-FFA96D07D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5E75E18-D315-4126-ADF1-0793B5787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C707-6911-4636-A806-D7AE5BE8C9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3720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E57588-4E04-4478-B8B3-2160477B1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413AE3-347E-4D7D-BC66-909F35C621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82DF223-1E81-4568-BC33-9FE1A6E0A8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187D14E-6436-4647-B440-B3F21DA3E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CFBE-0E30-468C-AB3C-42304E82F4D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A9EEED-F04E-47C8-85C8-6F72D679C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772FA29-B069-48B6-AA78-DE91829F6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C707-6911-4636-A806-D7AE5BE8C9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8616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86A1DF-056A-4C16-A4CE-AE8A4BE0A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B7549C0-7748-45A4-A223-DB2BFF0CE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A69C4E7-AFCB-46F8-ABE1-CB3D8EF9A6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50E56C2-62C9-4897-ABEC-A321A5B863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A6CEC23-1841-4892-9D54-64E8AF6E7C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40C370C-F500-455C-A796-D676967B4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CFBE-0E30-468C-AB3C-42304E82F4D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C04B940-1F25-46C5-B58A-4713694AA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29F5F70-F0C3-4DA5-8097-02C40C615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C707-6911-4636-A806-D7AE5BE8C9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6834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9A704B-BC01-4655-BD5D-398D60691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278ADD7-411C-406A-8647-2477F41C2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CFBE-0E30-468C-AB3C-42304E82F4D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8D28BDA-C5FE-462E-8383-E323A0B86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55595E33-AD21-4C92-882D-B13C06896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C707-6911-4636-A806-D7AE5BE8C9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88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A9DBB04C-8B48-46BD-8A6E-8E9F9A039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CFBE-0E30-468C-AB3C-42304E82F4D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B8B0CE50-4F18-4F1E-BA6A-528D89C7F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58304E3-3B78-458D-99BB-03DC18158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C707-6911-4636-A806-D7AE5BE8C9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3324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A1A7CF-924B-4EB3-A697-F649CCE29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694945-5ECA-40AF-8F23-F9C369F55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9387EBE-1DB4-424D-9468-C22938D92B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6A555E0-05BD-49BE-B6DB-D9573086B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CFBE-0E30-468C-AB3C-42304E82F4D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7BE1049-A4C3-49C4-8F15-4DD28D0B3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C3FCCBC-B2D1-4802-8563-D01CBB051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C707-6911-4636-A806-D7AE5BE8C9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6053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408AF06-B6FB-48FE-BF3C-03C989529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9370DF7-9553-4A3E-87B2-2E058E2765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B6EDB73-EF39-4CE4-918B-453F4904D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4C63E56-27C2-4F44-AD84-BFB3169C7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ECFBE-0E30-468C-AB3C-42304E82F4D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E109799-DF0C-489D-B126-7BF409DA0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F91AD55-FEC8-4588-9A94-43687C083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C707-6911-4636-A806-D7AE5BE8C9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5813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30D63A1B-7CB1-4658-8B01-267FEA9E2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8BC3BE9-4420-4BCF-B5C4-C4D85113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1F9114-918A-42F4-8AC2-FDFA7CAA9D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ECFBE-0E30-468C-AB3C-42304E82F4D5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3F026DA-C33F-49B0-A9A4-C7D79F9AEE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6C2D25C-FA91-4131-BCE8-B6E4C929AD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6C707-6911-4636-A806-D7AE5BE8C9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8806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9167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91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LABORATUVARA ÖRNEK GÖNDERME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2060849"/>
            <a:ext cx="8229600" cy="37052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4800" dirty="0" err="1"/>
              <a:t>Fizyopatoloji</a:t>
            </a:r>
            <a:r>
              <a:rPr lang="tr-TR" sz="4800" dirty="0"/>
              <a:t> Dersi</a:t>
            </a:r>
          </a:p>
          <a:p>
            <a:pPr marL="914400" indent="-914400" algn="ctr">
              <a:buAutoNum type="arabicPeriod"/>
            </a:pPr>
            <a:r>
              <a:rPr lang="tr-TR" sz="4800" dirty="0"/>
              <a:t>Hafta </a:t>
            </a:r>
          </a:p>
          <a:p>
            <a:pPr marL="0" indent="0" algn="ctr">
              <a:buNone/>
            </a:pPr>
            <a:r>
              <a:rPr lang="tr-TR" sz="4800" dirty="0"/>
              <a:t>Doç. Dr. Efe KURTDEDE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3"/>
          <p:cNvGraphicFramePr>
            <a:graphicFrameLocks noGrp="1"/>
          </p:cNvGraphicFramePr>
          <p:nvPr/>
        </p:nvGraphicFramePr>
        <p:xfrm>
          <a:off x="1775520" y="1484785"/>
          <a:ext cx="8540750" cy="4608511"/>
        </p:xfrm>
        <a:graphic>
          <a:graphicData uri="http://schemas.openxmlformats.org/drawingml/2006/table">
            <a:tbl>
              <a:tblPr/>
              <a:tblGrid>
                <a:gridCol w="1831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4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84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2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Tüp kapak rengi</a:t>
                      </a:r>
                    </a:p>
                  </a:txBody>
                  <a:tcPr anchor="b"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Eklenen/</a:t>
                      </a:r>
                      <a:r>
                        <a:rPr kumimoji="0" lang="tr-TR" sz="1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antikoagulanlar</a:t>
                      </a:r>
                      <a:endParaRPr kumimoji="0" lang="tr-T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Ortak kullanım</a:t>
                      </a:r>
                    </a:p>
                  </a:txBody>
                  <a:tcPr anchor="b"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3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Mavi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% 3.2 sodyum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sitrat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Pıhtılaşma ile ilgili: PT, PTT, fibrinojen, pıhtılaşma faktörleri,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trombosit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sayımı,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koagülasyon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cihazlarında kullanılır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75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Kırmızı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Yok (serum)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Biyokimyasal analizler, Otoanalizörde kullanılır,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Toksikoloji (alkol, ilaç, terapötik ilaç izleme)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97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Gümüş (kırmızı)/Gri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Silikon gel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Serum kimyasal ve immunolojik analizler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97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Yeşil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Sodium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heparin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</a:t>
                      </a:r>
                      <a:r>
                        <a:rPr kumimoji="0" lang="tr-TR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  <a:r>
                        <a:rPr kumimoji="0" lang="tr-T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folat, amonyak, kan gazları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397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Yeşil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Lityum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heparin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+ gel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Plazma kimyasal analizleri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475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Mor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EDTA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Tam kan sayımı, kan sayım cihazlarında kullanılır,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siklosporin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475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 mg potasyum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okzalat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ve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mg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sodium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fluorid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Laktik asit, glikoz tolerans testi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475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Siyah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Tamponlanmış sodyum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sitrat</a:t>
                      </a:r>
                      <a:endParaRPr kumimoji="0" lang="tr-TR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Sedimentasyon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hızı,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sedim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tüpü olarak bilinir. </a:t>
                      </a:r>
                      <a:r>
                        <a:rPr kumimoji="0" lang="tr-TR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Manuel</a:t>
                      </a:r>
                      <a:r>
                        <a:rPr kumimoji="0" lang="tr-TR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olarak da kullanılır.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FEF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/>
          <a:lstStyle/>
          <a:p>
            <a:pPr algn="ctr">
              <a:buNone/>
            </a:pPr>
            <a:endParaRPr lang="tr-TR" dirty="0"/>
          </a:p>
          <a:p>
            <a:pPr algn="ctr">
              <a:buNone/>
            </a:pPr>
            <a:r>
              <a:rPr lang="tr-TR" dirty="0"/>
              <a:t>Kan Örneklerin Toplandığı Başlıca  Test Tüpleri</a:t>
            </a:r>
          </a:p>
        </p:txBody>
      </p:sp>
      <p:sp>
        <p:nvSpPr>
          <p:cNvPr id="7" name="6 Dikdörtgen"/>
          <p:cNvSpPr/>
          <p:nvPr/>
        </p:nvSpPr>
        <p:spPr>
          <a:xfrm>
            <a:off x="1847529" y="6237312"/>
            <a:ext cx="17426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tr-TR" dirty="0"/>
              <a:t>Altıntaş A (2014)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03512" y="332656"/>
            <a:ext cx="8229600" cy="6192688"/>
          </a:xfrm>
        </p:spPr>
        <p:txBody>
          <a:bodyPr/>
          <a:lstStyle/>
          <a:p>
            <a:pPr algn="ctr">
              <a:buNone/>
            </a:pPr>
            <a:r>
              <a:rPr lang="tr-TR" b="1" dirty="0" err="1"/>
              <a:t>Sitrat</a:t>
            </a:r>
            <a:r>
              <a:rPr lang="tr-TR" b="1" dirty="0"/>
              <a:t> içeren mavi kapaklı tüpler</a:t>
            </a:r>
          </a:p>
          <a:p>
            <a:r>
              <a:rPr lang="tr-TR" dirty="0"/>
              <a:t>Pıhtılaşma testleri: </a:t>
            </a:r>
            <a:r>
              <a:rPr lang="tr-TR" dirty="0">
                <a:latin typeface="Times New Roman" pitchFamily="18" charset="0"/>
              </a:rPr>
              <a:t>PT, PTT, fibrinojen, pıhtılaşma faktörleri düzeyleri ile </a:t>
            </a:r>
            <a:r>
              <a:rPr lang="tr-TR" dirty="0" err="1">
                <a:latin typeface="Times New Roman" pitchFamily="18" charset="0"/>
              </a:rPr>
              <a:t>trombosit</a:t>
            </a:r>
            <a:r>
              <a:rPr lang="tr-TR" dirty="0">
                <a:latin typeface="Times New Roman" pitchFamily="18" charset="0"/>
              </a:rPr>
              <a:t> sayımı</a:t>
            </a:r>
            <a:r>
              <a:rPr lang="tr-TR" dirty="0"/>
              <a:t> için kullanılır.</a:t>
            </a:r>
          </a:p>
        </p:txBody>
      </p:sp>
      <p:pic>
        <p:nvPicPr>
          <p:cNvPr id="1026" name="Picture 2" descr="C:\Users\Vetbim\Desktop\mavi kapa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1585" y="3068960"/>
            <a:ext cx="1838325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332658"/>
            <a:ext cx="8229600" cy="4104455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tr-TR" b="1" dirty="0"/>
              <a:t>Jelli ve jelsiz kırmızı kapaklı tüpler</a:t>
            </a:r>
          </a:p>
          <a:p>
            <a:r>
              <a:rPr lang="tr-TR" dirty="0"/>
              <a:t>Serum elde edilir</a:t>
            </a:r>
          </a:p>
          <a:p>
            <a:r>
              <a:rPr lang="tr-TR" dirty="0"/>
              <a:t>Üre, </a:t>
            </a:r>
            <a:r>
              <a:rPr lang="tr-TR" dirty="0" err="1"/>
              <a:t>kreatinin</a:t>
            </a:r>
            <a:r>
              <a:rPr lang="tr-TR" dirty="0"/>
              <a:t>, karaciğer fonksiyon testleri (ALT, AST, ALP vb.) değerlendirilir.</a:t>
            </a:r>
          </a:p>
          <a:p>
            <a:r>
              <a:rPr lang="tr-TR" dirty="0"/>
              <a:t>CK, CK-MB, sodyum, potasyum, klorür, kalsiyum ve hormon ölçümleri </a:t>
            </a:r>
          </a:p>
          <a:p>
            <a:pPr>
              <a:buNone/>
            </a:pPr>
            <a:br>
              <a:rPr lang="tr-TR" dirty="0"/>
            </a:br>
            <a:endParaRPr lang="tr-TR" dirty="0"/>
          </a:p>
        </p:txBody>
      </p:sp>
      <p:pic>
        <p:nvPicPr>
          <p:cNvPr id="4099" name="Picture 3" descr="C:\Users\Vetbim\Desktop\kırmızı kapa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04112" y="3717032"/>
            <a:ext cx="2971800" cy="2903984"/>
          </a:xfrm>
          <a:prstGeom prst="rect">
            <a:avLst/>
          </a:prstGeom>
          <a:noFill/>
        </p:spPr>
      </p:pic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3503712" y="3429000"/>
            <a:ext cx="2598738" cy="2952750"/>
            <a:chOff x="4393" y="1389"/>
            <a:chExt cx="1637" cy="1860"/>
          </a:xfrm>
        </p:grpSpPr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393" y="1389"/>
              <a:ext cx="1361" cy="1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5187" y="2687"/>
              <a:ext cx="843" cy="407"/>
            </a:xfrm>
            <a:prstGeom prst="rect">
              <a:avLst/>
            </a:prstGeom>
            <a:solidFill>
              <a:srgbClr val="8F9FD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defRPr/>
              </a:pPr>
              <a:r>
                <a:rPr lang="tr-TR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Pıhtılaşmış</a:t>
              </a:r>
            </a:p>
            <a:p>
              <a:pPr algn="l">
                <a:defRPr/>
              </a:pPr>
              <a:r>
                <a:rPr lang="tr-TR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KAN (tortu)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548682"/>
            <a:ext cx="8229600" cy="259228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b="1" dirty="0" err="1"/>
              <a:t>EDTA’lı</a:t>
            </a:r>
            <a:r>
              <a:rPr lang="tr-TR" b="1" dirty="0"/>
              <a:t> mor kapaklı tüpler </a:t>
            </a:r>
          </a:p>
          <a:p>
            <a:r>
              <a:rPr lang="tr-TR" dirty="0">
                <a:latin typeface="Times New Roman" pitchFamily="18" charset="0"/>
              </a:rPr>
              <a:t>Tam kan sayımı</a:t>
            </a:r>
            <a:r>
              <a:rPr lang="tr-TR" dirty="0"/>
              <a:t>, HbA1c vb.  ölçümleri </a:t>
            </a:r>
          </a:p>
          <a:p>
            <a:r>
              <a:rPr lang="tr-TR" dirty="0" err="1"/>
              <a:t>Hemogram</a:t>
            </a:r>
            <a:endParaRPr lang="tr-TR" dirty="0"/>
          </a:p>
        </p:txBody>
      </p:sp>
      <p:pic>
        <p:nvPicPr>
          <p:cNvPr id="5122" name="Picture 2" descr="C:\Users\Vetbim\Desktop\mor kapa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8048" y="2852936"/>
            <a:ext cx="207645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548682"/>
            <a:ext cx="8229600" cy="259228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b="1" dirty="0" err="1"/>
              <a:t>EDTA’lı</a:t>
            </a:r>
            <a:r>
              <a:rPr lang="tr-TR" b="1" dirty="0"/>
              <a:t> mor kapaklı tüpler </a:t>
            </a:r>
          </a:p>
          <a:p>
            <a:r>
              <a:rPr lang="tr-TR" dirty="0">
                <a:latin typeface="Times New Roman" pitchFamily="18" charset="0"/>
              </a:rPr>
              <a:t>Tam kan sayımı</a:t>
            </a:r>
            <a:r>
              <a:rPr lang="tr-TR" dirty="0"/>
              <a:t>, HbA1c vb.  ölçümleri </a:t>
            </a:r>
          </a:p>
          <a:p>
            <a:r>
              <a:rPr lang="tr-TR" dirty="0" err="1"/>
              <a:t>Hemogram</a:t>
            </a:r>
            <a:endParaRPr lang="tr-TR" dirty="0"/>
          </a:p>
        </p:txBody>
      </p:sp>
      <p:pic>
        <p:nvPicPr>
          <p:cNvPr id="5122" name="Picture 2" descr="C:\Users\Vetbim\Desktop\mor kapa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28048" y="2852936"/>
            <a:ext cx="207645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476673"/>
            <a:ext cx="8229600" cy="2808312"/>
          </a:xfrm>
        </p:spPr>
        <p:txBody>
          <a:bodyPr/>
          <a:lstStyle/>
          <a:p>
            <a:pPr algn="ctr">
              <a:buNone/>
            </a:pPr>
            <a:r>
              <a:rPr lang="tr-TR" b="1" dirty="0" err="1"/>
              <a:t>Sitratlı</a:t>
            </a:r>
            <a:r>
              <a:rPr lang="tr-TR" b="1" dirty="0"/>
              <a:t> siyah kapaklı tüp </a:t>
            </a:r>
            <a:r>
              <a:rPr lang="tr-TR" dirty="0"/>
              <a:t>(ince yapılı bir tüptür). </a:t>
            </a:r>
            <a:endParaRPr lang="tr-TR" b="1" dirty="0"/>
          </a:p>
          <a:p>
            <a:r>
              <a:rPr lang="tr-TR" dirty="0" err="1"/>
              <a:t>Sedimasyon</a:t>
            </a:r>
            <a:r>
              <a:rPr lang="tr-TR" dirty="0"/>
              <a:t> tüpü, </a:t>
            </a:r>
          </a:p>
          <a:p>
            <a:r>
              <a:rPr lang="tr-TR" dirty="0"/>
              <a:t>İçerisinde pıhtılaşmayı engelleyici madde bulunur. </a:t>
            </a:r>
          </a:p>
        </p:txBody>
      </p:sp>
      <p:pic>
        <p:nvPicPr>
          <p:cNvPr id="6147" name="Picture 3" descr="C:\Users\Vetbim\Desktop\siyah kapa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9616" y="2780928"/>
            <a:ext cx="165735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Hayvan Türlerine Göre Kan Alma İğnelerinin Özellikleri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dirty="0"/>
              <a:t>Hayvan Türü       İğne Numarası (G)          İğne Çapı (</a:t>
            </a:r>
            <a:r>
              <a:rPr lang="tr-TR" b="1" dirty="0" err="1"/>
              <a:t>inch</a:t>
            </a:r>
            <a:r>
              <a:rPr lang="tr-TR" b="1" dirty="0"/>
              <a:t>)</a:t>
            </a:r>
          </a:p>
          <a:p>
            <a:r>
              <a:rPr lang="tr-TR" dirty="0"/>
              <a:t>At                                  16-19                             11/2 - 2</a:t>
            </a:r>
          </a:p>
          <a:p>
            <a:r>
              <a:rPr lang="pt-BR" dirty="0"/>
              <a:t>S</a:t>
            </a:r>
            <a:r>
              <a:rPr lang="tr-TR" dirty="0" err="1"/>
              <a:t>ığı</a:t>
            </a:r>
            <a:r>
              <a:rPr lang="pt-BR" dirty="0"/>
              <a:t>r </a:t>
            </a:r>
            <a:r>
              <a:rPr lang="tr-TR" dirty="0"/>
              <a:t>                              </a:t>
            </a:r>
            <a:r>
              <a:rPr lang="pt-BR" dirty="0"/>
              <a:t>16-19 </a:t>
            </a:r>
            <a:r>
              <a:rPr lang="tr-TR" dirty="0"/>
              <a:t>                           </a:t>
            </a:r>
            <a:r>
              <a:rPr lang="pt-BR" dirty="0"/>
              <a:t>11/2 - 2</a:t>
            </a:r>
          </a:p>
          <a:p>
            <a:r>
              <a:rPr lang="tr-TR" dirty="0"/>
              <a:t>Koyun-Keçi                  18-20                             11/2 - 2</a:t>
            </a:r>
          </a:p>
          <a:p>
            <a:r>
              <a:rPr lang="tr-TR" dirty="0"/>
              <a:t>Domuz                          20                                  11/2 - 4</a:t>
            </a:r>
          </a:p>
          <a:p>
            <a:r>
              <a:rPr lang="tr-TR" dirty="0"/>
              <a:t>Köpek                           20-22                             11/2</a:t>
            </a:r>
          </a:p>
          <a:p>
            <a:r>
              <a:rPr lang="tr-TR" dirty="0"/>
              <a:t>Kedi                              22-25                              1</a:t>
            </a:r>
          </a:p>
          <a:p>
            <a:r>
              <a:rPr lang="tr-TR" dirty="0"/>
              <a:t>Kanatlı                         22-26                             11/2 – 1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2135560" y="6093296"/>
            <a:ext cx="16921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Yılmaz G (2013)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324</Words>
  <Application>Microsoft Office PowerPoint</Application>
  <PresentationFormat>Geniş ekran</PresentationFormat>
  <Paragraphs>64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Teması</vt:lpstr>
      <vt:lpstr>Ofis Teması</vt:lpstr>
      <vt:lpstr>LABORATUVARA ÖRNEK GÖNDERME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Hayvan Türlerine Göre Kan Alma İğnelerinin Özellikleri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LABORATUVARA ÖRNEK GÖNDERME </dc:title>
  <dc:creator>Efe Kurtdede</dc:creator>
  <cp:lastModifiedBy>Efe Kurtdede</cp:lastModifiedBy>
  <cp:revision>1</cp:revision>
  <dcterms:created xsi:type="dcterms:W3CDTF">2025-07-10T09:48:00Z</dcterms:created>
  <dcterms:modified xsi:type="dcterms:W3CDTF">2025-07-10T09:49:03Z</dcterms:modified>
</cp:coreProperties>
</file>