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72" r:id="rId4"/>
  </p:sldMasterIdLst>
  <p:notesMasterIdLst>
    <p:notesMasterId r:id="rId14"/>
  </p:notesMasterIdLst>
  <p:sldIdLst>
    <p:sldId id="263" r:id="rId5"/>
    <p:sldId id="271" r:id="rId6"/>
    <p:sldId id="270" r:id="rId7"/>
    <p:sldId id="269" r:id="rId8"/>
    <p:sldId id="268" r:id="rId9"/>
    <p:sldId id="267" r:id="rId10"/>
    <p:sldId id="266" r:id="rId11"/>
    <p:sldId id="276" r:id="rId12"/>
    <p:sldId id="27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91" d="100"/>
          <a:sy n="91" d="100"/>
        </p:scale>
        <p:origin x="-137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8DB960-2B76-49A4-B4DC-4E752D1B98C4}" type="datetimeFigureOut">
              <a:rPr lang="en-US" smtClean="0"/>
              <a:pPr/>
              <a:t>11/2/2018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C0730A-D9D0-4B64-B15A-CC5DED520116}" type="slidenum">
              <a:rPr lang="en-US" smtClean="0"/>
              <a:pPr/>
              <a:t>‹#›</a:t>
            </a:fld>
            <a:endParaRPr lang="en-US"/>
          </a:p>
        </p:txBody>
      </p:sp>
    </p:spTree>
    <p:extLst>
      <p:ext uri="{BB962C8B-B14F-4D97-AF65-F5344CB8AC3E}">
        <p14:creationId xmlns="" xmlns:p14="http://schemas.microsoft.com/office/powerpoint/2010/main" val="3349794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noProof="0" dirty="0"/>
          </a:p>
        </p:txBody>
      </p:sp>
      <p:sp>
        <p:nvSpPr>
          <p:cNvPr id="4" name="Slide Number Placeholder 3"/>
          <p:cNvSpPr>
            <a:spLocks noGrp="1"/>
          </p:cNvSpPr>
          <p:nvPr>
            <p:ph type="sldNum" sz="quarter" idx="10"/>
          </p:nvPr>
        </p:nvSpPr>
        <p:spPr/>
        <p:txBody>
          <a:bodyPr/>
          <a:lstStyle/>
          <a:p>
            <a:fld id="{1D2386A3-2E31-4C9B-B0BE-45709ADB9841}"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noProof="0" dirty="0"/>
          </a:p>
        </p:txBody>
      </p:sp>
      <p:sp>
        <p:nvSpPr>
          <p:cNvPr id="4" name="Slide Number Placeholder 3"/>
          <p:cNvSpPr>
            <a:spLocks noGrp="1"/>
          </p:cNvSpPr>
          <p:nvPr>
            <p:ph type="sldNum" sz="quarter" idx="10"/>
          </p:nvPr>
        </p:nvSpPr>
        <p:spPr/>
        <p:txBody>
          <a:bodyPr/>
          <a:lstStyle/>
          <a:p>
            <a:fld id="{1D2386A3-2E31-4C9B-B0BE-45709ADB9841}"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noProof="0" dirty="0"/>
          </a:p>
        </p:txBody>
      </p:sp>
      <p:sp>
        <p:nvSpPr>
          <p:cNvPr id="4" name="Slide Number Placeholder 3"/>
          <p:cNvSpPr>
            <a:spLocks noGrp="1"/>
          </p:cNvSpPr>
          <p:nvPr>
            <p:ph type="sldNum" sz="quarter" idx="10"/>
          </p:nvPr>
        </p:nvSpPr>
        <p:spPr/>
        <p:txBody>
          <a:bodyPr/>
          <a:lstStyle/>
          <a:p>
            <a:fld id="{1D2386A3-2E31-4C9B-B0BE-45709ADB9841}"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noProof="0" dirty="0"/>
          </a:p>
        </p:txBody>
      </p:sp>
      <p:sp>
        <p:nvSpPr>
          <p:cNvPr id="4" name="Slide Number Placeholder 3"/>
          <p:cNvSpPr>
            <a:spLocks noGrp="1"/>
          </p:cNvSpPr>
          <p:nvPr>
            <p:ph type="sldNum" sz="quarter" idx="10"/>
          </p:nvPr>
        </p:nvSpPr>
        <p:spPr/>
        <p:txBody>
          <a:bodyPr/>
          <a:lstStyle/>
          <a:p>
            <a:fld id="{1D2386A3-2E31-4C9B-B0BE-45709ADB9841}"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noProof="0" dirty="0"/>
          </a:p>
        </p:txBody>
      </p:sp>
      <p:sp>
        <p:nvSpPr>
          <p:cNvPr id="4" name="Slide Number Placeholder 3"/>
          <p:cNvSpPr>
            <a:spLocks noGrp="1"/>
          </p:cNvSpPr>
          <p:nvPr>
            <p:ph type="sldNum" sz="quarter" idx="10"/>
          </p:nvPr>
        </p:nvSpPr>
        <p:spPr/>
        <p:txBody>
          <a:bodyPr/>
          <a:lstStyle/>
          <a:p>
            <a:fld id="{1D2386A3-2E31-4C9B-B0BE-45709ADB9841}"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noProof="0" dirty="0"/>
          </a:p>
        </p:txBody>
      </p:sp>
      <p:sp>
        <p:nvSpPr>
          <p:cNvPr id="4" name="Slide Number Placeholder 3"/>
          <p:cNvSpPr>
            <a:spLocks noGrp="1"/>
          </p:cNvSpPr>
          <p:nvPr>
            <p:ph type="sldNum" sz="quarter" idx="10"/>
          </p:nvPr>
        </p:nvSpPr>
        <p:spPr/>
        <p:txBody>
          <a:bodyPr/>
          <a:lstStyle/>
          <a:p>
            <a:fld id="{1D2386A3-2E31-4C9B-B0BE-45709ADB9841}"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noProof="0" dirty="0"/>
          </a:p>
        </p:txBody>
      </p:sp>
      <p:sp>
        <p:nvSpPr>
          <p:cNvPr id="4" name="Slide Number Placeholder 3"/>
          <p:cNvSpPr>
            <a:spLocks noGrp="1"/>
          </p:cNvSpPr>
          <p:nvPr>
            <p:ph type="sldNum" sz="quarter" idx="10"/>
          </p:nvPr>
        </p:nvSpPr>
        <p:spPr/>
        <p:txBody>
          <a:bodyPr/>
          <a:lstStyle/>
          <a:p>
            <a:fld id="{1D2386A3-2E31-4C9B-B0BE-45709ADB9841}"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DA480A42-1B47-4A74-9A1D-F67E9D003F15}" type="datetimeFigureOut">
              <a:rPr lang="en-US" smtClean="0"/>
              <a:pPr/>
              <a:t>11/2/2018</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4024F9E6-8BD1-4849-86DE-3CD23B63DC4B}"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tr-TR"/>
              <a:t>Asıl başlık stili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4024F9E6-8BD1-4849-86DE-3CD23B63DC4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A480A42-1B47-4A74-9A1D-F67E9D003F15}" type="datetimeFigureOut">
              <a:rPr lang="en-US" smtClean="0"/>
              <a:pPr/>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24F9E6-8BD1-4849-86DE-3CD23B63DC4B}" type="slidenum">
              <a:rPr lang="en-US" smtClean="0"/>
              <a:pPr/>
              <a:t>‹#›</a:t>
            </a:fld>
            <a:endParaRPr lang="en-US"/>
          </a:p>
        </p:txBody>
      </p:sp>
      <p:sp>
        <p:nvSpPr>
          <p:cNvPr id="7" name="Title 6"/>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 name="Date Placeholder 8"/>
          <p:cNvSpPr>
            <a:spLocks noGrp="1"/>
          </p:cNvSpPr>
          <p:nvPr>
            <p:ph type="dt" sz="half" idx="10"/>
          </p:nvPr>
        </p:nvSpPr>
        <p:spPr/>
        <p:txBody>
          <a:bodyPr/>
          <a:lstStyle>
            <a:lvl1pPr>
              <a:defRPr>
                <a:solidFill>
                  <a:srgbClr val="FFFFFF"/>
                </a:solidFill>
              </a:defRPr>
            </a:lvl1pPr>
          </a:lstStyle>
          <a:p>
            <a:fld id="{DA480A42-1B47-4A74-9A1D-F67E9D003F15}" type="datetimeFigureOut">
              <a:rPr lang="en-US" smtClean="0"/>
              <a:pPr/>
              <a:t>11/2/2018</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4024F9E6-8BD1-4849-86DE-3CD23B63DC4B}"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tr-TR"/>
              <a:t>Asıl başlık stili için tıklatın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8" name="Title 7"/>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A480A42-1B47-4A74-9A1D-F67E9D003F15}" type="datetimeFigureOut">
              <a:rPr lang="en-US" smtClean="0"/>
              <a:pPr/>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A480A42-1B47-4A74-9A1D-F67E9D003F15}" type="datetimeFigureOut">
              <a:rPr lang="en-US" smtClean="0"/>
              <a:pPr/>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24F9E6-8BD1-4849-86DE-3CD23B63DC4B}" type="slidenum">
              <a:rPr lang="en-US" smtClean="0"/>
              <a:pPr/>
              <a:t>‹#›</a:t>
            </a:fld>
            <a:endParaRPr lang="en-US"/>
          </a:p>
        </p:txBody>
      </p:sp>
      <p:sp>
        <p:nvSpPr>
          <p:cNvPr id="6" name="Title 5"/>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DA480A42-1B47-4A74-9A1D-F67E9D003F15}" type="datetimeFigureOut">
              <a:rPr lang="en-US" smtClean="0"/>
              <a:pPr/>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24F9E6-8BD1-4849-86DE-3CD23B63DC4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4024F9E6-8BD1-4849-86DE-3CD23B63DC4B}"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tr-TR"/>
              <a:t>Asıl başlık stili için tıklatın</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DA480A42-1B47-4A74-9A1D-F67E9D003F15}" type="datetimeFigureOut">
              <a:rPr lang="en-US" smtClean="0"/>
              <a:pPr/>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24F9E6-8BD1-4849-86DE-3CD23B63DC4B}"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tr-TR"/>
              <a:t>Asıl başlık stili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DA480A42-1B47-4A74-9A1D-F67E9D003F15}" type="datetimeFigureOut">
              <a:rPr lang="en-US" smtClean="0"/>
              <a:pPr/>
              <a:t>11/2/2018</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4024F9E6-8BD1-4849-86DE-3CD23B63DC4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idx="1"/>
          </p:nvPr>
        </p:nvSpPr>
        <p:spPr>
          <a:xfrm>
            <a:off x="380999" y="1719070"/>
            <a:ext cx="8407893" cy="4950289"/>
          </a:xfrm>
        </p:spPr>
        <p:txBody>
          <a:bodyPr>
            <a:normAutofit fontScale="92500" lnSpcReduction="20000"/>
          </a:bodyPr>
          <a:lstStyle/>
          <a:p>
            <a:pPr marL="0" indent="0" algn="just">
              <a:buNone/>
            </a:pPr>
            <a:r>
              <a:rPr lang="tr-TR" sz="2200" dirty="0">
                <a:latin typeface="Calibri" panose="020F0502020204030204" pitchFamily="34" charset="0"/>
                <a:cs typeface="Calibri" panose="020F0502020204030204" pitchFamily="34" charset="0"/>
              </a:rPr>
              <a:t>Yargı Kısıntısı, yürütmenin yargısal denetim dışında bırakılmamış bazı işlemlerini, yargı yerlerinin çeşitli sebeplerden dolayı denetlenmekten </a:t>
            </a:r>
            <a:r>
              <a:rPr lang="tr-TR" sz="2200" b="1" dirty="0">
                <a:latin typeface="Calibri" panose="020F0502020204030204" pitchFamily="34" charset="0"/>
                <a:cs typeface="Calibri" panose="020F0502020204030204" pitchFamily="34" charset="0"/>
              </a:rPr>
              <a:t>kaçınması</a:t>
            </a:r>
            <a:r>
              <a:rPr lang="tr-TR" sz="2200" dirty="0">
                <a:latin typeface="Calibri" panose="020F0502020204030204" pitchFamily="34" charset="0"/>
                <a:cs typeface="Calibri" panose="020F0502020204030204" pitchFamily="34" charset="0"/>
              </a:rPr>
              <a:t>dır. Yargı kısıntısı, bize Fransa’dan aktarılan «hükümet tasarrufu </a:t>
            </a:r>
            <a:r>
              <a:rPr lang="tr-TR" sz="2200" dirty="0" err="1">
                <a:latin typeface="Calibri" panose="020F0502020204030204" pitchFamily="34" charset="0"/>
                <a:cs typeface="Calibri" panose="020F0502020204030204" pitchFamily="34" charset="0"/>
              </a:rPr>
              <a:t>teorisi»nin</a:t>
            </a:r>
            <a:r>
              <a:rPr lang="tr-TR" sz="2200" dirty="0">
                <a:latin typeface="Calibri" panose="020F0502020204030204" pitchFamily="34" charset="0"/>
                <a:cs typeface="Calibri" panose="020F0502020204030204" pitchFamily="34" charset="0"/>
              </a:rPr>
              <a:t> içinde vücut bulmaktadır.</a:t>
            </a:r>
          </a:p>
          <a:p>
            <a:pPr marL="0" indent="0" algn="ctr">
              <a:buNone/>
            </a:pPr>
            <a:endParaRPr lang="tr-TR" sz="2200" b="1" dirty="0">
              <a:solidFill>
                <a:schemeClr val="tx1">
                  <a:lumMod val="75000"/>
                  <a:lumOff val="25000"/>
                </a:schemeClr>
              </a:solidFill>
              <a:latin typeface="Calibri" panose="020F0502020204030204" pitchFamily="34" charset="0"/>
              <a:cs typeface="Calibri" panose="020F0502020204030204" pitchFamily="34" charset="0"/>
            </a:endParaRPr>
          </a:p>
          <a:p>
            <a:pPr marL="0" indent="0" algn="just">
              <a:buNone/>
            </a:pPr>
            <a:r>
              <a:rPr lang="tr-TR" sz="2200" b="1" dirty="0">
                <a:solidFill>
                  <a:schemeClr val="tx1">
                    <a:lumMod val="75000"/>
                    <a:lumOff val="25000"/>
                  </a:schemeClr>
                </a:solidFill>
                <a:latin typeface="Calibri" panose="020F0502020204030204" pitchFamily="34" charset="0"/>
                <a:cs typeface="Calibri" panose="020F0502020204030204" pitchFamily="34" charset="0"/>
              </a:rPr>
              <a:t>Hükümet Tasarrufu</a:t>
            </a:r>
            <a:r>
              <a:rPr lang="tr-TR" sz="2200" dirty="0">
                <a:solidFill>
                  <a:schemeClr val="tx1">
                    <a:lumMod val="75000"/>
                    <a:lumOff val="25000"/>
                  </a:schemeClr>
                </a:solidFill>
                <a:latin typeface="Calibri" panose="020F0502020204030204" pitchFamily="34" charset="0"/>
                <a:cs typeface="Calibri" panose="020F0502020204030204" pitchFamily="34" charset="0"/>
              </a:rPr>
              <a:t>: Gözübüyük’ün yaptığı tanıma göre hükümet tasarrufu, yargı yerinin bir işleme karşı açılan davaya “siyasi sebep ve düşünce” ya da “işlemin mahiyeti icabı” gibi hukuk dışı nedenlerle bakmaması, ön koşullar yönünden reddetmesidir. </a:t>
            </a:r>
          </a:p>
          <a:p>
            <a:pPr marL="274320" lvl="1" indent="0" algn="just">
              <a:buNone/>
            </a:pPr>
            <a:endParaRPr lang="tr-TR" sz="2200" dirty="0">
              <a:solidFill>
                <a:schemeClr val="tx1">
                  <a:lumMod val="75000"/>
                  <a:lumOff val="25000"/>
                </a:schemeClr>
              </a:solidFill>
              <a:latin typeface="Calibri" panose="020F0502020204030204" pitchFamily="34" charset="0"/>
              <a:cs typeface="Calibri" panose="020F0502020204030204" pitchFamily="34" charset="0"/>
            </a:endParaRPr>
          </a:p>
          <a:p>
            <a:pPr marL="594360" lvl="2" indent="0" algn="just">
              <a:buNone/>
            </a:pPr>
            <a:r>
              <a:rPr lang="tr-TR" sz="2200" b="1" dirty="0">
                <a:solidFill>
                  <a:schemeClr val="tx1">
                    <a:lumMod val="75000"/>
                    <a:lumOff val="25000"/>
                  </a:schemeClr>
                </a:solidFill>
                <a:latin typeface="Calibri" panose="020F0502020204030204" pitchFamily="34" charset="0"/>
                <a:cs typeface="Calibri" panose="020F0502020204030204" pitchFamily="34" charset="0"/>
              </a:rPr>
              <a:t>Örnekler: </a:t>
            </a:r>
            <a:r>
              <a:rPr lang="tr-TR" sz="2200" dirty="0">
                <a:solidFill>
                  <a:schemeClr val="tx1">
                    <a:lumMod val="75000"/>
                    <a:lumOff val="25000"/>
                  </a:schemeClr>
                </a:solidFill>
                <a:latin typeface="Calibri" panose="020F0502020204030204" pitchFamily="34" charset="0"/>
                <a:cs typeface="Calibri" panose="020F0502020204030204" pitchFamily="34" charset="0"/>
              </a:rPr>
              <a:t>Mukabele </a:t>
            </a:r>
            <a:r>
              <a:rPr lang="tr-TR" sz="2200" dirty="0" err="1">
                <a:solidFill>
                  <a:schemeClr val="tx1">
                    <a:lumMod val="75000"/>
                    <a:lumOff val="25000"/>
                  </a:schemeClr>
                </a:solidFill>
                <a:latin typeface="Calibri" panose="020F0502020204030204" pitchFamily="34" charset="0"/>
                <a:cs typeface="Calibri" panose="020F0502020204030204" pitchFamily="34" charset="0"/>
              </a:rPr>
              <a:t>bilmisil</a:t>
            </a:r>
            <a:r>
              <a:rPr lang="tr-TR" sz="2200" dirty="0">
                <a:solidFill>
                  <a:schemeClr val="tx1">
                    <a:lumMod val="75000"/>
                    <a:lumOff val="25000"/>
                  </a:schemeClr>
                </a:solidFill>
                <a:latin typeface="Calibri" panose="020F0502020204030204" pitchFamily="34" charset="0"/>
                <a:cs typeface="Calibri" panose="020F0502020204030204" pitchFamily="34" charset="0"/>
              </a:rPr>
              <a:t> kararları, zorunlu iskân işlemleri, vatandaşlıktan çıkarma kararları, yabancıları sınır dışı edilmesi kararları...</a:t>
            </a:r>
          </a:p>
          <a:p>
            <a:pPr lvl="2" algn="just"/>
            <a:endParaRPr lang="tr-TR" dirty="0">
              <a:solidFill>
                <a:schemeClr val="tx1">
                  <a:lumMod val="65000"/>
                  <a:lumOff val="35000"/>
                </a:schemeClr>
              </a:solidFill>
              <a:latin typeface="Calibri" panose="020F0502020204030204" pitchFamily="34" charset="0"/>
              <a:cs typeface="Calibri" panose="020F0502020204030204" pitchFamily="34" charset="0"/>
            </a:endParaRPr>
          </a:p>
          <a:p>
            <a:pPr lvl="2" algn="just"/>
            <a:endParaRPr lang="tr-TR" dirty="0">
              <a:solidFill>
                <a:schemeClr val="tx1">
                  <a:lumMod val="65000"/>
                  <a:lumOff val="35000"/>
                </a:schemeClr>
              </a:solidFill>
              <a:latin typeface="Calibri" panose="020F0502020204030204" pitchFamily="34" charset="0"/>
              <a:cs typeface="Calibri" panose="020F0502020204030204" pitchFamily="34" charset="0"/>
            </a:endParaRPr>
          </a:p>
          <a:p>
            <a:pPr lvl="2" algn="just"/>
            <a:endParaRPr lang="tr-TR" dirty="0">
              <a:solidFill>
                <a:schemeClr val="tx1">
                  <a:lumMod val="65000"/>
                  <a:lumOff val="35000"/>
                </a:schemeClr>
              </a:solidFill>
              <a:latin typeface="Calibri" panose="020F0502020204030204" pitchFamily="34" charset="0"/>
              <a:cs typeface="Calibri" panose="020F0502020204030204" pitchFamily="34" charset="0"/>
            </a:endParaRPr>
          </a:p>
          <a:p>
            <a:pPr lvl="2" algn="just"/>
            <a:endParaRPr lang="tr-TR" dirty="0">
              <a:solidFill>
                <a:schemeClr val="tx1">
                  <a:lumMod val="65000"/>
                  <a:lumOff val="35000"/>
                </a:schemeClr>
              </a:solidFill>
              <a:latin typeface="Calibri" panose="020F0502020204030204" pitchFamily="34" charset="0"/>
              <a:cs typeface="Calibri" panose="020F0502020204030204" pitchFamily="34" charset="0"/>
            </a:endParaRPr>
          </a:p>
          <a:p>
            <a:pPr marL="0" indent="0" algn="just">
              <a:buNone/>
            </a:pPr>
            <a:r>
              <a:rPr lang="tr-TR" sz="1700" b="1" i="1" dirty="0">
                <a:latin typeface="Calibri" panose="020F0502020204030204" pitchFamily="34" charset="0"/>
                <a:cs typeface="Calibri" panose="020F0502020204030204" pitchFamily="34" charset="0"/>
              </a:rPr>
              <a:t>Araştırınız: </a:t>
            </a:r>
            <a:r>
              <a:rPr lang="tr-TR" sz="1700" i="1" dirty="0" err="1">
                <a:latin typeface="Calibri" panose="020F0502020204030204" pitchFamily="34" charset="0"/>
                <a:cs typeface="Calibri" panose="020F0502020204030204" pitchFamily="34" charset="0"/>
              </a:rPr>
              <a:t>Conseil</a:t>
            </a:r>
            <a:r>
              <a:rPr lang="tr-TR" sz="1700" i="1" dirty="0">
                <a:latin typeface="Calibri" panose="020F0502020204030204" pitchFamily="34" charset="0"/>
                <a:cs typeface="Calibri" panose="020F0502020204030204" pitchFamily="34" charset="0"/>
              </a:rPr>
              <a:t> </a:t>
            </a:r>
            <a:r>
              <a:rPr lang="tr-TR" sz="1700" i="1" dirty="0" err="1">
                <a:latin typeface="Calibri" panose="020F0502020204030204" pitchFamily="34" charset="0"/>
                <a:cs typeface="Calibri" panose="020F0502020204030204" pitchFamily="34" charset="0"/>
              </a:rPr>
              <a:t>d'État’nın</a:t>
            </a:r>
            <a:r>
              <a:rPr lang="tr-TR" sz="1700" i="1" dirty="0">
                <a:latin typeface="Calibri" panose="020F0502020204030204" pitchFamily="34" charset="0"/>
                <a:cs typeface="Calibri" panose="020F0502020204030204" pitchFamily="34" charset="0"/>
              </a:rPr>
              <a:t> 1881 tarihli “</a:t>
            </a:r>
            <a:r>
              <a:rPr lang="tr-TR" sz="1700" i="1" dirty="0" err="1">
                <a:latin typeface="Calibri" panose="020F0502020204030204" pitchFamily="34" charset="0"/>
                <a:cs typeface="Calibri" panose="020F0502020204030204" pitchFamily="34" charset="0"/>
              </a:rPr>
              <a:t>Laffitte</a:t>
            </a:r>
            <a:r>
              <a:rPr lang="tr-TR" sz="1700" i="1" dirty="0">
                <a:latin typeface="Calibri" panose="020F0502020204030204" pitchFamily="34" charset="0"/>
                <a:cs typeface="Calibri" panose="020F0502020204030204" pitchFamily="34" charset="0"/>
              </a:rPr>
              <a:t>” kararı.</a:t>
            </a:r>
          </a:p>
          <a:p>
            <a:pPr algn="just"/>
            <a:endParaRPr lang="tr-TR" sz="2400" dirty="0">
              <a:latin typeface="Calibri" panose="020F0502020204030204" pitchFamily="34" charset="0"/>
              <a:cs typeface="Calibri" panose="020F0502020204030204" pitchFamily="34" charset="0"/>
            </a:endParaRPr>
          </a:p>
          <a:p>
            <a:endParaRPr lang="tr-TR" sz="2400" dirty="0">
              <a:latin typeface="Calibri" panose="020F0502020204030204" pitchFamily="34" charset="0"/>
              <a:cs typeface="Calibri" panose="020F0502020204030204" pitchFamily="34" charset="0"/>
            </a:endParaRPr>
          </a:p>
        </p:txBody>
      </p:sp>
      <p:sp>
        <p:nvSpPr>
          <p:cNvPr id="2" name="Rectangle 1"/>
          <p:cNvSpPr>
            <a:spLocks noGrp="1"/>
          </p:cNvSpPr>
          <p:nvPr>
            <p:ph type="title"/>
          </p:nvPr>
        </p:nvSpPr>
        <p:spPr>
          <a:xfrm>
            <a:off x="467544" y="332656"/>
            <a:ext cx="8229600" cy="990600"/>
          </a:xfrm>
        </p:spPr>
        <p:txBody>
          <a:bodyPr>
            <a:noAutofit/>
          </a:bodyPr>
          <a:lstStyle/>
          <a:p>
            <a:pPr algn="ctr"/>
            <a:r>
              <a:rPr lang="tr-TR" sz="2400" b="1" dirty="0">
                <a:latin typeface="Gill Sans MT" panose="020B0502020104020203" pitchFamily="34" charset="0"/>
              </a:rPr>
              <a:t/>
            </a:r>
            <a:br>
              <a:rPr lang="tr-TR" sz="2400" b="1" dirty="0">
                <a:latin typeface="Gill Sans MT" panose="020B0502020104020203" pitchFamily="34" charset="0"/>
              </a:rPr>
            </a:br>
            <a:r>
              <a:rPr lang="tr-TR" sz="2400" dirty="0">
                <a:latin typeface="Gill Sans MT" panose="020B0502020104020203" pitchFamily="34" charset="0"/>
              </a:rPr>
              <a:t>5.Hafta</a:t>
            </a:r>
            <a:r>
              <a:rPr lang="tr-TR" sz="2400" b="1" dirty="0">
                <a:latin typeface="Gill Sans MT" panose="020B0502020104020203" pitchFamily="34" charset="0"/>
              </a:rPr>
              <a:t/>
            </a:r>
            <a:br>
              <a:rPr lang="tr-TR" sz="2400" b="1" dirty="0">
                <a:latin typeface="Gill Sans MT" panose="020B0502020104020203" pitchFamily="34" charset="0"/>
              </a:rPr>
            </a:br>
            <a:r>
              <a:rPr lang="tr-TR" sz="2400" b="1" dirty="0">
                <a:latin typeface="Gill Sans MT" panose="020B0502020104020203" pitchFamily="34" charset="0"/>
              </a:rPr>
              <a:t>YARGI KISINTISI</a:t>
            </a:r>
            <a:r>
              <a:rPr lang="en-US" sz="2400" dirty="0">
                <a:latin typeface="Gill Sans MT" panose="020B0502020104020203" pitchFamily="34" charset="0"/>
              </a:rPr>
              <a:t/>
            </a:r>
            <a:br>
              <a:rPr lang="en-US" sz="2400" dirty="0">
                <a:latin typeface="Gill Sans MT" panose="020B0502020104020203" pitchFamily="34" charset="0"/>
              </a:rPr>
            </a:br>
            <a:endParaRPr lang="tr-TR" sz="2400" dirty="0">
              <a:latin typeface="Gill Sans MT" panose="020B0502020104020203"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idx="1"/>
          </p:nvPr>
        </p:nvSpPr>
        <p:spPr>
          <a:xfrm>
            <a:off x="395536" y="1700808"/>
            <a:ext cx="8407893" cy="4950289"/>
          </a:xfrm>
        </p:spPr>
        <p:txBody>
          <a:bodyPr>
            <a:normAutofit fontScale="92500" lnSpcReduction="20000"/>
          </a:bodyPr>
          <a:lstStyle/>
          <a:p>
            <a:pPr marL="0" indent="0" algn="just">
              <a:buNone/>
            </a:pPr>
            <a:endParaRPr lang="tr-TR" dirty="0">
              <a:latin typeface="Calibri" panose="020F0502020204030204" pitchFamily="34" charset="0"/>
              <a:cs typeface="Calibri" panose="020F0502020204030204" pitchFamily="34" charset="0"/>
            </a:endParaRPr>
          </a:p>
          <a:p>
            <a:pPr marL="0" indent="0" algn="ctr">
              <a:buNone/>
            </a:pPr>
            <a:r>
              <a:rPr lang="tr-TR" dirty="0">
                <a:latin typeface="Calibri" panose="020F0502020204030204" pitchFamily="34" charset="0"/>
                <a:cs typeface="Calibri" panose="020F0502020204030204" pitchFamily="34" charset="0"/>
              </a:rPr>
              <a:t>Bir idari işleme karşı yargı yolunun kapatılması, kişiler açısından hak arama özgürlüğünün kısıtlanması ve dava açma hakkının engellenmesidir.</a:t>
            </a:r>
          </a:p>
          <a:p>
            <a:pPr marL="0" indent="0" algn="just">
              <a:buNone/>
            </a:pPr>
            <a:endParaRPr lang="en-US" dirty="0">
              <a:latin typeface="Calibri" panose="020F0502020204030204" pitchFamily="34" charset="0"/>
              <a:cs typeface="Calibri" panose="020F0502020204030204" pitchFamily="34" charset="0"/>
            </a:endParaRPr>
          </a:p>
          <a:p>
            <a:pPr algn="just"/>
            <a:r>
              <a:rPr lang="tr-TR" b="1" dirty="0">
                <a:latin typeface="Calibri" panose="020F0502020204030204" pitchFamily="34" charset="0"/>
                <a:cs typeface="Calibri" panose="020F0502020204030204" pitchFamily="34" charset="0"/>
              </a:rPr>
              <a:t>AY, md. 36:</a:t>
            </a:r>
            <a:r>
              <a:rPr lang="tr-TR" dirty="0">
                <a:latin typeface="Calibri" panose="020F0502020204030204" pitchFamily="34" charset="0"/>
                <a:cs typeface="Calibri" panose="020F0502020204030204" pitchFamily="34" charset="0"/>
              </a:rPr>
              <a:t> “Herkes, meşru vasıta ve yollardan faydalanmak suretiyle yargı mercileri önünde davacı veya davalı olarak iddia ve savunma ile adil yargılanma hakkına sahiptir.</a:t>
            </a:r>
            <a:endParaRPr lang="en-US" dirty="0">
              <a:latin typeface="Calibri" panose="020F0502020204030204" pitchFamily="34" charset="0"/>
              <a:cs typeface="Calibri" panose="020F0502020204030204" pitchFamily="34" charset="0"/>
            </a:endParaRPr>
          </a:p>
          <a:p>
            <a:pPr algn="just"/>
            <a:r>
              <a:rPr lang="tr-TR" dirty="0">
                <a:latin typeface="Calibri" panose="020F0502020204030204" pitchFamily="34" charset="0"/>
                <a:cs typeface="Calibri" panose="020F0502020204030204" pitchFamily="34" charset="0"/>
              </a:rPr>
              <a:t>Hiçbir mahkeme, görev ve yetkisi içindeki davaya bakmaktan kaçınamaz.”</a:t>
            </a:r>
            <a:endParaRPr lang="en-US" dirty="0">
              <a:latin typeface="Calibri" panose="020F0502020204030204" pitchFamily="34" charset="0"/>
              <a:cs typeface="Calibri" panose="020F0502020204030204" pitchFamily="34" charset="0"/>
            </a:endParaRPr>
          </a:p>
          <a:p>
            <a:pPr algn="just"/>
            <a:r>
              <a:rPr lang="tr-TR" b="1" dirty="0">
                <a:latin typeface="Calibri" panose="020F0502020204030204" pitchFamily="34" charset="0"/>
                <a:cs typeface="Calibri" panose="020F0502020204030204" pitchFamily="34" charset="0"/>
              </a:rPr>
              <a:t>AY, md. 13: “</a:t>
            </a:r>
            <a:r>
              <a:rPr lang="tr-TR" dirty="0">
                <a:latin typeface="Calibri" panose="020F0502020204030204" pitchFamily="34" charset="0"/>
                <a:cs typeface="Calibri" panose="020F0502020204030204" pitchFamily="34" charset="0"/>
              </a:rPr>
              <a:t>Temel hak ve hürriyetler, özlerine dokunulmaksızın yalnızca Anayasanın ilgili maddelerinde belirtilen sebeplere bağlı olarak ve ancak kanunla sınırlanabilir. Bu sınırlamalar, Anayasanın sözüne ve ruhuna, demokratik toplum düzeninin ve lâik Cumhuriyetin gereklerine ve ölçülülük ilkesine aykırı olamaz.”</a:t>
            </a:r>
          </a:p>
          <a:p>
            <a:pPr marL="0" indent="0" algn="just">
              <a:buNone/>
            </a:pPr>
            <a:endParaRPr lang="en-US" dirty="0">
              <a:latin typeface="Calibri" panose="020F0502020204030204" pitchFamily="34" charset="0"/>
              <a:cs typeface="Calibri" panose="020F0502020204030204" pitchFamily="34" charset="0"/>
            </a:endParaRPr>
          </a:p>
          <a:p>
            <a:pPr marL="0" indent="0" algn="just">
              <a:buNone/>
            </a:pPr>
            <a:r>
              <a:rPr lang="tr-TR" sz="1700" b="1" i="1" dirty="0">
                <a:latin typeface="Calibri" panose="020F0502020204030204" pitchFamily="34" charset="0"/>
                <a:cs typeface="Calibri" panose="020F0502020204030204" pitchFamily="34" charset="0"/>
              </a:rPr>
              <a:t>SORU: </a:t>
            </a:r>
            <a:r>
              <a:rPr lang="tr-TR" sz="1700" i="1" dirty="0">
                <a:latin typeface="Calibri" panose="020F0502020204030204" pitchFamily="34" charset="0"/>
                <a:cs typeface="Calibri" panose="020F0502020204030204" pitchFamily="34" charset="0"/>
              </a:rPr>
              <a:t>İlgili maddelerde sınırlama sebebi yoksa bir hak veya özgürlük sınırlanabilir mi? Örneğin AY, md. 36, bu maddede hak arama hürriyetine ilişkin herhangi bir sınırlama sebebi gösterilmemiştir. </a:t>
            </a:r>
          </a:p>
        </p:txBody>
      </p:sp>
      <p:sp>
        <p:nvSpPr>
          <p:cNvPr id="2" name="Rectangle 1"/>
          <p:cNvSpPr>
            <a:spLocks noGrp="1"/>
          </p:cNvSpPr>
          <p:nvPr>
            <p:ph type="title"/>
          </p:nvPr>
        </p:nvSpPr>
        <p:spPr>
          <a:xfrm>
            <a:off x="467544" y="260648"/>
            <a:ext cx="8229600" cy="990600"/>
          </a:xfrm>
        </p:spPr>
        <p:txBody>
          <a:bodyPr>
            <a:normAutofit fontScale="90000"/>
          </a:bodyPr>
          <a:lstStyle/>
          <a:p>
            <a:pPr algn="ctr"/>
            <a:r>
              <a:rPr lang="tr-TR" sz="2400" dirty="0">
                <a:latin typeface="Gill Sans MT" panose="020B0502020104020203" pitchFamily="34" charset="0"/>
              </a:rPr>
              <a:t>6.Hafta </a:t>
            </a:r>
            <a:br>
              <a:rPr lang="tr-TR" sz="2400" dirty="0">
                <a:latin typeface="Gill Sans MT" panose="020B0502020104020203" pitchFamily="34" charset="0"/>
              </a:rPr>
            </a:br>
            <a:r>
              <a:rPr lang="tr-TR" sz="2400" b="1" dirty="0">
                <a:latin typeface="Gill Sans MT" panose="020B0502020104020203" pitchFamily="34" charset="0"/>
              </a:rPr>
              <a:t>HAK ARAMA HÜRRİYETİ</a:t>
            </a:r>
            <a:r>
              <a:rPr lang="en-US" sz="2400" dirty="0">
                <a:latin typeface="+mn-lt"/>
              </a:rPr>
              <a:t/>
            </a:r>
            <a:br>
              <a:rPr lang="en-US" sz="2400" dirty="0">
                <a:latin typeface="+mn-lt"/>
              </a:rPr>
            </a:br>
            <a:endParaRPr lang="tr-TR" sz="2400" dirty="0">
              <a:latin typeface="+mn-lt"/>
            </a:endParaRPr>
          </a:p>
        </p:txBody>
      </p:sp>
    </p:spTree>
    <p:extLst>
      <p:ext uri="{BB962C8B-B14F-4D97-AF65-F5344CB8AC3E}">
        <p14:creationId xmlns="" xmlns:p14="http://schemas.microsoft.com/office/powerpoint/2010/main" val="794503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idx="1"/>
          </p:nvPr>
        </p:nvSpPr>
        <p:spPr/>
        <p:txBody>
          <a:bodyPr>
            <a:normAutofit/>
          </a:bodyPr>
          <a:lstStyle/>
          <a:p>
            <a:pPr marL="0" lvl="0" indent="0" algn="ctr">
              <a:lnSpc>
                <a:spcPct val="115000"/>
              </a:lnSpc>
              <a:spcAft>
                <a:spcPts val="0"/>
              </a:spcAft>
              <a:buNone/>
            </a:pPr>
            <a:endParaRPr lang="tr-TR" sz="4000" dirty="0">
              <a:latin typeface="Calibri"/>
              <a:ea typeface="Calibri"/>
              <a:cs typeface="Times New Roman"/>
            </a:endParaRPr>
          </a:p>
          <a:p>
            <a:pPr marL="0" lvl="0" indent="0" algn="ctr">
              <a:lnSpc>
                <a:spcPct val="115000"/>
              </a:lnSpc>
              <a:spcAft>
                <a:spcPts val="0"/>
              </a:spcAft>
              <a:buNone/>
            </a:pPr>
            <a:r>
              <a:rPr lang="tr-TR" sz="4000" dirty="0">
                <a:latin typeface="Calibri"/>
                <a:ea typeface="Calibri"/>
                <a:cs typeface="Times New Roman"/>
              </a:rPr>
              <a:t>Danıştay</a:t>
            </a:r>
            <a:endParaRPr lang="en-US" sz="4000" dirty="0">
              <a:latin typeface="Calibri"/>
              <a:ea typeface="Calibri"/>
              <a:cs typeface="Times New Roman"/>
            </a:endParaRPr>
          </a:p>
          <a:p>
            <a:pPr marL="0" lvl="0" indent="0" algn="ctr">
              <a:lnSpc>
                <a:spcPct val="115000"/>
              </a:lnSpc>
              <a:spcAft>
                <a:spcPts val="0"/>
              </a:spcAft>
              <a:buNone/>
            </a:pPr>
            <a:r>
              <a:rPr lang="tr-TR" sz="4000" dirty="0">
                <a:latin typeface="Calibri"/>
                <a:ea typeface="Calibri"/>
                <a:cs typeface="Times New Roman"/>
              </a:rPr>
              <a:t>Bölge İdare Mahkemeleri</a:t>
            </a:r>
            <a:endParaRPr lang="en-US" sz="4000" dirty="0">
              <a:latin typeface="Calibri"/>
              <a:ea typeface="Calibri"/>
              <a:cs typeface="Times New Roman"/>
            </a:endParaRPr>
          </a:p>
          <a:p>
            <a:pPr marL="0" lvl="0" indent="0" algn="ctr">
              <a:lnSpc>
                <a:spcPct val="115000"/>
              </a:lnSpc>
              <a:spcAft>
                <a:spcPts val="0"/>
              </a:spcAft>
              <a:buNone/>
            </a:pPr>
            <a:r>
              <a:rPr lang="tr-TR" sz="4000" dirty="0">
                <a:latin typeface="Calibri"/>
                <a:ea typeface="Calibri"/>
                <a:cs typeface="Times New Roman"/>
              </a:rPr>
              <a:t>İdare Mahkemeleri</a:t>
            </a:r>
            <a:endParaRPr lang="en-US" sz="4000" dirty="0">
              <a:latin typeface="Calibri"/>
              <a:ea typeface="Calibri"/>
              <a:cs typeface="Times New Roman"/>
            </a:endParaRPr>
          </a:p>
          <a:p>
            <a:pPr marL="0" lvl="0" indent="0" algn="ctr">
              <a:lnSpc>
                <a:spcPct val="115000"/>
              </a:lnSpc>
              <a:spcAft>
                <a:spcPts val="1000"/>
              </a:spcAft>
              <a:buNone/>
            </a:pPr>
            <a:r>
              <a:rPr lang="tr-TR" sz="4000" dirty="0">
                <a:latin typeface="Calibri"/>
                <a:ea typeface="Calibri"/>
                <a:cs typeface="Times New Roman"/>
              </a:rPr>
              <a:t>Vergi Mahkemeleri</a:t>
            </a:r>
            <a:endParaRPr lang="en-US" sz="4000" dirty="0">
              <a:latin typeface="Calibri"/>
              <a:ea typeface="Calibri"/>
              <a:cs typeface="Times New Roman"/>
            </a:endParaRPr>
          </a:p>
          <a:p>
            <a:endParaRPr lang="tr-TR" dirty="0"/>
          </a:p>
        </p:txBody>
      </p:sp>
      <p:sp>
        <p:nvSpPr>
          <p:cNvPr id="2" name="Rectangle 1"/>
          <p:cNvSpPr>
            <a:spLocks noGrp="1"/>
          </p:cNvSpPr>
          <p:nvPr>
            <p:ph type="title"/>
          </p:nvPr>
        </p:nvSpPr>
        <p:spPr>
          <a:xfrm>
            <a:off x="323528" y="332656"/>
            <a:ext cx="8229600" cy="990600"/>
          </a:xfrm>
        </p:spPr>
        <p:txBody>
          <a:bodyPr>
            <a:noAutofit/>
          </a:bodyPr>
          <a:lstStyle/>
          <a:p>
            <a:pPr algn="ctr">
              <a:lnSpc>
                <a:spcPct val="115000"/>
              </a:lnSpc>
              <a:spcAft>
                <a:spcPts val="1000"/>
              </a:spcAft>
            </a:pPr>
            <a:r>
              <a:rPr lang="tr-TR" sz="2400" dirty="0">
                <a:latin typeface="Gill Sans MT" panose="020B0502020104020203" pitchFamily="34" charset="0"/>
              </a:rPr>
              <a:t>6. Hafta </a:t>
            </a:r>
            <a:br>
              <a:rPr lang="tr-TR" sz="2400" dirty="0">
                <a:latin typeface="Gill Sans MT" panose="020B0502020104020203" pitchFamily="34" charset="0"/>
              </a:rPr>
            </a:br>
            <a:r>
              <a:rPr lang="tr-TR" sz="2400" b="1" dirty="0">
                <a:latin typeface="Gill Sans MT" panose="020B0502020104020203" pitchFamily="34" charset="0"/>
                <a:ea typeface="Calibri"/>
                <a:cs typeface="Times New Roman"/>
              </a:rPr>
              <a:t>İDARİ YARGI TEŞKİLATI</a:t>
            </a:r>
            <a:r>
              <a:rPr lang="en-US" sz="2400" dirty="0">
                <a:latin typeface="Gill Sans MT" panose="020B0502020104020203" pitchFamily="34" charset="0"/>
                <a:ea typeface="Calibri"/>
                <a:cs typeface="Times New Roman"/>
              </a:rPr>
              <a:t/>
            </a:r>
            <a:br>
              <a:rPr lang="en-US" sz="2400" dirty="0">
                <a:latin typeface="Gill Sans MT" panose="020B0502020104020203" pitchFamily="34" charset="0"/>
                <a:ea typeface="Calibri"/>
                <a:cs typeface="Times New Roman"/>
              </a:rPr>
            </a:br>
            <a:endParaRPr lang="tr-TR" sz="2400" dirty="0">
              <a:latin typeface="Gill Sans MT" panose="020B0502020104020203" pitchFamily="34" charset="0"/>
            </a:endParaRPr>
          </a:p>
        </p:txBody>
      </p:sp>
    </p:spTree>
    <p:extLst>
      <p:ext uri="{BB962C8B-B14F-4D97-AF65-F5344CB8AC3E}">
        <p14:creationId xmlns="" xmlns:p14="http://schemas.microsoft.com/office/powerpoint/2010/main" val="1435826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idx="1"/>
          </p:nvPr>
        </p:nvSpPr>
        <p:spPr/>
        <p:txBody>
          <a:bodyPr>
            <a:normAutofit fontScale="92500"/>
          </a:bodyPr>
          <a:lstStyle/>
          <a:p>
            <a:pPr marL="0" indent="0" algn="ctr">
              <a:buNone/>
            </a:pPr>
            <a:endParaRPr lang="tr-TR" sz="2400" b="1" dirty="0">
              <a:latin typeface="Calibri" panose="020F0502020204030204" pitchFamily="34" charset="0"/>
              <a:cs typeface="Calibri" panose="020F0502020204030204" pitchFamily="34" charset="0"/>
            </a:endParaRPr>
          </a:p>
          <a:p>
            <a:pPr marL="0" indent="0" algn="ctr">
              <a:buNone/>
            </a:pPr>
            <a:r>
              <a:rPr lang="tr-TR" sz="2400" b="1" dirty="0">
                <a:latin typeface="Calibri" panose="020F0502020204030204" pitchFamily="34" charset="0"/>
                <a:cs typeface="Calibri" panose="020F0502020204030204" pitchFamily="34" charset="0"/>
              </a:rPr>
              <a:t>DANIŞTAY</a:t>
            </a:r>
          </a:p>
          <a:p>
            <a:pPr algn="just"/>
            <a:r>
              <a:rPr lang="tr-TR" sz="2400" b="1" dirty="0">
                <a:latin typeface="Calibri" panose="020F0502020204030204" pitchFamily="34" charset="0"/>
                <a:cs typeface="Calibri" panose="020F0502020204030204" pitchFamily="34" charset="0"/>
              </a:rPr>
              <a:t>AY, md. 142:</a:t>
            </a:r>
            <a:r>
              <a:rPr lang="tr-TR" sz="2400" dirty="0">
                <a:latin typeface="Calibri" panose="020F0502020204030204" pitchFamily="34" charset="0"/>
                <a:cs typeface="Calibri" panose="020F0502020204030204" pitchFamily="34" charset="0"/>
              </a:rPr>
              <a:t> “Mahkemelerin kuruluşu, görev ve yetkileri, işleyişi ve yargılama usulleri kanunla düzenlenir.”</a:t>
            </a:r>
            <a:endParaRPr lang="en-US" sz="2400" dirty="0">
              <a:latin typeface="Calibri" panose="020F0502020204030204" pitchFamily="34" charset="0"/>
              <a:cs typeface="Calibri" panose="020F0502020204030204" pitchFamily="34" charset="0"/>
            </a:endParaRPr>
          </a:p>
          <a:p>
            <a:pPr algn="just"/>
            <a:r>
              <a:rPr lang="tr-TR" sz="2400" b="1" dirty="0">
                <a:latin typeface="Calibri" panose="020F0502020204030204" pitchFamily="34" charset="0"/>
                <a:cs typeface="Calibri" panose="020F0502020204030204" pitchFamily="34" charset="0"/>
              </a:rPr>
              <a:t>AY, md. 155/1:</a:t>
            </a:r>
            <a:r>
              <a:rPr lang="tr-TR" sz="2400" dirty="0">
                <a:latin typeface="Calibri" panose="020F0502020204030204" pitchFamily="34" charset="0"/>
                <a:cs typeface="Calibri" panose="020F0502020204030204" pitchFamily="34" charset="0"/>
              </a:rPr>
              <a:t> “Danıştay, idari mahkemelerce verilen ve kanunun başka bir idari yargı merciine bırakmadığı karar ve hükümlerin son inceleme merciidir. Kanunla gösterilen belli davalara da ilk ve son derece mahkemesi olarak bakar.”</a:t>
            </a:r>
            <a:endParaRPr lang="en-US" sz="2400" dirty="0">
              <a:latin typeface="Calibri" panose="020F0502020204030204" pitchFamily="34" charset="0"/>
              <a:cs typeface="Calibri" panose="020F0502020204030204" pitchFamily="34" charset="0"/>
            </a:endParaRPr>
          </a:p>
          <a:p>
            <a:pPr algn="just"/>
            <a:r>
              <a:rPr lang="tr-TR" sz="2400" b="1" dirty="0">
                <a:latin typeface="Calibri" panose="020F0502020204030204" pitchFamily="34" charset="0"/>
                <a:cs typeface="Calibri" panose="020F0502020204030204" pitchFamily="34" charset="0"/>
              </a:rPr>
              <a:t>2575 sayılı Danıştay Kanunu, md. 1:</a:t>
            </a:r>
            <a:r>
              <a:rPr lang="tr-TR" sz="2400" dirty="0">
                <a:latin typeface="Calibri" panose="020F0502020204030204" pitchFamily="34" charset="0"/>
                <a:cs typeface="Calibri" panose="020F0502020204030204" pitchFamily="34" charset="0"/>
              </a:rPr>
              <a:t> “Danıştay, Türkiye Cumhuriyeti Anayasası ile görevlendirilmiş Yüksek İdare Mahkemesi, danışma ve inceleme merciidir.”</a:t>
            </a:r>
            <a:endParaRPr lang="en-US" sz="2400" dirty="0">
              <a:latin typeface="Calibri" panose="020F0502020204030204" pitchFamily="34" charset="0"/>
              <a:cs typeface="Calibri" panose="020F0502020204030204" pitchFamily="34" charset="0"/>
            </a:endParaRPr>
          </a:p>
        </p:txBody>
      </p:sp>
      <p:sp>
        <p:nvSpPr>
          <p:cNvPr id="2" name="Rectangle 1"/>
          <p:cNvSpPr>
            <a:spLocks noGrp="1"/>
          </p:cNvSpPr>
          <p:nvPr>
            <p:ph type="title"/>
          </p:nvPr>
        </p:nvSpPr>
        <p:spPr>
          <a:xfrm>
            <a:off x="467544" y="116632"/>
            <a:ext cx="8229600" cy="990600"/>
          </a:xfrm>
        </p:spPr>
        <p:txBody>
          <a:bodyPr>
            <a:noAutofit/>
          </a:bodyPr>
          <a:lstStyle/>
          <a:p>
            <a:pPr algn="ctr"/>
            <a:r>
              <a:rPr lang="tr-TR" sz="2400" dirty="0">
                <a:latin typeface="Gill Sans MT" panose="020B0502020104020203" pitchFamily="34" charset="0"/>
              </a:rPr>
              <a:t>6. Hafta </a:t>
            </a:r>
            <a:br>
              <a:rPr lang="tr-TR" sz="2400" dirty="0">
                <a:latin typeface="Gill Sans MT" panose="020B0502020104020203" pitchFamily="34" charset="0"/>
              </a:rPr>
            </a:br>
            <a:r>
              <a:rPr lang="tr-TR" sz="2400" b="1" dirty="0">
                <a:latin typeface="Gill Sans MT" panose="020B0502020104020203" pitchFamily="34" charset="0"/>
                <a:ea typeface="Calibri"/>
                <a:cs typeface="Times New Roman"/>
              </a:rPr>
              <a:t>İDARİ YARGI TEŞKİLATI</a:t>
            </a:r>
            <a:endParaRPr lang="tr-TR" sz="2400" dirty="0">
              <a:solidFill>
                <a:schemeClr val="tx1"/>
              </a:solidFill>
              <a:latin typeface="+mn-lt"/>
            </a:endParaRPr>
          </a:p>
        </p:txBody>
      </p:sp>
    </p:spTree>
    <p:extLst>
      <p:ext uri="{BB962C8B-B14F-4D97-AF65-F5344CB8AC3E}">
        <p14:creationId xmlns="" xmlns:p14="http://schemas.microsoft.com/office/powerpoint/2010/main" val="1294366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idx="1"/>
          </p:nvPr>
        </p:nvSpPr>
        <p:spPr/>
        <p:txBody>
          <a:bodyPr>
            <a:normAutofit fontScale="92500" lnSpcReduction="20000"/>
          </a:bodyPr>
          <a:lstStyle/>
          <a:p>
            <a:pPr marL="0" indent="0" algn="just">
              <a:buNone/>
            </a:pPr>
            <a:endParaRPr lang="tr-TR" b="1" dirty="0">
              <a:latin typeface="Calibri" panose="020F0502020204030204" pitchFamily="34" charset="0"/>
              <a:cs typeface="Calibri" panose="020F0502020204030204" pitchFamily="34" charset="0"/>
            </a:endParaRPr>
          </a:p>
          <a:p>
            <a:pPr marL="0" indent="0" algn="ctr">
              <a:buNone/>
            </a:pPr>
            <a:r>
              <a:rPr lang="tr-TR" b="1" dirty="0">
                <a:latin typeface="Calibri" panose="020F0502020204030204" pitchFamily="34" charset="0"/>
                <a:cs typeface="Calibri" panose="020F0502020204030204" pitchFamily="34" charset="0"/>
              </a:rPr>
              <a:t>DANIŞTAY DAVA DAİRELERİ</a:t>
            </a:r>
          </a:p>
          <a:p>
            <a:pPr marL="0" indent="0" algn="ctr">
              <a:buNone/>
            </a:pPr>
            <a:endParaRPr lang="en-US" dirty="0">
              <a:latin typeface="Calibri" panose="020F0502020204030204" pitchFamily="34" charset="0"/>
              <a:cs typeface="Calibri" panose="020F0502020204030204" pitchFamily="34" charset="0"/>
            </a:endParaRPr>
          </a:p>
          <a:p>
            <a:pPr algn="just"/>
            <a:r>
              <a:rPr lang="tr-TR" dirty="0">
                <a:latin typeface="Calibri" panose="020F0502020204030204" pitchFamily="34" charset="0"/>
                <a:cs typeface="Calibri" panose="020F0502020204030204" pitchFamily="34" charset="0"/>
              </a:rPr>
              <a:t>1/7/2016 tarihli ve 6723 sayılı Kanunun 3. maddesiyle 2575 sayılı Danıştay Kanunu,</a:t>
            </a:r>
            <a:r>
              <a:rPr lang="tr-TR" b="1" dirty="0">
                <a:latin typeface="Calibri" panose="020F0502020204030204" pitchFamily="34" charset="0"/>
                <a:cs typeface="Calibri" panose="020F0502020204030204" pitchFamily="34" charset="0"/>
              </a:rPr>
              <a:t> md. 13/1</a:t>
            </a:r>
            <a:r>
              <a:rPr lang="tr-TR" dirty="0">
                <a:latin typeface="Calibri" panose="020F0502020204030204" pitchFamily="34" charset="0"/>
                <a:cs typeface="Calibri" panose="020F0502020204030204" pitchFamily="34" charset="0"/>
              </a:rPr>
              <a:t> değiştirilmiştir. Buna göre Danıştay dava dairesi sayısı </a:t>
            </a:r>
            <a:r>
              <a:rPr lang="tr-TR" b="1" dirty="0">
                <a:latin typeface="Calibri" panose="020F0502020204030204" pitchFamily="34" charset="0"/>
                <a:cs typeface="Calibri" panose="020F0502020204030204" pitchFamily="34" charset="0"/>
              </a:rPr>
              <a:t>15’den  9’a</a:t>
            </a:r>
            <a:r>
              <a:rPr lang="tr-TR" dirty="0">
                <a:latin typeface="Calibri" panose="020F0502020204030204" pitchFamily="34" charset="0"/>
                <a:cs typeface="Calibri" panose="020F0502020204030204" pitchFamily="34" charset="0"/>
              </a:rPr>
              <a:t> indirilmiştir. </a:t>
            </a:r>
            <a:endParaRPr lang="en-US" dirty="0">
              <a:latin typeface="Calibri" panose="020F0502020204030204" pitchFamily="34" charset="0"/>
              <a:cs typeface="Calibri" panose="020F0502020204030204" pitchFamily="34" charset="0"/>
            </a:endParaRPr>
          </a:p>
          <a:p>
            <a:pPr algn="just"/>
            <a:r>
              <a:rPr lang="tr-TR" dirty="0">
                <a:latin typeface="Calibri" panose="020F0502020204030204" pitchFamily="34" charset="0"/>
                <a:cs typeface="Calibri" panose="020F0502020204030204" pitchFamily="34" charset="0"/>
              </a:rPr>
              <a:t>6723 sayılı kanunun 12. maddesiyle </a:t>
            </a:r>
            <a:r>
              <a:rPr lang="tr-TR" dirty="0" err="1">
                <a:latin typeface="Calibri" panose="020F0502020204030204" pitchFamily="34" charset="0"/>
                <a:cs typeface="Calibri" panose="020F0502020204030204" pitchFamily="34" charset="0"/>
              </a:rPr>
              <a:t>DK’ye</a:t>
            </a:r>
            <a:r>
              <a:rPr lang="tr-TR" dirty="0">
                <a:latin typeface="Calibri" panose="020F0502020204030204" pitchFamily="34" charset="0"/>
                <a:cs typeface="Calibri" panose="020F0502020204030204" pitchFamily="34" charset="0"/>
              </a:rPr>
              <a:t> eklenen geçici 27. maddeye göre, “</a:t>
            </a:r>
            <a:r>
              <a:rPr lang="tr-TR" i="1" dirty="0">
                <a:latin typeface="Calibri" panose="020F0502020204030204" pitchFamily="34" charset="0"/>
                <a:cs typeface="Calibri" panose="020F0502020204030204" pitchFamily="34" charset="0"/>
              </a:rPr>
              <a:t>Başkanlık Kurulu, iş durumunu ve ihtiyaçları dikkate alarak bu kanunun yürürlüğe girdiği tarihten itibaren en geç üç yıl içinde daire sayısını 13 üncü maddede öngörülen daire sayısına indirir. Ancak bu daireler, Başkanlık Kurulunca kapatılıncaya kadar görevlerine devam ederler</a:t>
            </a:r>
            <a:r>
              <a:rPr lang="tr-TR" dirty="0">
                <a:latin typeface="Calibri" panose="020F050202020403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a:p>
            <a:pPr algn="just"/>
            <a:r>
              <a:rPr lang="tr-TR" dirty="0">
                <a:latin typeface="Calibri" panose="020F0502020204030204" pitchFamily="34" charset="0"/>
                <a:cs typeface="Calibri" panose="020F0502020204030204" pitchFamily="34" charset="0"/>
              </a:rPr>
              <a:t>Bugün Danıştay’da hala </a:t>
            </a:r>
            <a:r>
              <a:rPr lang="tr-TR" b="1" dirty="0">
                <a:latin typeface="Calibri" panose="020F0502020204030204" pitchFamily="34" charset="0"/>
                <a:cs typeface="Calibri" panose="020F0502020204030204" pitchFamily="34" charset="0"/>
              </a:rPr>
              <a:t>14</a:t>
            </a:r>
            <a:r>
              <a:rPr lang="tr-TR" dirty="0">
                <a:latin typeface="Calibri" panose="020F0502020204030204" pitchFamily="34" charset="0"/>
                <a:cs typeface="Calibri" panose="020F0502020204030204" pitchFamily="34" charset="0"/>
              </a:rPr>
              <a:t> dava dairesi bulunmaktadır.</a:t>
            </a:r>
            <a:endParaRPr lang="en-US" dirty="0">
              <a:latin typeface="Calibri" panose="020F0502020204030204" pitchFamily="34" charset="0"/>
              <a:cs typeface="Calibri" panose="020F0502020204030204" pitchFamily="34" charset="0"/>
            </a:endParaRPr>
          </a:p>
          <a:p>
            <a:pPr algn="just"/>
            <a:r>
              <a:rPr lang="tr-TR" b="1" dirty="0">
                <a:latin typeface="Calibri" panose="020F0502020204030204" pitchFamily="34" charset="0"/>
                <a:cs typeface="Calibri" panose="020F0502020204030204" pitchFamily="34" charset="0"/>
              </a:rPr>
              <a:t>DK, md. 13/2:</a:t>
            </a:r>
            <a:r>
              <a:rPr lang="tr-TR" dirty="0">
                <a:latin typeface="Calibri" panose="020F0502020204030204" pitchFamily="34" charset="0"/>
                <a:cs typeface="Calibri" panose="020F0502020204030204" pitchFamily="34" charset="0"/>
              </a:rPr>
              <a:t> Her dairede bir başkan ile yeteri kadar üye bulunur. Heyetler bir başkan ve dört üyenin katılmasıyla toplanır, salt çoğunluk ile karar verir.</a:t>
            </a:r>
            <a:endParaRPr lang="en-US" dirty="0">
              <a:latin typeface="Calibri" panose="020F0502020204030204" pitchFamily="34" charset="0"/>
              <a:cs typeface="Calibri" panose="020F0502020204030204" pitchFamily="34" charset="0"/>
            </a:endParaRPr>
          </a:p>
          <a:p>
            <a:endParaRPr lang="tr-TR" dirty="0"/>
          </a:p>
        </p:txBody>
      </p:sp>
      <p:sp>
        <p:nvSpPr>
          <p:cNvPr id="2" name="Rectangle 1"/>
          <p:cNvSpPr>
            <a:spLocks noGrp="1"/>
          </p:cNvSpPr>
          <p:nvPr>
            <p:ph type="title"/>
          </p:nvPr>
        </p:nvSpPr>
        <p:spPr/>
        <p:txBody>
          <a:bodyPr>
            <a:normAutofit fontScale="90000"/>
          </a:bodyPr>
          <a:lstStyle/>
          <a:p>
            <a:r>
              <a:rPr lang="tr-TR" sz="2400" dirty="0">
                <a:latin typeface="Gill Sans MT" panose="020B0502020104020203" pitchFamily="34" charset="0"/>
              </a:rPr>
              <a:t>6. Hafta</a:t>
            </a:r>
            <a:r>
              <a:rPr lang="tr-TR" sz="2400" dirty="0">
                <a:latin typeface="+mn-lt"/>
              </a:rPr>
              <a:t/>
            </a:r>
            <a:br>
              <a:rPr lang="tr-TR" sz="2400" dirty="0">
                <a:latin typeface="+mn-lt"/>
              </a:rPr>
            </a:br>
            <a:r>
              <a:rPr lang="tr-TR" sz="2400" dirty="0">
                <a:latin typeface="+mn-lt"/>
              </a:rPr>
              <a:t>DANIŞTAY’IN YARGISAL GÖREVLERİNİ YERİNE GETİREN ORGANLAR</a:t>
            </a:r>
          </a:p>
        </p:txBody>
      </p:sp>
    </p:spTree>
    <p:extLst>
      <p:ext uri="{BB962C8B-B14F-4D97-AF65-F5344CB8AC3E}">
        <p14:creationId xmlns="" xmlns:p14="http://schemas.microsoft.com/office/powerpoint/2010/main" val="3158824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idx="1"/>
          </p:nvPr>
        </p:nvSpPr>
        <p:spPr>
          <a:xfrm>
            <a:off x="380999" y="1628800"/>
            <a:ext cx="8407893" cy="5229200"/>
          </a:xfrm>
        </p:spPr>
        <p:txBody>
          <a:bodyPr>
            <a:normAutofit fontScale="62500" lnSpcReduction="20000"/>
          </a:bodyPr>
          <a:lstStyle/>
          <a:p>
            <a:pPr marL="0" indent="0" algn="ctr">
              <a:buNone/>
            </a:pPr>
            <a:r>
              <a:rPr lang="tr-TR" b="1" dirty="0"/>
              <a:t>DANIŞTAY İDARİ VE VERGİ DAVA DAİRELERİ KURULLARI</a:t>
            </a:r>
          </a:p>
          <a:p>
            <a:pPr marL="0" indent="0" algn="ctr">
              <a:buNone/>
            </a:pPr>
            <a:endParaRPr lang="en-US" dirty="0"/>
          </a:p>
          <a:p>
            <a:pPr marL="0" indent="0" algn="just">
              <a:buNone/>
            </a:pPr>
            <a:r>
              <a:rPr lang="tr-TR" b="1" dirty="0">
                <a:latin typeface="Calibri" panose="020F0502020204030204" pitchFamily="34" charset="0"/>
                <a:cs typeface="Calibri" panose="020F0502020204030204" pitchFamily="34" charset="0"/>
              </a:rPr>
              <a:t>DK, md. 17/1:</a:t>
            </a:r>
            <a:r>
              <a:rPr lang="tr-TR" dirty="0">
                <a:latin typeface="Calibri" panose="020F0502020204030204" pitchFamily="34" charset="0"/>
                <a:cs typeface="Calibri" panose="020F0502020204030204" pitchFamily="34" charset="0"/>
              </a:rPr>
              <a:t>  İdari Dava Daireleri Kurulu, idari dava dairelerinin başkanları ile her idari dava dairesinden iki yıl için Başkanlık Kurulu tarafından görevlendirilen iki asıl ve iki yedek üyeden; Vergi Dava Daireleri Kurulu ise vergi dava dairelerinin başkanları ile her vergi dava dairesinden iki yıl için Başkanlık Kurulu tarafından görevlendirilen üç asıl ve üç yedek üyeden oluşur. İki yıllık süre sonunda Başkanlık Kurulunca, her iki kuruldaki üyelerin yarısı iki yıl süreyle yeniden görevlendirilirken, diğer yarısı kurullarda daha önce görevlendirilmeyen üyeler arasından yenilenir. Kurullarda görevlendirilen asıl üyeler, üst üste en fazla iki dönem görevlendirilebilir. Asıl üyenin görevini geçici olarak yerine getirememesi durumunda ilgili daireden, zorunlu hallerde diğer dairelerden görevlendirilen yedek üye kurul toplantılarına katılır. Kurulların asıl veya yedek üyeliklerinde boşalma olması hâlinde Başkanlık Kurulu tarafından yedi gün içinde, kalan süreyi tamamlamak üzere yeni üye görevlendirilir. </a:t>
            </a:r>
            <a:endParaRPr lang="en-US" dirty="0">
              <a:latin typeface="Calibri" panose="020F0502020204030204" pitchFamily="34" charset="0"/>
              <a:cs typeface="Calibri" panose="020F0502020204030204" pitchFamily="34" charset="0"/>
            </a:endParaRPr>
          </a:p>
          <a:p>
            <a:pPr marL="0" indent="0" algn="just">
              <a:buNone/>
            </a:pPr>
            <a:r>
              <a:rPr lang="tr-TR" b="1" dirty="0">
                <a:latin typeface="Calibri" panose="020F0502020204030204" pitchFamily="34" charset="0"/>
                <a:cs typeface="Calibri" panose="020F0502020204030204" pitchFamily="34" charset="0"/>
              </a:rPr>
              <a:t>2:</a:t>
            </a:r>
            <a:r>
              <a:rPr lang="tr-TR" dirty="0">
                <a:latin typeface="Calibri" panose="020F0502020204030204" pitchFamily="34" charset="0"/>
                <a:cs typeface="Calibri" panose="020F0502020204030204" pitchFamily="34" charset="0"/>
              </a:rPr>
              <a:t> Dava daireleri kurullarına Danıştay Başkanı veya vekillerinden biri; bunların yokluğunda daire başkanlarından en kıdemlisi başkanlık eder. </a:t>
            </a:r>
            <a:endParaRPr lang="en-US" dirty="0">
              <a:latin typeface="Calibri" panose="020F0502020204030204" pitchFamily="34" charset="0"/>
              <a:cs typeface="Calibri" panose="020F0502020204030204" pitchFamily="34" charset="0"/>
            </a:endParaRPr>
          </a:p>
          <a:p>
            <a:pPr marL="0" indent="0" algn="just">
              <a:buNone/>
            </a:pPr>
            <a:r>
              <a:rPr lang="tr-TR" b="1" dirty="0">
                <a:latin typeface="Calibri" panose="020F0502020204030204" pitchFamily="34" charset="0"/>
                <a:cs typeface="Calibri" panose="020F0502020204030204" pitchFamily="34" charset="0"/>
              </a:rPr>
              <a:t>3:  </a:t>
            </a:r>
            <a:r>
              <a:rPr lang="tr-TR" dirty="0">
                <a:latin typeface="Calibri" panose="020F0502020204030204" pitchFamily="34" charset="0"/>
                <a:cs typeface="Calibri" panose="020F0502020204030204" pitchFamily="34" charset="0"/>
              </a:rPr>
              <a:t>Toplantı ve görüşme yeter sayısı İdari Dava Daireleri Kurulu için on beş, Vergi Dava Daireleri Kurulu için ise on birdir.</a:t>
            </a:r>
            <a:endParaRPr lang="en-US" dirty="0">
              <a:latin typeface="Calibri" panose="020F0502020204030204" pitchFamily="34" charset="0"/>
              <a:cs typeface="Calibri" panose="020F0502020204030204" pitchFamily="34" charset="0"/>
            </a:endParaRPr>
          </a:p>
          <a:p>
            <a:pPr marL="0" indent="0" algn="just">
              <a:buNone/>
            </a:pPr>
            <a:r>
              <a:rPr lang="tr-TR" b="1" dirty="0">
                <a:latin typeface="Calibri" panose="020F0502020204030204" pitchFamily="34" charset="0"/>
                <a:cs typeface="Calibri" panose="020F0502020204030204" pitchFamily="34" charset="0"/>
              </a:rPr>
              <a:t>DK, Geçici md. 24: </a:t>
            </a:r>
            <a:endParaRPr lang="en-US" dirty="0">
              <a:latin typeface="Calibri" panose="020F0502020204030204" pitchFamily="34" charset="0"/>
              <a:cs typeface="Calibri" panose="020F0502020204030204" pitchFamily="34" charset="0"/>
            </a:endParaRPr>
          </a:p>
          <a:p>
            <a:pPr marL="0" indent="0" algn="just">
              <a:buNone/>
            </a:pPr>
            <a:r>
              <a:rPr lang="tr-TR" b="1" dirty="0">
                <a:latin typeface="Calibri" panose="020F0502020204030204" pitchFamily="34" charset="0"/>
                <a:cs typeface="Calibri" panose="020F0502020204030204" pitchFamily="34" charset="0"/>
              </a:rPr>
              <a:t>1.</a:t>
            </a:r>
            <a:r>
              <a:rPr lang="tr-TR" dirty="0">
                <a:latin typeface="Calibri" panose="020F0502020204030204" pitchFamily="34" charset="0"/>
                <a:cs typeface="Calibri" panose="020F0502020204030204" pitchFamily="34" charset="0"/>
              </a:rPr>
              <a:t> 31/12/2022 tarihine kadar Danıştay İdari Dava Daireleri Kurulunun oluşumu ve çalışma usulü hakkında aşağıdaki hükümler uygulanır. </a:t>
            </a:r>
            <a:endParaRPr lang="en-US" dirty="0">
              <a:latin typeface="Calibri" panose="020F0502020204030204" pitchFamily="34" charset="0"/>
              <a:cs typeface="Calibri" panose="020F0502020204030204" pitchFamily="34" charset="0"/>
            </a:endParaRPr>
          </a:p>
          <a:p>
            <a:pPr marL="0" indent="0" algn="just">
              <a:buNone/>
            </a:pPr>
            <a:r>
              <a:rPr lang="tr-TR" dirty="0">
                <a:latin typeface="Calibri" panose="020F0502020204030204" pitchFamily="34" charset="0"/>
                <a:cs typeface="Calibri" panose="020F0502020204030204" pitchFamily="34" charset="0"/>
              </a:rPr>
              <a:t>a) İdari Dava Daireleri Kurulu, her idari dava dairesinden en az bir üye olmak kaydıyla Başkanlık Kurulu tarafından görevlendirilen on dört üyeden oluşur. Kurula, Danıştay Başkanı veya vekillerinden biri, bunların bulunmaması halinde Kurulun en kıdemli üyesi başkanlık eder. </a:t>
            </a:r>
            <a:endParaRPr lang="en-US" dirty="0">
              <a:latin typeface="Calibri" panose="020F0502020204030204" pitchFamily="34" charset="0"/>
              <a:cs typeface="Calibri" panose="020F0502020204030204" pitchFamily="34" charset="0"/>
            </a:endParaRPr>
          </a:p>
          <a:p>
            <a:pPr marL="0" indent="0" algn="just">
              <a:buNone/>
            </a:pPr>
            <a:r>
              <a:rPr lang="tr-TR" dirty="0">
                <a:latin typeface="Calibri" panose="020F0502020204030204" pitchFamily="34" charset="0"/>
                <a:cs typeface="Calibri" panose="020F0502020204030204" pitchFamily="34" charset="0"/>
              </a:rPr>
              <a:t>b) Bu üyeler İdari Dava Daireleri Kurulunda sürekli olarak görev yaparlar. Ancak, iş durumu göz önüne alınmak suretiyle üyelerin daire çalışmalarına katılmalarına Genel Kurul tarafından karar verilebilir. </a:t>
            </a:r>
            <a:endParaRPr lang="en-US" dirty="0">
              <a:latin typeface="Calibri" panose="020F0502020204030204" pitchFamily="34" charset="0"/>
              <a:cs typeface="Calibri" panose="020F0502020204030204" pitchFamily="34" charset="0"/>
            </a:endParaRPr>
          </a:p>
          <a:p>
            <a:pPr marL="0" indent="0" algn="just">
              <a:buNone/>
            </a:pPr>
            <a:r>
              <a:rPr lang="tr-TR" dirty="0">
                <a:latin typeface="Calibri" panose="020F0502020204030204" pitchFamily="34" charset="0"/>
                <a:cs typeface="Calibri" panose="020F0502020204030204" pitchFamily="34" charset="0"/>
              </a:rPr>
              <a:t>c) Toplantı ve görüşme yeter sayısı on birdir. Kararlar, toplantıya katılanların oy çokluğu ile alınır.</a:t>
            </a:r>
            <a:endParaRPr lang="en-US" dirty="0">
              <a:latin typeface="Calibri" panose="020F0502020204030204" pitchFamily="34" charset="0"/>
              <a:cs typeface="Calibri" panose="020F0502020204030204" pitchFamily="34" charset="0"/>
            </a:endParaRPr>
          </a:p>
          <a:p>
            <a:endParaRPr lang="tr-TR" dirty="0"/>
          </a:p>
        </p:txBody>
      </p:sp>
      <p:sp>
        <p:nvSpPr>
          <p:cNvPr id="2" name="Rectangle 1"/>
          <p:cNvSpPr>
            <a:spLocks noGrp="1"/>
          </p:cNvSpPr>
          <p:nvPr>
            <p:ph type="title"/>
          </p:nvPr>
        </p:nvSpPr>
        <p:spPr/>
        <p:txBody>
          <a:bodyPr>
            <a:normAutofit fontScale="90000"/>
          </a:bodyPr>
          <a:lstStyle/>
          <a:p>
            <a:r>
              <a:rPr lang="tr-TR" sz="2400" dirty="0">
                <a:latin typeface="Gill Sans MT" panose="020B0502020104020203" pitchFamily="34" charset="0"/>
              </a:rPr>
              <a:t>6. Hafta</a:t>
            </a:r>
            <a:r>
              <a:rPr lang="tr-TR" sz="2400" dirty="0">
                <a:latin typeface="+mn-lt"/>
              </a:rPr>
              <a:t/>
            </a:r>
            <a:br>
              <a:rPr lang="tr-TR" sz="2400" dirty="0">
                <a:latin typeface="+mn-lt"/>
              </a:rPr>
            </a:br>
            <a:r>
              <a:rPr lang="tr-TR" sz="2400" dirty="0">
                <a:latin typeface="+mn-lt"/>
              </a:rPr>
              <a:t>DANIŞTAY’IN YARGISAL GÖREVLERİNİ YERİNE GETİREN ORGANLAR</a:t>
            </a:r>
          </a:p>
        </p:txBody>
      </p:sp>
    </p:spTree>
    <p:extLst>
      <p:ext uri="{BB962C8B-B14F-4D97-AF65-F5344CB8AC3E}">
        <p14:creationId xmlns="" xmlns:p14="http://schemas.microsoft.com/office/powerpoint/2010/main" val="3889572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idx="1"/>
          </p:nvPr>
        </p:nvSpPr>
        <p:spPr/>
        <p:txBody>
          <a:bodyPr>
            <a:normAutofit fontScale="92500"/>
          </a:bodyPr>
          <a:lstStyle/>
          <a:p>
            <a:pPr marL="0" indent="0" algn="ctr">
              <a:buNone/>
            </a:pPr>
            <a:r>
              <a:rPr lang="tr-TR" sz="2400" b="1" dirty="0">
                <a:latin typeface="Calibri" panose="020F0502020204030204" pitchFamily="34" charset="0"/>
                <a:cs typeface="Calibri" panose="020F0502020204030204" pitchFamily="34" charset="0"/>
              </a:rPr>
              <a:t>DANIŞTAY İÇTİHADLARI BİRLEŞTİRME KURULU</a:t>
            </a:r>
          </a:p>
          <a:p>
            <a:pPr marL="0" indent="0" algn="ctr">
              <a:buNone/>
            </a:pPr>
            <a:endParaRPr lang="en-US" sz="2400" dirty="0">
              <a:latin typeface="Calibri" panose="020F0502020204030204" pitchFamily="34" charset="0"/>
              <a:cs typeface="Calibri" panose="020F0502020204030204" pitchFamily="34" charset="0"/>
            </a:endParaRPr>
          </a:p>
          <a:p>
            <a:pPr marL="0" indent="0" algn="just">
              <a:buNone/>
            </a:pPr>
            <a:r>
              <a:rPr lang="tr-TR" sz="2400" b="1" dirty="0">
                <a:latin typeface="Calibri" panose="020F0502020204030204" pitchFamily="34" charset="0"/>
                <a:cs typeface="Calibri" panose="020F0502020204030204" pitchFamily="34" charset="0"/>
              </a:rPr>
              <a:t>DK, md. 18/1:</a:t>
            </a:r>
            <a:r>
              <a:rPr lang="tr-TR" sz="2400" dirty="0">
                <a:latin typeface="Calibri" panose="020F0502020204030204" pitchFamily="34" charset="0"/>
                <a:cs typeface="Calibri" panose="020F0502020204030204" pitchFamily="34" charset="0"/>
              </a:rPr>
              <a:t> İçtihatları Birleştirme Kurulu, Danıştay Başkanı, Başsavcı, başkanvekilleri, dava daireleri başkanları ve üyelerinden kurulur. </a:t>
            </a:r>
            <a:endParaRPr lang="en-US" sz="2400" dirty="0">
              <a:latin typeface="Calibri" panose="020F0502020204030204" pitchFamily="34" charset="0"/>
              <a:cs typeface="Calibri" panose="020F0502020204030204" pitchFamily="34" charset="0"/>
            </a:endParaRPr>
          </a:p>
          <a:p>
            <a:pPr marL="0" indent="0" algn="just">
              <a:buNone/>
            </a:pPr>
            <a:r>
              <a:rPr lang="tr-TR" sz="2400" b="1" dirty="0">
                <a:latin typeface="Calibri" panose="020F0502020204030204" pitchFamily="34" charset="0"/>
                <a:cs typeface="Calibri" panose="020F0502020204030204" pitchFamily="34" charset="0"/>
              </a:rPr>
              <a:t>2:</a:t>
            </a:r>
            <a:r>
              <a:rPr lang="tr-TR" sz="2400" dirty="0">
                <a:latin typeface="Calibri" panose="020F0502020204030204" pitchFamily="34" charset="0"/>
                <a:cs typeface="Calibri" panose="020F0502020204030204" pitchFamily="34" charset="0"/>
              </a:rPr>
              <a:t> Toplanma ve görüşme yetersayısı en az </a:t>
            </a:r>
            <a:r>
              <a:rPr lang="tr-TR" sz="2400" dirty="0" err="1">
                <a:latin typeface="Calibri" panose="020F0502020204030204" pitchFamily="34" charset="0"/>
                <a:cs typeface="Calibri" panose="020F0502020204030204" pitchFamily="34" charset="0"/>
              </a:rPr>
              <a:t>otuzbirdir</a:t>
            </a:r>
            <a:r>
              <a:rPr lang="tr-TR" sz="2400" dirty="0">
                <a:latin typeface="Calibri" panose="020F0502020204030204" pitchFamily="34" charset="0"/>
                <a:cs typeface="Calibri" panose="020F0502020204030204" pitchFamily="34" charset="0"/>
              </a:rPr>
              <a:t>. Toplantıda hazır bulunanlar çift sayıda olursa en kıdemsiz üye Kurula katılmaz. </a:t>
            </a:r>
            <a:endParaRPr lang="en-US" sz="2400" dirty="0">
              <a:latin typeface="Calibri" panose="020F0502020204030204" pitchFamily="34" charset="0"/>
              <a:cs typeface="Calibri" panose="020F0502020204030204" pitchFamily="34" charset="0"/>
            </a:endParaRPr>
          </a:p>
          <a:p>
            <a:pPr marL="0" indent="0" algn="just">
              <a:buNone/>
            </a:pPr>
            <a:r>
              <a:rPr lang="tr-TR" sz="2400" b="1" dirty="0">
                <a:latin typeface="Calibri" panose="020F0502020204030204" pitchFamily="34" charset="0"/>
                <a:cs typeface="Calibri" panose="020F0502020204030204" pitchFamily="34" charset="0"/>
              </a:rPr>
              <a:t>3:</a:t>
            </a:r>
            <a:r>
              <a:rPr lang="tr-TR" sz="2400" dirty="0">
                <a:latin typeface="Calibri" panose="020F0502020204030204" pitchFamily="34" charset="0"/>
                <a:cs typeface="Calibri" panose="020F0502020204030204" pitchFamily="34" charset="0"/>
              </a:rPr>
              <a:t> Esas hakkındaki kararlar, birinci toplantıda Kurul üye tamsayısının salt çoğunluğu ile, bu toplantıda karar yetersayısı sağlanamaz ise ikinci toplantıda mevcudun salt çoğunluğu ile verilir. Kurulun diğer kararları oyçokluğu ile verilir.</a:t>
            </a:r>
            <a:endParaRPr lang="en-US" sz="2400" dirty="0">
              <a:latin typeface="Calibri" panose="020F0502020204030204" pitchFamily="34" charset="0"/>
              <a:cs typeface="Calibri" panose="020F0502020204030204" pitchFamily="34" charset="0"/>
            </a:endParaRPr>
          </a:p>
          <a:p>
            <a:endParaRPr lang="tr-TR" dirty="0"/>
          </a:p>
        </p:txBody>
      </p:sp>
      <p:sp>
        <p:nvSpPr>
          <p:cNvPr id="2" name="Rectangle 1"/>
          <p:cNvSpPr>
            <a:spLocks noGrp="1"/>
          </p:cNvSpPr>
          <p:nvPr>
            <p:ph type="title"/>
          </p:nvPr>
        </p:nvSpPr>
        <p:spPr/>
        <p:txBody>
          <a:bodyPr>
            <a:normAutofit fontScale="90000"/>
          </a:bodyPr>
          <a:lstStyle/>
          <a:p>
            <a:r>
              <a:rPr lang="tr-TR" sz="2400" dirty="0">
                <a:latin typeface="Gill Sans MT" panose="020B0502020104020203" pitchFamily="34" charset="0"/>
              </a:rPr>
              <a:t>6. Hafta</a:t>
            </a:r>
            <a:r>
              <a:rPr lang="tr-TR" sz="2400" dirty="0">
                <a:latin typeface="+mn-lt"/>
              </a:rPr>
              <a:t/>
            </a:r>
            <a:br>
              <a:rPr lang="tr-TR" sz="2400" dirty="0">
                <a:latin typeface="+mn-lt"/>
              </a:rPr>
            </a:br>
            <a:r>
              <a:rPr lang="tr-TR" sz="2400" dirty="0">
                <a:latin typeface="+mn-lt"/>
              </a:rPr>
              <a:t>DANIŞTAY’IN YARGISAL GÖREVLERİNİ YERİNE GETİREN ORGANLAR</a:t>
            </a:r>
          </a:p>
        </p:txBody>
      </p:sp>
    </p:spTree>
    <p:extLst>
      <p:ext uri="{BB962C8B-B14F-4D97-AF65-F5344CB8AC3E}">
        <p14:creationId xmlns="" xmlns:p14="http://schemas.microsoft.com/office/powerpoint/2010/main" val="553945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80999" y="1719070"/>
            <a:ext cx="8407893" cy="5138929"/>
          </a:xfrm>
        </p:spPr>
        <p:txBody>
          <a:bodyPr>
            <a:normAutofit fontScale="40000" lnSpcReduction="20000"/>
          </a:bodyPr>
          <a:lstStyle/>
          <a:p>
            <a:pPr algn="just"/>
            <a:r>
              <a:rPr lang="tr-TR" sz="3800" b="1" dirty="0">
                <a:latin typeface="Calibri" panose="020F0502020204030204" pitchFamily="34" charset="0"/>
                <a:cs typeface="Calibri" panose="020F0502020204030204" pitchFamily="34" charset="0"/>
              </a:rPr>
              <a:t>2576 sayılı BİİVMK, md. 1: “</a:t>
            </a:r>
            <a:r>
              <a:rPr lang="tr-TR" sz="3800" dirty="0">
                <a:latin typeface="Calibri" panose="020F0502020204030204" pitchFamily="34" charset="0"/>
                <a:cs typeface="Calibri" panose="020F0502020204030204" pitchFamily="34" charset="0"/>
              </a:rPr>
              <a:t>Bölge idare mahkemeleri, idare mahkemeleri ve vergi mahkemeleri bu Kanunla verilen görevleri yerine getirmek üzere kurulmuş genel görevli bağımsız mahkemelerdir.”</a:t>
            </a:r>
            <a:endParaRPr lang="en-US" sz="3800" dirty="0">
              <a:latin typeface="Calibri" panose="020F0502020204030204" pitchFamily="34" charset="0"/>
              <a:cs typeface="Calibri" panose="020F0502020204030204" pitchFamily="34" charset="0"/>
            </a:endParaRPr>
          </a:p>
          <a:p>
            <a:pPr algn="just"/>
            <a:endParaRPr lang="tr-TR" sz="3800" b="1" dirty="0">
              <a:latin typeface="Calibri" panose="020F0502020204030204" pitchFamily="34" charset="0"/>
              <a:cs typeface="Calibri" panose="020F0502020204030204" pitchFamily="34" charset="0"/>
            </a:endParaRPr>
          </a:p>
          <a:p>
            <a:pPr algn="just"/>
            <a:r>
              <a:rPr lang="tr-TR" sz="3800" b="1" dirty="0">
                <a:latin typeface="Calibri" panose="020F0502020204030204" pitchFamily="34" charset="0"/>
                <a:cs typeface="Calibri" panose="020F0502020204030204" pitchFamily="34" charset="0"/>
              </a:rPr>
              <a:t>BİİVMK, md. 3/1:</a:t>
            </a:r>
            <a:r>
              <a:rPr lang="tr-TR" sz="3800" dirty="0">
                <a:latin typeface="Calibri" panose="020F0502020204030204" pitchFamily="34" charset="0"/>
                <a:cs typeface="Calibri" panose="020F0502020204030204" pitchFamily="34" charset="0"/>
              </a:rPr>
              <a:t> “Bölge idare mahkemeleri, başkanlık, başkanlar kurulu, daireler, bölge idare mahkemesi adalet komisyonu ve müdürlüklerden oluşur.</a:t>
            </a:r>
            <a:endParaRPr lang="en-US" sz="3800" dirty="0">
              <a:latin typeface="Calibri" panose="020F0502020204030204" pitchFamily="34" charset="0"/>
              <a:cs typeface="Calibri" panose="020F0502020204030204" pitchFamily="34" charset="0"/>
            </a:endParaRPr>
          </a:p>
          <a:p>
            <a:pPr marL="0" indent="0" algn="just">
              <a:buNone/>
            </a:pPr>
            <a:r>
              <a:rPr lang="tr-TR" sz="3800" b="1" dirty="0">
                <a:latin typeface="Calibri" panose="020F0502020204030204" pitchFamily="34" charset="0"/>
                <a:cs typeface="Calibri" panose="020F0502020204030204" pitchFamily="34" charset="0"/>
              </a:rPr>
              <a:t>	               2:</a:t>
            </a:r>
            <a:r>
              <a:rPr lang="tr-TR" sz="3800" dirty="0">
                <a:latin typeface="Calibri" panose="020F0502020204030204" pitchFamily="34" charset="0"/>
                <a:cs typeface="Calibri" panose="020F0502020204030204" pitchFamily="34" charset="0"/>
              </a:rPr>
              <a:t>  Bölge idare mahkemelerinde biri idare diğeri vergi olmak üzere en az iki daire bulunur. Gerekli hâllerde dairelerin sayısı, Adalet Bakanlığının teklifi üzerine Hâkimler ve Savcılar Yüksek Kurulunca artırılıp azaltılabilir.”</a:t>
            </a:r>
            <a:endParaRPr lang="en-US" sz="3800" dirty="0">
              <a:latin typeface="Calibri" panose="020F0502020204030204" pitchFamily="34" charset="0"/>
              <a:cs typeface="Calibri" panose="020F0502020204030204" pitchFamily="34" charset="0"/>
            </a:endParaRPr>
          </a:p>
          <a:p>
            <a:pPr algn="just"/>
            <a:endParaRPr lang="tr-TR" sz="3800" b="1" dirty="0">
              <a:latin typeface="Calibri" panose="020F0502020204030204" pitchFamily="34" charset="0"/>
              <a:cs typeface="Calibri" panose="020F0502020204030204" pitchFamily="34" charset="0"/>
            </a:endParaRPr>
          </a:p>
          <a:p>
            <a:pPr algn="just"/>
            <a:r>
              <a:rPr lang="tr-TR" sz="3800" b="1" dirty="0">
                <a:latin typeface="Calibri" panose="020F0502020204030204" pitchFamily="34" charset="0"/>
                <a:cs typeface="Calibri" panose="020F0502020204030204" pitchFamily="34" charset="0"/>
              </a:rPr>
              <a:t>BİİVMK, md.  3/A: “</a:t>
            </a:r>
            <a:r>
              <a:rPr lang="tr-TR" sz="3800" dirty="0">
                <a:latin typeface="Calibri" panose="020F0502020204030204" pitchFamily="34" charset="0"/>
                <a:cs typeface="Calibri" panose="020F0502020204030204" pitchFamily="34" charset="0"/>
              </a:rPr>
              <a:t>Bölge idare mahkemelerinin görevleri şunlardır:</a:t>
            </a:r>
            <a:endParaRPr lang="en-US" sz="3800" dirty="0">
              <a:latin typeface="Calibri" panose="020F0502020204030204" pitchFamily="34" charset="0"/>
              <a:cs typeface="Calibri" panose="020F0502020204030204" pitchFamily="34" charset="0"/>
            </a:endParaRPr>
          </a:p>
          <a:p>
            <a:pPr marL="0" indent="0" algn="just">
              <a:buNone/>
            </a:pPr>
            <a:r>
              <a:rPr lang="tr-TR" sz="3800" b="1" dirty="0">
                <a:latin typeface="Calibri" panose="020F0502020204030204" pitchFamily="34" charset="0"/>
                <a:cs typeface="Calibri" panose="020F0502020204030204" pitchFamily="34" charset="0"/>
              </a:rPr>
              <a:t>	                 a.</a:t>
            </a:r>
            <a:r>
              <a:rPr lang="tr-TR" sz="3800" dirty="0">
                <a:latin typeface="Calibri" panose="020F0502020204030204" pitchFamily="34" charset="0"/>
                <a:cs typeface="Calibri" panose="020F0502020204030204" pitchFamily="34" charset="0"/>
              </a:rPr>
              <a:t> İstinaf başvurularını inceleyip karara bağlamak.</a:t>
            </a:r>
            <a:endParaRPr lang="en-US" sz="3800" dirty="0">
              <a:latin typeface="Calibri" panose="020F0502020204030204" pitchFamily="34" charset="0"/>
              <a:cs typeface="Calibri" panose="020F0502020204030204" pitchFamily="34" charset="0"/>
            </a:endParaRPr>
          </a:p>
          <a:p>
            <a:pPr marL="0" indent="0" algn="just">
              <a:buNone/>
            </a:pPr>
            <a:r>
              <a:rPr lang="tr-TR" sz="3800" b="1" dirty="0">
                <a:latin typeface="Calibri" panose="020F0502020204030204" pitchFamily="34" charset="0"/>
                <a:cs typeface="Calibri" panose="020F0502020204030204" pitchFamily="34" charset="0"/>
              </a:rPr>
              <a:t>	                 b.</a:t>
            </a:r>
            <a:r>
              <a:rPr lang="tr-TR" sz="3800" dirty="0">
                <a:latin typeface="Calibri" panose="020F0502020204030204" pitchFamily="34" charset="0"/>
                <a:cs typeface="Calibri" panose="020F0502020204030204" pitchFamily="34" charset="0"/>
              </a:rPr>
              <a:t> Yargı çevresindeki idare ve vergi mahkemeleri arasında çıkan görev ve yetki uyuşmazlıklarını kesin karara bağlamak.</a:t>
            </a:r>
            <a:endParaRPr lang="en-US" sz="3800" dirty="0">
              <a:latin typeface="Calibri" panose="020F0502020204030204" pitchFamily="34" charset="0"/>
              <a:cs typeface="Calibri" panose="020F0502020204030204" pitchFamily="34" charset="0"/>
            </a:endParaRPr>
          </a:p>
          <a:p>
            <a:pPr marL="0" indent="0" algn="just">
              <a:buNone/>
            </a:pPr>
            <a:r>
              <a:rPr lang="tr-TR" sz="3800" b="1" dirty="0">
                <a:latin typeface="Calibri" panose="020F0502020204030204" pitchFamily="34" charset="0"/>
                <a:cs typeface="Calibri" panose="020F0502020204030204" pitchFamily="34" charset="0"/>
              </a:rPr>
              <a:t>	                 c.</a:t>
            </a:r>
            <a:r>
              <a:rPr lang="tr-TR" sz="3800" dirty="0">
                <a:latin typeface="Calibri" panose="020F0502020204030204" pitchFamily="34" charset="0"/>
                <a:cs typeface="Calibri" panose="020F0502020204030204" pitchFamily="34" charset="0"/>
              </a:rPr>
              <a:t> Diğer kanunlarla verilen görevleri yapmak.”</a:t>
            </a:r>
            <a:endParaRPr lang="en-US" sz="3800" dirty="0">
              <a:latin typeface="Calibri" panose="020F0502020204030204" pitchFamily="34" charset="0"/>
              <a:cs typeface="Calibri" panose="020F0502020204030204" pitchFamily="34" charset="0"/>
            </a:endParaRPr>
          </a:p>
          <a:p>
            <a:pPr algn="just"/>
            <a:endParaRPr lang="tr-TR" sz="3800" b="1" dirty="0">
              <a:latin typeface="Calibri" panose="020F0502020204030204" pitchFamily="34" charset="0"/>
              <a:cs typeface="Calibri" panose="020F0502020204030204" pitchFamily="34" charset="0"/>
            </a:endParaRPr>
          </a:p>
          <a:p>
            <a:pPr algn="just"/>
            <a:r>
              <a:rPr lang="tr-TR" sz="3800" b="1" dirty="0">
                <a:latin typeface="Calibri" panose="020F0502020204030204" pitchFamily="34" charset="0"/>
                <a:cs typeface="Calibri" panose="020F0502020204030204" pitchFamily="34" charset="0"/>
              </a:rPr>
              <a:t>İYUK, md. 27/7:</a:t>
            </a:r>
            <a:r>
              <a:rPr lang="tr-TR" sz="3800" dirty="0">
                <a:latin typeface="Calibri" panose="020F0502020204030204" pitchFamily="34" charset="0"/>
                <a:cs typeface="Calibri" panose="020F0502020204030204" pitchFamily="34" charset="0"/>
              </a:rPr>
              <a:t> Bölge idare mahkemesi tarafından </a:t>
            </a:r>
            <a:r>
              <a:rPr lang="tr-TR" sz="3800" b="1" dirty="0">
                <a:latin typeface="Calibri" panose="020F0502020204030204" pitchFamily="34" charset="0"/>
                <a:cs typeface="Calibri" panose="020F0502020204030204" pitchFamily="34" charset="0"/>
              </a:rPr>
              <a:t>yürütmenin durdurulması</a:t>
            </a:r>
            <a:r>
              <a:rPr lang="tr-TR" sz="3800" dirty="0">
                <a:latin typeface="Calibri" panose="020F0502020204030204" pitchFamily="34" charset="0"/>
                <a:cs typeface="Calibri" panose="020F0502020204030204" pitchFamily="34" charset="0"/>
              </a:rPr>
              <a:t> istemleri hakkında verilen kararlara karşı en yakın bölge idare mahkemesine, idare ve vergi mahkemeleri ile tek hakim tarafından verilen yürütmenin durdurulması kararlarına karşı bölge idare mahkemesine, kararın tebliğini izleyen günden itibaren yedi gün içinde bir defaya mahsus olmak üzere itiraz edilebilir. İtiraz edilen merciler, dosyanın kendisine gelişinden itibaren </a:t>
            </a:r>
            <a:r>
              <a:rPr lang="tr-TR" sz="3800" b="1" dirty="0">
                <a:latin typeface="Calibri" panose="020F0502020204030204" pitchFamily="34" charset="0"/>
                <a:cs typeface="Calibri" panose="020F0502020204030204" pitchFamily="34" charset="0"/>
              </a:rPr>
              <a:t>yedi gün içinde</a:t>
            </a:r>
            <a:r>
              <a:rPr lang="tr-TR" sz="3800" dirty="0">
                <a:latin typeface="Calibri" panose="020F0502020204030204" pitchFamily="34" charset="0"/>
                <a:cs typeface="Calibri" panose="020F0502020204030204" pitchFamily="34" charset="0"/>
              </a:rPr>
              <a:t> karar vermek zorundadır. İtiraz üzerine verilen kararlar </a:t>
            </a:r>
            <a:r>
              <a:rPr lang="tr-TR" sz="3800" b="1" dirty="0">
                <a:latin typeface="Calibri" panose="020F0502020204030204" pitchFamily="34" charset="0"/>
                <a:cs typeface="Calibri" panose="020F0502020204030204" pitchFamily="34" charset="0"/>
              </a:rPr>
              <a:t>kesindir</a:t>
            </a:r>
            <a:r>
              <a:rPr lang="tr-TR" sz="3800" dirty="0">
                <a:latin typeface="Calibri" panose="020F0502020204030204" pitchFamily="34" charset="0"/>
                <a:cs typeface="Calibri" panose="020F0502020204030204" pitchFamily="34" charset="0"/>
              </a:rPr>
              <a:t>.</a:t>
            </a:r>
            <a:endParaRPr lang="en-US" sz="3800" dirty="0">
              <a:latin typeface="Calibri" panose="020F0502020204030204" pitchFamily="34" charset="0"/>
              <a:cs typeface="Calibri" panose="020F0502020204030204" pitchFamily="34" charset="0"/>
            </a:endParaRPr>
          </a:p>
          <a:p>
            <a:endParaRPr lang="en-US" dirty="0"/>
          </a:p>
        </p:txBody>
      </p:sp>
      <p:sp>
        <p:nvSpPr>
          <p:cNvPr id="2" name="Başlık 1"/>
          <p:cNvSpPr>
            <a:spLocks noGrp="1"/>
          </p:cNvSpPr>
          <p:nvPr>
            <p:ph type="title"/>
          </p:nvPr>
        </p:nvSpPr>
        <p:spPr>
          <a:xfrm>
            <a:off x="395536" y="260648"/>
            <a:ext cx="8381260" cy="1054394"/>
          </a:xfrm>
        </p:spPr>
        <p:txBody>
          <a:bodyPr>
            <a:normAutofit fontScale="90000"/>
          </a:bodyPr>
          <a:lstStyle/>
          <a:p>
            <a:r>
              <a:rPr lang="tr-TR" sz="2700" dirty="0">
                <a:latin typeface="Gill Sans MT" panose="020B0502020104020203" pitchFamily="34" charset="0"/>
              </a:rPr>
              <a:t/>
            </a:r>
            <a:br>
              <a:rPr lang="tr-TR" sz="2700" dirty="0">
                <a:latin typeface="Gill Sans MT" panose="020B0502020104020203" pitchFamily="34" charset="0"/>
              </a:rPr>
            </a:br>
            <a:r>
              <a:rPr lang="tr-TR" sz="2700" dirty="0">
                <a:latin typeface="Gill Sans MT" panose="020B0502020104020203" pitchFamily="34" charset="0"/>
              </a:rPr>
              <a:t>6. Hafta</a:t>
            </a:r>
            <a:r>
              <a:rPr lang="tr-TR" sz="2700" b="1" dirty="0">
                <a:latin typeface="+mn-lt"/>
              </a:rPr>
              <a:t/>
            </a:r>
            <a:br>
              <a:rPr lang="tr-TR" sz="2700" b="1" dirty="0">
                <a:latin typeface="+mn-lt"/>
              </a:rPr>
            </a:br>
            <a:r>
              <a:rPr lang="tr-TR" sz="2700" b="1" dirty="0">
                <a:latin typeface="+mn-lt"/>
              </a:rPr>
              <a:t>BÖLGE İDARE MAHKEMELERİ</a:t>
            </a:r>
            <a:r>
              <a:rPr lang="en-US" dirty="0"/>
              <a:t/>
            </a:r>
            <a:br>
              <a:rPr lang="en-US" dirty="0"/>
            </a:br>
            <a:endParaRPr lang="en-US" dirty="0"/>
          </a:p>
        </p:txBody>
      </p:sp>
    </p:spTree>
    <p:extLst>
      <p:ext uri="{BB962C8B-B14F-4D97-AF65-F5344CB8AC3E}">
        <p14:creationId xmlns="" xmlns:p14="http://schemas.microsoft.com/office/powerpoint/2010/main" val="2243788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700808"/>
            <a:ext cx="8229600" cy="5157192"/>
          </a:xfrm>
        </p:spPr>
        <p:txBody>
          <a:bodyPr>
            <a:normAutofit fontScale="70000" lnSpcReduction="20000"/>
          </a:bodyPr>
          <a:lstStyle/>
          <a:p>
            <a:pPr algn="just"/>
            <a:r>
              <a:rPr lang="tr-TR" b="1" dirty="0">
                <a:latin typeface="Calibri" panose="020F0502020204030204" pitchFamily="34" charset="0"/>
                <a:cs typeface="Calibri" panose="020F0502020204030204" pitchFamily="34" charset="0"/>
              </a:rPr>
              <a:t>BİİVMK, md. 4: “</a:t>
            </a:r>
            <a:r>
              <a:rPr lang="tr-TR" dirty="0">
                <a:latin typeface="Calibri" panose="020F0502020204030204" pitchFamily="34" charset="0"/>
                <a:cs typeface="Calibri" panose="020F0502020204030204" pitchFamily="34" charset="0"/>
              </a:rPr>
              <a:t>İdare ve vergi mahkemelerinde birer başkan ile yeteri kadar üye bulunur. Mahkeme kurulları, başkan ile iki üyeden oluşur. Başkanın yokluğunda kıdemli üye başkana vekillik eder.”</a:t>
            </a:r>
            <a:endParaRPr lang="en-US" dirty="0">
              <a:latin typeface="Calibri" panose="020F0502020204030204" pitchFamily="34" charset="0"/>
              <a:cs typeface="Calibri" panose="020F0502020204030204" pitchFamily="34" charset="0"/>
            </a:endParaRPr>
          </a:p>
          <a:p>
            <a:pPr algn="just"/>
            <a:endParaRPr lang="tr-TR" b="1" dirty="0">
              <a:latin typeface="Calibri" panose="020F0502020204030204" pitchFamily="34" charset="0"/>
              <a:cs typeface="Calibri" panose="020F0502020204030204" pitchFamily="34" charset="0"/>
            </a:endParaRPr>
          </a:p>
          <a:p>
            <a:pPr algn="just"/>
            <a:r>
              <a:rPr lang="tr-TR" b="1" dirty="0">
                <a:latin typeface="Calibri" panose="020F0502020204030204" pitchFamily="34" charset="0"/>
                <a:cs typeface="Calibri" panose="020F0502020204030204" pitchFamily="34" charset="0"/>
              </a:rPr>
              <a:t>BİİVMK, md. 5/1: “İdare mahkemeleri</a:t>
            </a:r>
            <a:r>
              <a:rPr lang="tr-TR" dirty="0">
                <a:latin typeface="Calibri" panose="020F0502020204030204" pitchFamily="34" charset="0"/>
                <a:cs typeface="Calibri" panose="020F0502020204030204" pitchFamily="34" charset="0"/>
              </a:rPr>
              <a:t>, vergi mahkemelerinin görevine giren davalarla ilk derecede </a:t>
            </a:r>
            <a:r>
              <a:rPr lang="tr-TR" dirty="0" err="1">
                <a:latin typeface="Calibri" panose="020F0502020204030204" pitchFamily="34" charset="0"/>
                <a:cs typeface="Calibri" panose="020F0502020204030204" pitchFamily="34" charset="0"/>
              </a:rPr>
              <a:t>Danıştayda</a:t>
            </a:r>
            <a:r>
              <a:rPr lang="tr-TR" dirty="0">
                <a:latin typeface="Calibri" panose="020F0502020204030204" pitchFamily="34" charset="0"/>
                <a:cs typeface="Calibri" panose="020F0502020204030204" pitchFamily="34" charset="0"/>
              </a:rPr>
              <a:t> çözümlenecek olanlar dışındaki:</a:t>
            </a:r>
            <a:endParaRPr lang="en-US" dirty="0">
              <a:latin typeface="Calibri" panose="020F0502020204030204" pitchFamily="34" charset="0"/>
              <a:cs typeface="Calibri" panose="020F0502020204030204" pitchFamily="34" charset="0"/>
            </a:endParaRPr>
          </a:p>
          <a:p>
            <a:pPr marL="0" indent="0" algn="just">
              <a:buNone/>
            </a:pPr>
            <a:r>
              <a:rPr lang="tr-TR" b="1" dirty="0">
                <a:latin typeface="Calibri" panose="020F0502020204030204" pitchFamily="34" charset="0"/>
                <a:cs typeface="Calibri" panose="020F0502020204030204" pitchFamily="34" charset="0"/>
              </a:rPr>
              <a:t>	           a.</a:t>
            </a:r>
            <a:r>
              <a:rPr lang="tr-TR" dirty="0">
                <a:latin typeface="Calibri" panose="020F0502020204030204" pitchFamily="34" charset="0"/>
                <a:cs typeface="Calibri" panose="020F0502020204030204" pitchFamily="34" charset="0"/>
              </a:rPr>
              <a:t> İptal davalarını,</a:t>
            </a:r>
            <a:endParaRPr lang="en-US" dirty="0">
              <a:latin typeface="Calibri" panose="020F0502020204030204" pitchFamily="34" charset="0"/>
              <a:cs typeface="Calibri" panose="020F0502020204030204" pitchFamily="34" charset="0"/>
            </a:endParaRPr>
          </a:p>
          <a:p>
            <a:pPr marL="0" indent="0" algn="just">
              <a:buNone/>
            </a:pPr>
            <a:r>
              <a:rPr lang="tr-TR" b="1" dirty="0">
                <a:latin typeface="Calibri" panose="020F0502020204030204" pitchFamily="34" charset="0"/>
                <a:cs typeface="Calibri" panose="020F0502020204030204" pitchFamily="34" charset="0"/>
              </a:rPr>
              <a:t>	           b.</a:t>
            </a:r>
            <a:r>
              <a:rPr lang="tr-TR" dirty="0">
                <a:latin typeface="Calibri" panose="020F0502020204030204" pitchFamily="34" charset="0"/>
                <a:cs typeface="Calibri" panose="020F0502020204030204" pitchFamily="34" charset="0"/>
              </a:rPr>
              <a:t> Tam yargı davalarını,</a:t>
            </a:r>
            <a:endParaRPr lang="en-US" dirty="0">
              <a:latin typeface="Calibri" panose="020F0502020204030204" pitchFamily="34" charset="0"/>
              <a:cs typeface="Calibri" panose="020F0502020204030204" pitchFamily="34" charset="0"/>
            </a:endParaRPr>
          </a:p>
          <a:p>
            <a:pPr marL="0" indent="0" algn="just">
              <a:buNone/>
            </a:pPr>
            <a:r>
              <a:rPr lang="tr-TR" b="1" dirty="0">
                <a:latin typeface="Calibri" panose="020F0502020204030204" pitchFamily="34" charset="0"/>
                <a:cs typeface="Calibri" panose="020F0502020204030204" pitchFamily="34" charset="0"/>
              </a:rPr>
              <a:t>	           c. </a:t>
            </a:r>
            <a:r>
              <a:rPr lang="tr-TR" dirty="0">
                <a:latin typeface="Calibri" panose="020F0502020204030204" pitchFamily="34" charset="0"/>
                <a:cs typeface="Calibri" panose="020F0502020204030204" pitchFamily="34" charset="0"/>
              </a:rPr>
              <a:t>Tahkim yolu öngörülen imtiyaz şartlaşma ve sözleşmelerinden doğan uyuşmazlıklardan hariç, kamu hizmetlerinden birinin yürütülmesi için yapılan idarî sözleşmelerden dolayı taraflar arasında çıkan uyuşmazlıklara ilişkin davaları,</a:t>
            </a:r>
            <a:endParaRPr lang="en-US" dirty="0">
              <a:latin typeface="Calibri" panose="020F0502020204030204" pitchFamily="34" charset="0"/>
              <a:cs typeface="Calibri" panose="020F0502020204030204" pitchFamily="34" charset="0"/>
            </a:endParaRPr>
          </a:p>
          <a:p>
            <a:pPr marL="0" indent="0" algn="just">
              <a:buNone/>
            </a:pPr>
            <a:r>
              <a:rPr lang="tr-TR" b="1" dirty="0">
                <a:latin typeface="Calibri" panose="020F0502020204030204" pitchFamily="34" charset="0"/>
                <a:cs typeface="Calibri" panose="020F0502020204030204" pitchFamily="34" charset="0"/>
              </a:rPr>
              <a:t>	           d.</a:t>
            </a:r>
            <a:r>
              <a:rPr lang="tr-TR" dirty="0">
                <a:latin typeface="Calibri" panose="020F0502020204030204" pitchFamily="34" charset="0"/>
                <a:cs typeface="Calibri" panose="020F0502020204030204" pitchFamily="34" charset="0"/>
              </a:rPr>
              <a:t> Diğer kanunlarla verilen işleri çözümler.</a:t>
            </a:r>
            <a:endParaRPr lang="en-US" dirty="0">
              <a:latin typeface="Calibri" panose="020F0502020204030204" pitchFamily="34" charset="0"/>
              <a:cs typeface="Calibri" panose="020F0502020204030204" pitchFamily="34" charset="0"/>
            </a:endParaRPr>
          </a:p>
          <a:p>
            <a:pPr marL="0" indent="0" algn="just">
              <a:buNone/>
            </a:pPr>
            <a:r>
              <a:rPr lang="tr-TR" b="1" dirty="0">
                <a:latin typeface="Calibri" panose="020F0502020204030204" pitchFamily="34" charset="0"/>
                <a:cs typeface="Calibri" panose="020F0502020204030204" pitchFamily="34" charset="0"/>
              </a:rPr>
              <a:t>	           2.</a:t>
            </a:r>
            <a:r>
              <a:rPr lang="tr-TR" dirty="0">
                <a:latin typeface="Calibri" panose="020F0502020204030204" pitchFamily="34" charset="0"/>
                <a:cs typeface="Calibri" panose="020F0502020204030204" pitchFamily="34" charset="0"/>
              </a:rPr>
              <a:t> Özel Kanunlarda </a:t>
            </a:r>
            <a:r>
              <a:rPr lang="tr-TR" dirty="0" err="1">
                <a:latin typeface="Calibri" panose="020F0502020204030204" pitchFamily="34" charset="0"/>
                <a:cs typeface="Calibri" panose="020F0502020204030204" pitchFamily="34" charset="0"/>
              </a:rPr>
              <a:t>Danıştayın</a:t>
            </a:r>
            <a:r>
              <a:rPr lang="tr-TR" dirty="0">
                <a:latin typeface="Calibri" panose="020F0502020204030204" pitchFamily="34" charset="0"/>
                <a:cs typeface="Calibri" panose="020F0502020204030204" pitchFamily="34" charset="0"/>
              </a:rPr>
              <a:t> görevli olduğu belirtilen ve İdari Yargılama Usulü Kanunu ile idare mahkemelerinin görevli kılınmış bulunduğu davaları çözümler.”</a:t>
            </a:r>
            <a:endParaRPr lang="en-US" dirty="0">
              <a:latin typeface="Calibri" panose="020F0502020204030204" pitchFamily="34" charset="0"/>
              <a:cs typeface="Calibri" panose="020F0502020204030204" pitchFamily="34" charset="0"/>
            </a:endParaRPr>
          </a:p>
          <a:p>
            <a:pPr algn="just"/>
            <a:endParaRPr lang="tr-TR" b="1" dirty="0">
              <a:latin typeface="Calibri" panose="020F0502020204030204" pitchFamily="34" charset="0"/>
              <a:cs typeface="Calibri" panose="020F0502020204030204" pitchFamily="34" charset="0"/>
            </a:endParaRPr>
          </a:p>
          <a:p>
            <a:pPr algn="just"/>
            <a:r>
              <a:rPr lang="tr-TR" b="1" dirty="0">
                <a:latin typeface="Calibri" panose="020F0502020204030204" pitchFamily="34" charset="0"/>
                <a:cs typeface="Calibri" panose="020F0502020204030204" pitchFamily="34" charset="0"/>
              </a:rPr>
              <a:t>BİİVMK, md. 6: </a:t>
            </a:r>
            <a:r>
              <a:rPr lang="tr-TR" dirty="0">
                <a:latin typeface="Calibri" panose="020F0502020204030204" pitchFamily="34" charset="0"/>
                <a:cs typeface="Calibri" panose="020F0502020204030204" pitchFamily="34" charset="0"/>
              </a:rPr>
              <a:t> “</a:t>
            </a:r>
            <a:r>
              <a:rPr lang="tr-TR" b="1" dirty="0">
                <a:latin typeface="Calibri" panose="020F0502020204030204" pitchFamily="34" charset="0"/>
                <a:cs typeface="Calibri" panose="020F0502020204030204" pitchFamily="34" charset="0"/>
              </a:rPr>
              <a:t>Vergi mahkemeleri:</a:t>
            </a:r>
            <a:endParaRPr lang="en-US" dirty="0">
              <a:latin typeface="Calibri" panose="020F0502020204030204" pitchFamily="34" charset="0"/>
              <a:cs typeface="Calibri" panose="020F0502020204030204" pitchFamily="34" charset="0"/>
            </a:endParaRPr>
          </a:p>
          <a:p>
            <a:pPr marL="0" indent="0" algn="just">
              <a:buNone/>
            </a:pPr>
            <a:r>
              <a:rPr lang="tr-TR" b="1" dirty="0">
                <a:latin typeface="Calibri" panose="020F0502020204030204" pitchFamily="34" charset="0"/>
                <a:cs typeface="Calibri" panose="020F0502020204030204" pitchFamily="34" charset="0"/>
              </a:rPr>
              <a:t>	          a. </a:t>
            </a:r>
            <a:r>
              <a:rPr lang="tr-TR" dirty="0">
                <a:latin typeface="Calibri" panose="020F0502020204030204" pitchFamily="34" charset="0"/>
                <a:cs typeface="Calibri" panose="020F0502020204030204" pitchFamily="34" charset="0"/>
              </a:rPr>
              <a:t>Genel bütçeye, il özel idareleri, belediye ve köylere ait vergi, resim ve harçlar ile benzeri mali yükümler ve bunların zam ve cezaları ile tarifelere ilişkin davaları,</a:t>
            </a:r>
            <a:endParaRPr lang="en-US" dirty="0">
              <a:latin typeface="Calibri" panose="020F0502020204030204" pitchFamily="34" charset="0"/>
              <a:cs typeface="Calibri" panose="020F0502020204030204" pitchFamily="34" charset="0"/>
            </a:endParaRPr>
          </a:p>
          <a:p>
            <a:pPr marL="0" indent="0" algn="just">
              <a:buNone/>
            </a:pPr>
            <a:r>
              <a:rPr lang="tr-TR" b="1" dirty="0">
                <a:latin typeface="Calibri" panose="020F0502020204030204" pitchFamily="34" charset="0"/>
                <a:cs typeface="Calibri" panose="020F0502020204030204" pitchFamily="34" charset="0"/>
              </a:rPr>
              <a:t>	          b. (a) </a:t>
            </a:r>
            <a:r>
              <a:rPr lang="tr-TR" dirty="0">
                <a:latin typeface="Calibri" panose="020F0502020204030204" pitchFamily="34" charset="0"/>
                <a:cs typeface="Calibri" panose="020F0502020204030204" pitchFamily="34" charset="0"/>
              </a:rPr>
              <a:t>bendindeki konularda 6183 sayılı Amme Alacaklarının Tahsil Usulü Hakkında Kanunun uygulanmasına ilişkin davaları,</a:t>
            </a:r>
            <a:endParaRPr lang="en-US" dirty="0">
              <a:latin typeface="Calibri" panose="020F0502020204030204" pitchFamily="34" charset="0"/>
              <a:cs typeface="Calibri" panose="020F0502020204030204" pitchFamily="34" charset="0"/>
            </a:endParaRPr>
          </a:p>
          <a:p>
            <a:pPr marL="0" indent="0" algn="just">
              <a:buNone/>
            </a:pPr>
            <a:r>
              <a:rPr lang="tr-TR" b="1" dirty="0">
                <a:latin typeface="Calibri" panose="020F0502020204030204" pitchFamily="34" charset="0"/>
                <a:cs typeface="Calibri" panose="020F0502020204030204" pitchFamily="34" charset="0"/>
              </a:rPr>
              <a:t>	          c. </a:t>
            </a:r>
            <a:r>
              <a:rPr lang="tr-TR" dirty="0">
                <a:latin typeface="Calibri" panose="020F0502020204030204" pitchFamily="34" charset="0"/>
                <a:cs typeface="Calibri" panose="020F0502020204030204" pitchFamily="34" charset="0"/>
              </a:rPr>
              <a:t>Diğer kanunlarla verilen işleri çözümler.”</a:t>
            </a:r>
            <a:endParaRPr lang="en-US" dirty="0">
              <a:latin typeface="Calibri" panose="020F0502020204030204" pitchFamily="34" charset="0"/>
              <a:cs typeface="Calibri" panose="020F0502020204030204" pitchFamily="34" charset="0"/>
            </a:endParaRPr>
          </a:p>
          <a:p>
            <a:endParaRPr lang="en-US" dirty="0"/>
          </a:p>
        </p:txBody>
      </p:sp>
      <p:sp>
        <p:nvSpPr>
          <p:cNvPr id="2" name="Başlık 1"/>
          <p:cNvSpPr>
            <a:spLocks noGrp="1"/>
          </p:cNvSpPr>
          <p:nvPr>
            <p:ph type="title"/>
          </p:nvPr>
        </p:nvSpPr>
        <p:spPr>
          <a:xfrm>
            <a:off x="395536" y="404664"/>
            <a:ext cx="8229600" cy="764704"/>
          </a:xfrm>
        </p:spPr>
        <p:txBody>
          <a:bodyPr>
            <a:normAutofit fontScale="90000"/>
          </a:bodyPr>
          <a:lstStyle/>
          <a:p>
            <a:r>
              <a:rPr lang="tr-TR" sz="2400" dirty="0">
                <a:latin typeface="Gill Sans MT" panose="020B0502020104020203" pitchFamily="34" charset="0"/>
              </a:rPr>
              <a:t>6. Hafta</a:t>
            </a:r>
            <a:r>
              <a:rPr lang="tr-TR" sz="2400" b="1" dirty="0">
                <a:latin typeface="+mn-lt"/>
              </a:rPr>
              <a:t/>
            </a:r>
            <a:br>
              <a:rPr lang="tr-TR" sz="2400" b="1" dirty="0">
                <a:latin typeface="+mn-lt"/>
              </a:rPr>
            </a:br>
            <a:r>
              <a:rPr lang="en-US" sz="2400" b="1" dirty="0">
                <a:latin typeface="+mn-lt"/>
              </a:rPr>
              <a:t>İDARE MAHKEMELERİ VE VERGİ MAHKEMELERİ</a:t>
            </a:r>
          </a:p>
        </p:txBody>
      </p:sp>
    </p:spTree>
    <p:extLst>
      <p:ext uri="{BB962C8B-B14F-4D97-AF65-F5344CB8AC3E}">
        <p14:creationId xmlns="" xmlns:p14="http://schemas.microsoft.com/office/powerpoint/2010/main" val="29788246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ılavuz">
  <a:themeElements>
    <a:clrScheme name="Kılavuz">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Kılavuz">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Kılavuz">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DirectSourceMarket xmlns="d1af3920-8fda-4ad5-98bb-96475601b038">english</DirectSourceMarket>
    <MarketSpecific xmlns="d1af3920-8fda-4ad5-98bb-96475601b038" xsi:nil="true"/>
    <ApprovalStatus xmlns="d1af3920-8fda-4ad5-98bb-96475601b038">InProgress</ApprovalStatus>
    <PrimaryImageGen xmlns="d1af3920-8fda-4ad5-98bb-96475601b038">true</PrimaryImageGen>
    <ThumbnailAssetId xmlns="d1af3920-8fda-4ad5-98bb-96475601b038" xsi:nil="true"/>
    <NumericId xmlns="d1af3920-8fda-4ad5-98bb-96475601b038">-1</NumericId>
    <TPFriendlyName xmlns="d1af3920-8fda-4ad5-98bb-96475601b038">Ekip çalışması sunusu</TPFriendlyName>
    <BusinessGroup xmlns="d1af3920-8fda-4ad5-98bb-96475601b038" xsi:nil="true"/>
    <APEditor xmlns="d1af3920-8fda-4ad5-98bb-96475601b038">
      <UserInfo>
        <DisplayName>REDMOND\v-luannv</DisplayName>
        <AccountId>109</AccountId>
        <AccountType/>
      </UserInfo>
    </APEditor>
    <SourceTitle xmlns="d1af3920-8fda-4ad5-98bb-96475601b038">Teamwork presentation</SourceTitle>
    <OpenTemplate xmlns="d1af3920-8fda-4ad5-98bb-96475601b038">true</OpenTemplate>
    <UALocComments xmlns="d1af3920-8fda-4ad5-98bb-96475601b038" xsi:nil="true"/>
    <ParentAssetId xmlns="d1af3920-8fda-4ad5-98bb-96475601b038" xsi:nil="true"/>
    <IntlLangReviewDate xmlns="d1af3920-8fda-4ad5-98bb-96475601b038" xsi:nil="true"/>
    <PublishStatusLookup xmlns="d1af3920-8fda-4ad5-98bb-96475601b038">
      <Value>82934</Value>
      <Value>324621</Value>
    </PublishStatusLookup>
    <LastPublishResultLookup xmlns="d1af3920-8fda-4ad5-98bb-96475601b038" xsi:nil="true"/>
    <MachineTranslated xmlns="d1af3920-8fda-4ad5-98bb-96475601b038">false</MachineTranslated>
    <OriginalSourceMarket xmlns="d1af3920-8fda-4ad5-98bb-96475601b038">english</OriginalSourceMarket>
    <TPInstallLocation xmlns="d1af3920-8fda-4ad5-98bb-96475601b038">{My Templates}</TPInstallLocation>
    <APDescription xmlns="d1af3920-8fda-4ad5-98bb-96475601b038" xsi:nil="true"/>
    <ClipArtFilename xmlns="d1af3920-8fda-4ad5-98bb-96475601b038" xsi:nil="true"/>
    <ContentItem xmlns="d1af3920-8fda-4ad5-98bb-96475601b038" xsi:nil="true"/>
    <EditorialStatus xmlns="d1af3920-8fda-4ad5-98bb-96475601b038" xsi:nil="true"/>
    <PublishTargets xmlns="d1af3920-8fda-4ad5-98bb-96475601b038">OfficeOnline</PublishTargets>
    <TPLaunchHelpLinkType xmlns="d1af3920-8fda-4ad5-98bb-96475601b038">Template</TPLaunchHelpLinkType>
    <TimesCloned xmlns="d1af3920-8fda-4ad5-98bb-96475601b038" xsi:nil="true"/>
    <LastModifiedDateTime xmlns="d1af3920-8fda-4ad5-98bb-96475601b038" xsi:nil="true"/>
    <Provider xmlns="d1af3920-8fda-4ad5-98bb-96475601b038">EY006220130</Provider>
    <AcquiredFrom xmlns="d1af3920-8fda-4ad5-98bb-96475601b038" xsi:nil="true"/>
    <AssetStart xmlns="d1af3920-8fda-4ad5-98bb-96475601b038">2009-01-02T00:00:00+00:00</AssetStart>
    <LastHandOff xmlns="d1af3920-8fda-4ad5-98bb-96475601b038" xsi:nil="true"/>
    <TPClientViewer xmlns="d1af3920-8fda-4ad5-98bb-96475601b038">Microsoft Office PowerPoint</TPClientViewer>
    <ArtSampleDocs xmlns="d1af3920-8fda-4ad5-98bb-96475601b038" xsi:nil="true"/>
    <UACurrentWords xmlns="d1af3920-8fda-4ad5-98bb-96475601b038">0</UACurrentWords>
    <UALocRecommendation xmlns="d1af3920-8fda-4ad5-98bb-96475601b038">Localize</UALocRecommendation>
    <IsDeleted xmlns="d1af3920-8fda-4ad5-98bb-96475601b038">false</IsDeleted>
    <ShowIn xmlns="d1af3920-8fda-4ad5-98bb-96475601b038" xsi:nil="true"/>
    <UANotes xmlns="d1af3920-8fda-4ad5-98bb-96475601b038" xsi:nil="true"/>
    <TemplateStatus xmlns="d1af3920-8fda-4ad5-98bb-96475601b038" xsi:nil="true"/>
    <CSXHash xmlns="d1af3920-8fda-4ad5-98bb-96475601b038" xsi:nil="true"/>
    <VoteCount xmlns="d1af3920-8fda-4ad5-98bb-96475601b038" xsi:nil="true"/>
    <DSATActionTaken xmlns="d1af3920-8fda-4ad5-98bb-96475601b038" xsi:nil="true"/>
    <AssetExpire xmlns="d1af3920-8fda-4ad5-98bb-96475601b038">2029-05-12T00:00:00+00:00</AssetExpire>
    <CSXSubmissionMarket xmlns="d1af3920-8fda-4ad5-98bb-96475601b038" xsi:nil="true"/>
    <SubmitterId xmlns="d1af3920-8fda-4ad5-98bb-96475601b038" xsi:nil="true"/>
    <TPExecutable xmlns="d1af3920-8fda-4ad5-98bb-96475601b038" xsi:nil="true"/>
    <AssetType xmlns="d1af3920-8fda-4ad5-98bb-96475601b038">TP</AssetType>
    <CSXSubmissionDate xmlns="d1af3920-8fda-4ad5-98bb-96475601b038" xsi:nil="true"/>
    <ApprovalLog xmlns="d1af3920-8fda-4ad5-98bb-96475601b038" xsi:nil="true"/>
    <BugNumber xmlns="d1af3920-8fda-4ad5-98bb-96475601b038" xsi:nil="true"/>
    <CSXUpdate xmlns="d1af3920-8fda-4ad5-98bb-96475601b038">false</CSXUpdate>
    <Milestone xmlns="d1af3920-8fda-4ad5-98bb-96475601b038" xsi:nil="true"/>
    <TPComponent xmlns="d1af3920-8fda-4ad5-98bb-96475601b038">PPTFiles</TPComponent>
    <OriginAsset xmlns="d1af3920-8fda-4ad5-98bb-96475601b038" xsi:nil="true"/>
    <AssetId xmlns="d1af3920-8fda-4ad5-98bb-96475601b038">TP010228269</AssetId>
    <TPApplication xmlns="d1af3920-8fda-4ad5-98bb-96475601b038">PowerPoint</TPApplication>
    <TPLaunchHelpLink xmlns="d1af3920-8fda-4ad5-98bb-96475601b038" xsi:nil="true"/>
    <IntlLocPriority xmlns="d1af3920-8fda-4ad5-98bb-96475601b038" xsi:nil="true"/>
    <PlannedPubDate xmlns="d1af3920-8fda-4ad5-98bb-96475601b038" xsi:nil="true"/>
    <HandoffToMSDN xmlns="d1af3920-8fda-4ad5-98bb-96475601b038" xsi:nil="true"/>
    <IntlLangReviewer xmlns="d1af3920-8fda-4ad5-98bb-96475601b038" xsi:nil="true"/>
    <CrawlForDependencies xmlns="d1af3920-8fda-4ad5-98bb-96475601b038">false</CrawlForDependencies>
    <TrustLevel xmlns="d1af3920-8fda-4ad5-98bb-96475601b038">1 Microsoft Managed Content</TrustLevel>
    <IsSearchable xmlns="d1af3920-8fda-4ad5-98bb-96475601b038">false</IsSearchable>
    <TPNamespace xmlns="d1af3920-8fda-4ad5-98bb-96475601b038">POWERPNT</TPNamespace>
    <Markets xmlns="d1af3920-8fda-4ad5-98bb-96475601b038"/>
    <IntlLangReview xmlns="d1af3920-8fda-4ad5-98bb-96475601b038" xsi:nil="true"/>
    <OutputCachingOn xmlns="d1af3920-8fda-4ad5-98bb-96475601b038">false</OutputCachingOn>
    <UAProjectedTotalWords xmlns="d1af3920-8fda-4ad5-98bb-96475601b038" xsi:nil="true"/>
    <APAuthor xmlns="d1af3920-8fda-4ad5-98bb-96475601b038">
      <UserInfo>
        <DisplayName>REDMOND\cynvey</DisplayName>
        <AccountId>233</AccountId>
        <AccountType/>
      </UserInfo>
    </APAuthor>
    <TPAppVersion xmlns="d1af3920-8fda-4ad5-98bb-96475601b038">12</TPAppVersion>
    <TPCommandLine xmlns="d1af3920-8fda-4ad5-98bb-96475601b038">{PP} /n {FilePath}</TPCommandLine>
    <FriendlyTitle xmlns="d1af3920-8fda-4ad5-98bb-96475601b038" xsi:nil="true"/>
    <OOCacheId xmlns="d1af3920-8fda-4ad5-98bb-96475601b038" xsi:nil="true"/>
    <EditorialTags xmlns="d1af3920-8fda-4ad5-98bb-96475601b038" xsi:nil="true"/>
    <Providers xmlns="d1af3920-8fda-4ad5-98bb-96475601b038" xsi:nil="true"/>
    <TemplateTemplateType xmlns="d1af3920-8fda-4ad5-98bb-96475601b038">PowerPoint 12 Default</TemplateTemplateType>
    <LegacyData xmlns="d1af3920-8fda-4ad5-98bb-96475601b038" xsi:nil="true"/>
    <Manager xmlns="d1af3920-8fda-4ad5-98bb-96475601b038" xsi:nil="true"/>
    <PolicheckWords xmlns="d1af3920-8fda-4ad5-98bb-96475601b038" xsi:nil="true"/>
    <Downloads xmlns="d1af3920-8fda-4ad5-98bb-96475601b038">0</Downloads>
    <LocOverallLocStatusLookup xmlns="d1af3920-8fda-4ad5-98bb-96475601b038" xsi:nil="true"/>
    <LocLastLocAttemptVersionTypeLookup xmlns="d1af3920-8fda-4ad5-98bb-96475601b038" xsi:nil="true"/>
    <BlockPublish xmlns="d1af3920-8fda-4ad5-98bb-96475601b038" xsi:nil="true"/>
    <LocalizationTagsTaxHTField0 xmlns="d1af3920-8fda-4ad5-98bb-96475601b038">
      <Terms xmlns="http://schemas.microsoft.com/office/infopath/2007/PartnerControls"/>
    </LocalizationTagsTaxHTField0>
    <ScenarioTagsTaxHTField0 xmlns="d1af3920-8fda-4ad5-98bb-96475601b038">
      <Terms xmlns="http://schemas.microsoft.com/office/infopath/2007/PartnerControls"/>
    </ScenarioTagsTaxHTField0>
    <CampaignTagsTaxHTField0 xmlns="d1af3920-8fda-4ad5-98bb-96475601b038">
      <Terms xmlns="http://schemas.microsoft.com/office/infopath/2007/PartnerControls"/>
    </CampaignTagsTaxHTField0>
    <LocLastLocAttemptVersionLookup xmlns="d1af3920-8fda-4ad5-98bb-96475601b038">63832</LocLastLocAttemptVersionLookup>
    <LocOverallHandbackStatusLookup xmlns="d1af3920-8fda-4ad5-98bb-96475601b038" xsi:nil="true"/>
    <LocProcessedForHandoffsLookup xmlns="d1af3920-8fda-4ad5-98bb-96475601b038" xsi:nil="true"/>
    <LocProcessedForMarketsLookup xmlns="d1af3920-8fda-4ad5-98bb-96475601b038" xsi:nil="true"/>
    <LocPublishedLinkedAssetsLookup xmlns="d1af3920-8fda-4ad5-98bb-96475601b038" xsi:nil="true"/>
    <LocNewPublishedVersionLookup xmlns="d1af3920-8fda-4ad5-98bb-96475601b038" xsi:nil="true"/>
    <LocManualTestRequired xmlns="d1af3920-8fda-4ad5-98bb-96475601b038" xsi:nil="true"/>
    <LocRecommendedHandoff xmlns="d1af3920-8fda-4ad5-98bb-96475601b038" xsi:nil="true"/>
    <LocPublishedDependentAssetsLookup xmlns="d1af3920-8fda-4ad5-98bb-96475601b038" xsi:nil="true"/>
    <RecommendationsModifier xmlns="d1af3920-8fda-4ad5-98bb-96475601b038" xsi:nil="true"/>
    <FeatureTagsTaxHTField0 xmlns="d1af3920-8fda-4ad5-98bb-96475601b038">
      <Terms xmlns="http://schemas.microsoft.com/office/infopath/2007/PartnerControls"/>
    </FeatureTagsTaxHTField0>
    <LocOverallPreviewStatusLookup xmlns="d1af3920-8fda-4ad5-98bb-96475601b038" xsi:nil="true"/>
    <LocOverallPublishStatusLookup xmlns="d1af3920-8fda-4ad5-98bb-96475601b038" xsi:nil="true"/>
    <TaxCatchAll xmlns="d1af3920-8fda-4ad5-98bb-96475601b038"/>
    <InternalTagsTaxHTField0 xmlns="d1af3920-8fda-4ad5-98bb-96475601b038">
      <Terms xmlns="http://schemas.microsoft.com/office/infopath/2007/PartnerControls"/>
    </InternalTagsTaxHTField0>
    <LocComments xmlns="d1af3920-8fda-4ad5-98bb-96475601b038" xsi:nil="true"/>
    <OriginalRelease xmlns="d1af3920-8fda-4ad5-98bb-96475601b038">14</OriginalRelease>
    <LocMarketGroupTiers2 xmlns="d1af3920-8fda-4ad5-98bb-96475601b03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TemplateFile" ma:contentTypeID="0x010100DC5CB8ABFAEE764594C61AB7267324960400FC796B3B1D425B47B2BA3D040986AFEA" ma:contentTypeVersion="54" ma:contentTypeDescription="Create a new document." ma:contentTypeScope="" ma:versionID="5a1acea528c7c5829e252ff707a59f1d">
  <xsd:schema xmlns:xsd="http://www.w3.org/2001/XMLSchema" xmlns:xs="http://www.w3.org/2001/XMLSchema" xmlns:p="http://schemas.microsoft.com/office/2006/metadata/properties" xmlns:ns2="d1af3920-8fda-4ad5-98bb-96475601b038" targetNamespace="http://schemas.microsoft.com/office/2006/metadata/properties" ma:root="true" ma:fieldsID="991be377f5446d760613b893d6a1276a" ns2:_="">
    <xsd:import namespace="d1af3920-8fda-4ad5-98bb-96475601b038"/>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af3920-8fda-4ad5-98bb-96475601b038"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0:00:00Z"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BlockPublish" ma:index="12" nillable="true" ma:displayName="Block from Publishing?" ma:default="" ma:internalName="BlockPublish" ma:readOnly="false">
      <xsd:simpleType>
        <xsd:restriction base="dms:Boolean"/>
      </xsd:simpleType>
    </xsd:element>
    <xsd:element name="BugNumber" ma:index="13" nillable="true" ma:displayName="Bug Number" ma:default="" ma:internalName="BugNumber" ma:readOnly="false">
      <xsd:simpleType>
        <xsd:restriction base="dms:Text"/>
      </xsd:simpleType>
    </xsd:element>
    <xsd:element name="CampaignTagsTaxHTField0" ma:index="15" nillable="true" ma:taxonomy="true" ma:internalName="CampaignTagsTaxHTField0" ma:taxonomyFieldName="CampaignTags" ma:displayName="Campaigns" ma:readOnly="false" ma:default="" ma:fieldId="{3ebc54a6-a9d6-4e8f-af7a-6f14ef19a17f}"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6" nillable="true" ma:displayName="Client Viewer" ma:default="" ma:internalName="TPClientViewer">
      <xsd:simpleType>
        <xsd:restriction base="dms:Text"/>
      </xsd:simpleType>
    </xsd:element>
    <xsd:element name="ClipArtFilename" ma:index="17" nillable="true" ma:displayName="Clip Art Name" ma:default="" ma:internalName="ClipArtFilename" ma:readOnly="false">
      <xsd:simpleType>
        <xsd:restriction base="dms:Text"/>
      </xsd:simpleType>
    </xsd:element>
    <xsd:element name="TPCommandLine" ma:index="18" nillable="true" ma:displayName="Command Line" ma:default="" ma:internalName="TPCommandLine">
      <xsd:simpleType>
        <xsd:restriction base="dms:Text"/>
      </xsd:simpleType>
    </xsd:element>
    <xsd:element name="TPComponent" ma:index="19" nillable="true" ma:displayName="Component" ma:default="" ma:internalName="TPComponent">
      <xsd:simpleType>
        <xsd:restriction base="dms:Text"/>
      </xsd:simpleType>
    </xsd:element>
    <xsd:element name="ContentItem" ma:index="20" nillable="true" ma:displayName="Content Item" ma:default="" ma:hidden="true" ma:internalName="ContentItem" ma:readOnly="false">
      <xsd:simpleType>
        <xsd:restriction base="dms:Unknown"/>
      </xsd:simpleType>
    </xsd:element>
    <xsd:element name="CrawlForDependencies" ma:index="22" nillable="true" ma:displayName="Crawl for Dependencies?" ma:default="true" ma:internalName="CrawlForDependencies" ma:readOnly="false">
      <xsd:simpleType>
        <xsd:restriction base="dms:Boolean"/>
      </xsd:simpleType>
    </xsd:element>
    <xsd:element name="CSXHash" ma:index="25" nillable="true" ma:displayName="CSX Hash" ma:default="" ma:indexed="true" ma:internalName="CSXHash" ma:readOnly="false">
      <xsd:simpleType>
        <xsd:restriction base="dms:Text"/>
      </xsd:simpleType>
    </xsd:element>
    <xsd:element name="CSXSubmissionMarket" ma:index="26" nillable="true" ma:displayName="CSX Submission Market" ma:default="" ma:list="{5B15831B-954F-43D5-900F-AF5E125B61A8}" ma:internalName="CSXSubmissionMarket" ma:readOnly="false" ma:showField="MarketName" ma:web="d1af3920-8fda-4ad5-98bb-96475601b038">
      <xsd:simpleType>
        <xsd:restriction base="dms:Lookup"/>
      </xsd:simpleType>
    </xsd:element>
    <xsd:element name="CSXUpdate" ma:index="27" nillable="true" ma:displayName="CSX Updated?" ma:default="false" ma:internalName="CSXUpdate" ma:readOnly="false">
      <xsd:simpleType>
        <xsd:restriction base="dms:Boolean"/>
      </xsd:simpleType>
    </xsd:element>
    <xsd:element name="IntlLangReviewDate" ma:index="28" nillable="true" ma:displayName="Date to Complete Intl QA" ma:default="" ma:internalName="IntlLangReviewDate" ma:readOnly="false">
      <xsd:simpleType>
        <xsd:restriction base="dms:DateTime"/>
      </xsd:simpleType>
    </xsd:element>
    <xsd:element name="IsDeleted" ma:index="29" nillable="true" ma:displayName="Deleted?" ma:default="" ma:internalName="IsDeleted" ma:readOnly="false">
      <xsd:simpleType>
        <xsd:restriction base="dms:Boolean"/>
      </xsd:simpleType>
    </xsd:element>
    <xsd:element name="APDescription" ma:index="30" nillable="true" ma:displayName="Description" ma:default="" ma:internalName="APDescription" ma:readOnly="false">
      <xsd:simpleType>
        <xsd:restriction base="dms:Note"/>
      </xsd:simpleType>
    </xsd:element>
    <xsd:element name="DirectSourceMarket" ma:index="31" nillable="true" ma:displayName="Direct Source Market Group" ma:default="" ma:internalName="DirectSourceMarket" ma:readOnly="false">
      <xsd:simpleType>
        <xsd:restriction base="dms:Text"/>
      </xsd:simpleType>
    </xsd:element>
    <xsd:element name="Downloads" ma:index="32" nillable="true" ma:displayName="Downloads" ma:default="0" ma:hidden="true" ma:internalName="Downloads" ma:readOnly="false">
      <xsd:simpleType>
        <xsd:restriction base="dms:Unknown"/>
      </xsd:simpleType>
    </xsd:element>
    <xsd:element name="DSATActionTaken" ma:index="33"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4"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5" nillable="true" ma:displayName="Editorial Status" ma:default="" ma:internalName="EditorialStatus" ma:readOnly="false">
      <xsd:simpleType>
        <xsd:restriction base="dms:Unknown"/>
      </xsd:simpleType>
    </xsd:element>
    <xsd:element name="EditorialTags" ma:index="36" nillable="true" ma:displayName="Editorial Tags" ma:default="" ma:internalName="EditorialTags">
      <xsd:simpleType>
        <xsd:restriction base="dms:Unknown"/>
      </xsd:simpleType>
    </xsd:element>
    <xsd:element name="TPExecutable" ma:index="37" nillable="true" ma:displayName="Executable" ma:default="" ma:internalName="TPExecutable">
      <xsd:simpleType>
        <xsd:restriction base="dms:Text"/>
      </xsd:simpleType>
    </xsd:element>
    <xsd:element name="FeatureTagsTaxHTField0" ma:index="39" nillable="true" ma:taxonomy="true" ma:internalName="FeatureTagsTaxHTField0" ma:taxonomyFieldName="FeatureTags" ma:displayName="Features" ma:readOnly="false" ma:default="" ma:fieldId="{7b395fbe-0160-47f8-8620-a2bb70101586}"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0" nillable="true" ma:displayName="Friendly Name" ma:default="" ma:internalName="TPFriendlyName">
      <xsd:simpleType>
        <xsd:restriction base="dms:Text"/>
      </xsd:simpleType>
    </xsd:element>
    <xsd:element name="FriendlyTitle" ma:index="41" nillable="true" ma:displayName="Friendly Title" ma:default="" ma:description="Shorter title to be used when displaying search results" ma:internalName="FriendlyTitle" ma:readOnly="false">
      <xsd:simpleType>
        <xsd:restriction base="dms:Text"/>
      </xsd:simpleType>
    </xsd:element>
    <xsd:element name="PrimaryImageGen" ma:index="42" nillable="true" ma:displayName="Generate Images?" ma:default="true" ma:internalName="PrimaryImageGen">
      <xsd:simpleType>
        <xsd:restriction base="dms:Boolean"/>
      </xsd:simpleType>
    </xsd:element>
    <xsd:element name="HandoffToMSDN" ma:index="43" nillable="true" ma:displayName="Handoff To MSDN Date" ma:default="" ma:internalName="HandoffToMSDN" ma:readOnly="false">
      <xsd:simpleType>
        <xsd:restriction base="dms:DateTime"/>
      </xsd:simpleType>
    </xsd:element>
    <xsd:element name="InProjectListLookup" ma:index="44" nillable="true" ma:displayName="InProjectListLookup" ma:list="{5E4318D1-DFA9-41DE-97E7-9934BE3391BC}" ma:internalName="InProjectListLookup" ma:readOnly="true" ma:showField="InProjectLis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PInstallLocation" ma:index="45" nillable="true" ma:displayName="Install Location" ma:default="" ma:internalName="TPInstallLocation">
      <xsd:simpleType>
        <xsd:restriction base="dms:Text"/>
      </xsd:simpleType>
    </xsd:element>
    <xsd:element name="InternalTagsTaxHTField0" ma:index="47" nillable="true" ma:taxonomy="true" ma:internalName="InternalTagsTaxHTField0" ma:taxonomyFieldName="InternalTags" ma:displayName="Internal Tags" ma:readOnly="false" ma:default="" ma:fieldId="{f79783d1-9ad9-4e73-b2f2-58ec75c45f29}"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8" nillable="true" ma:displayName="Intl Lang QA Review Required?" ma:default="" ma:internalName="IntlLangReview" ma:readOnly="false">
      <xsd:simpleType>
        <xsd:restriction base="dms:Boolean"/>
      </xsd:simpleType>
    </xsd:element>
    <xsd:element name="IntlLangReviewer" ma:index="49" nillable="true" ma:displayName="Intl Lang QA Reviewer" ma:default="" ma:internalName="IntlLangReviewer" ma:readOnly="false">
      <xsd:simpleType>
        <xsd:restriction base="dms:Text"/>
      </xsd:simpleType>
    </xsd:element>
    <xsd:element name="MarketSpecific" ma:index="50" nillable="true" ma:displayName="Is Market Specific?" ma:default="" ma:internalName="MarketSpecific" ma:readOnly="false">
      <xsd:simpleType>
        <xsd:restriction base="dms:Boolean"/>
      </xsd:simpleType>
    </xsd:element>
    <xsd:element name="LastCompleteVersionLookup" ma:index="51" nillable="true" ma:displayName="Last Complete Version Lookup" ma:default="" ma:list="{5E4318D1-DFA9-41DE-97E7-9934BE3391BC}" ma:internalName="LastCompleteVersionLookup" ma:readOnly="true" ma:showField="LastComplete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HandOff" ma:index="52" nillable="true" ma:displayName="Last Hand-off" ma:default="" ma:internalName="LastHandOff" ma:readOnly="false">
      <xsd:simpleType>
        <xsd:restriction base="dms:DateTime"/>
      </xsd:simpleType>
    </xsd:element>
    <xsd:element name="LastModifiedDateTime" ma:index="53" nillable="true" ma:displayName="Last Modified Date" ma:default="" ma:internalName="LastModifiedDateTime" ma:readOnly="false">
      <xsd:simpleType>
        <xsd:restriction base="dms:DateTime"/>
      </xsd:simpleType>
    </xsd:element>
    <xsd:element name="LastPreviewErrorLookup" ma:index="54" nillable="true" ma:displayName="Last Preview Attempt Error" ma:default="" ma:list="{5E4318D1-DFA9-41DE-97E7-9934BE3391BC}" ma:internalName="LastPreviewErrorLookup" ma:readOnly="true" ma:showField="LastPreviewError"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ResultLookup" ma:index="55" nillable="true" ma:displayName="Last Preview Attempt Result" ma:default="" ma:list="{5E4318D1-DFA9-41DE-97E7-9934BE3391BC}" ma:internalName="LastPreviewResultLookup" ma:readOnly="true" ma:showField="LastPreviewResul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6" nillable="true" ma:displayName="Last Preview Attempted On" ma:default="" ma:list="{5E4318D1-DFA9-41DE-97E7-9934BE3391BC}" ma:internalName="LastPreviewAttemptDateLookup" ma:readOnly="true" ma:showField="LastPreviewAttemptDat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edByLookup" ma:index="57" nillable="true" ma:displayName="Last Previewed By" ma:default="" ma:list="{5E4318D1-DFA9-41DE-97E7-9934BE3391BC}" ma:internalName="LastPreviewedByLookup" ma:readOnly="true" ma:showField="LastPreviewedBy"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TimeLookup" ma:index="58" nillable="true" ma:displayName="Last Previewed Date" ma:default="" ma:list="{5E4318D1-DFA9-41DE-97E7-9934BE3391BC}" ma:internalName="LastPreviewTimeLookup" ma:readOnly="true" ma:showField="LastPreviewTi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VersionLookup" ma:index="59" nillable="true" ma:displayName="Last Previewed Version" ma:default="" ma:list="{5E4318D1-DFA9-41DE-97E7-9934BE3391BC}" ma:internalName="LastPreviewVersionLookup" ma:readOnly="true" ma:showField="LastPreview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ErrorLookup" ma:index="60" nillable="true" ma:displayName="Last Publish Attempt Error" ma:default="" ma:list="{5E4318D1-DFA9-41DE-97E7-9934BE3391BC}" ma:internalName="LastPublishErrorLookup" ma:readOnly="true" ma:showField="LastPublishError"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ResultLookup" ma:index="61" nillable="true" ma:displayName="Last Publish Attempt Result" ma:default="" ma:list="{5E4318D1-DFA9-41DE-97E7-9934BE3391BC}" ma:internalName="LastPublishResultLookup" ma:readOnly="true" ma:showField="LastPublishResul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2" nillable="true" ma:displayName="Last Publish Attempted On" ma:default="" ma:list="{5E4318D1-DFA9-41DE-97E7-9934BE3391BC}" ma:internalName="LastPublishAttemptDateLookup" ma:readOnly="true" ma:showField="LastPublishAttemptDat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edByLookup" ma:index="63" nillable="true" ma:displayName="Last Published By" ma:default="" ma:list="{5E4318D1-DFA9-41DE-97E7-9934BE3391BC}" ma:internalName="LastPublishedByLookup" ma:readOnly="true" ma:showField="LastPublishedBy"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TimeLookup" ma:index="64" nillable="true" ma:displayName="Last Published Date" ma:default="" ma:list="{5E4318D1-DFA9-41DE-97E7-9934BE3391BC}" ma:internalName="LastPublishTimeLookup" ma:readOnly="true" ma:showField="LastPublishTi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VersionLookup" ma:index="65" nillable="true" ma:displayName="Last Published Version" ma:default="" ma:list="{5E4318D1-DFA9-41DE-97E7-9934BE3391BC}" ma:internalName="LastPublishVersionLookup" ma:readOnly="true" ma:showField="LastPublish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PLaunchHelpLinkType" ma:index="66"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7" nillable="true" ma:displayName="Legacy Data" ma:default="" ma:internalName="LegacyData" ma:readOnly="false">
      <xsd:simpleType>
        <xsd:restriction base="dms:Note"/>
      </xsd:simpleType>
    </xsd:element>
    <xsd:element name="TPLaunchHelpLink" ma:index="68" nillable="true" ma:displayName="Link to Launch Help Topic" ma:default="" ma:internalName="TPLaunchHelpLink">
      <xsd:simpleType>
        <xsd:restriction base="dms:Text"/>
      </xsd:simpleType>
    </xsd:element>
    <xsd:element name="LocComments" ma:index="69" nillable="true" ma:displayName="Loc Approval Comments" ma:default="" ma:internalName="LocComments" ma:readOnly="false">
      <xsd:simpleType>
        <xsd:restriction base="dms:Note"/>
      </xsd:simpleType>
    </xsd:element>
    <xsd:element name="LocLastLocAttemptVersionLookup" ma:index="70" nillable="true" ma:displayName="Loc Last Loc Attempt Version" ma:default="" ma:list="{77C31DF8-B503-4048-84F7-836CA595CE51}" ma:internalName="LocLastLocAttemptVersionLookup" ma:readOnly="false" ma:showField="LastLocAttemptVersion" ma:web="d1af3920-8fda-4ad5-98bb-96475601b038">
      <xsd:simpleType>
        <xsd:restriction base="dms:Lookup"/>
      </xsd:simpleType>
    </xsd:element>
    <xsd:element name="LocLastLocAttemptVersionTypeLookup" ma:index="71" nillable="true" ma:displayName="Loc Last Loc Attempt Version Type" ma:default="" ma:list="{77C31DF8-B503-4048-84F7-836CA595CE51}" ma:internalName="LocLastLocAttemptVersionTypeLookup" ma:readOnly="true" ma:showField="LastLocAttemptVersionType" ma:web="d1af3920-8fda-4ad5-98bb-96475601b038">
      <xsd:simpleType>
        <xsd:restriction base="dms:Lookup"/>
      </xsd:simpleType>
    </xsd:element>
    <xsd:element name="LocManualTestRequired" ma:index="72" nillable="true" ma:displayName="Loc Manual Test Required" ma:default="" ma:internalName="LocManualTestRequired" ma:readOnly="false">
      <xsd:simpleType>
        <xsd:restriction base="dms:Boolean"/>
      </xsd:simpleType>
    </xsd:element>
    <xsd:element name="LocMarketGroupTiers2" ma:index="73" nillable="true" ma:displayName="Loc Market Group Tiers" ma:internalName="LocMarketGroupTiers2" ma:readOnly="false">
      <xsd:simpleType>
        <xsd:restriction base="dms:Unknown"/>
      </xsd:simpleType>
    </xsd:element>
    <xsd:element name="LocNewPublishedVersionLookup" ma:index="74" nillable="true" ma:displayName="Loc New Published Version Lookup" ma:default="" ma:list="{77C31DF8-B503-4048-84F7-836CA595CE51}" ma:internalName="LocNewPublishedVersionLookup" ma:readOnly="true" ma:showField="NewPublishedVersion" ma:web="d1af3920-8fda-4ad5-98bb-96475601b038">
      <xsd:simpleType>
        <xsd:restriction base="dms:Lookup"/>
      </xsd:simpleType>
    </xsd:element>
    <xsd:element name="LocOverallHandbackStatusLookup" ma:index="75" nillable="true" ma:displayName="Loc Overall Handback Status" ma:default="" ma:list="{77C31DF8-B503-4048-84F7-836CA595CE51}" ma:internalName="LocOverallHandbackStatusLookup" ma:readOnly="true" ma:showField="OverallHandbackStatus" ma:web="d1af3920-8fda-4ad5-98bb-96475601b038">
      <xsd:simpleType>
        <xsd:restriction base="dms:Lookup"/>
      </xsd:simpleType>
    </xsd:element>
    <xsd:element name="LocOverallLocStatusLookup" ma:index="76" nillable="true" ma:displayName="Loc Overall Localize Status" ma:default="" ma:list="{77C31DF8-B503-4048-84F7-836CA595CE51}" ma:internalName="LocOverallLocStatusLookup" ma:readOnly="true" ma:showField="OverallLocStatus" ma:web="d1af3920-8fda-4ad5-98bb-96475601b038">
      <xsd:simpleType>
        <xsd:restriction base="dms:Lookup"/>
      </xsd:simpleType>
    </xsd:element>
    <xsd:element name="LocOverallPreviewStatusLookup" ma:index="77" nillable="true" ma:displayName="Loc Overall Preview Status" ma:default="" ma:list="{77C31DF8-B503-4048-84F7-836CA595CE51}" ma:internalName="LocOverallPreviewStatusLookup" ma:readOnly="true" ma:showField="OverallPreviewStatus" ma:web="d1af3920-8fda-4ad5-98bb-96475601b038">
      <xsd:simpleType>
        <xsd:restriction base="dms:Lookup"/>
      </xsd:simpleType>
    </xsd:element>
    <xsd:element name="LocOverallPublishStatusLookup" ma:index="78" nillable="true" ma:displayName="Loc Overall Publish Status" ma:default="" ma:list="{77C31DF8-B503-4048-84F7-836CA595CE51}" ma:internalName="LocOverallPublishStatusLookup" ma:readOnly="true" ma:showField="OverallPublishStatus" ma:web="d1af3920-8fda-4ad5-98bb-96475601b038">
      <xsd:simpleType>
        <xsd:restriction base="dms:Lookup"/>
      </xsd:simpleType>
    </xsd:element>
    <xsd:element name="IntlLocPriority" ma:index="79" nillable="true" ma:displayName="Loc Priority" ma:default="" ma:internalName="IntlLocPriority" ma:readOnly="false">
      <xsd:simpleType>
        <xsd:restriction base="dms:Unknown"/>
      </xsd:simpleType>
    </xsd:element>
    <xsd:element name="LocProcessedForHandoffsLookup" ma:index="80" nillable="true" ma:displayName="Loc Processed For Handoffs" ma:default="" ma:list="{77C31DF8-B503-4048-84F7-836CA595CE51}" ma:internalName="LocProcessedForHandoffsLookup" ma:readOnly="true" ma:showField="ProcessedForHandoffs" ma:web="d1af3920-8fda-4ad5-98bb-96475601b038">
      <xsd:simpleType>
        <xsd:restriction base="dms:Lookup"/>
      </xsd:simpleType>
    </xsd:element>
    <xsd:element name="LocProcessedForMarketsLookup" ma:index="81" nillable="true" ma:displayName="Loc Processed For Markets" ma:default="" ma:list="{77C31DF8-B503-4048-84F7-836CA595CE51}" ma:internalName="LocProcessedForMarketsLookup" ma:readOnly="true" ma:showField="ProcessedForMarkets" ma:web="d1af3920-8fda-4ad5-98bb-96475601b038">
      <xsd:simpleType>
        <xsd:restriction base="dms:Lookup"/>
      </xsd:simpleType>
    </xsd:element>
    <xsd:element name="LocPublishedDependentAssetsLookup" ma:index="82" nillable="true" ma:displayName="Loc Published Dependent Assets" ma:default="" ma:list="{77C31DF8-B503-4048-84F7-836CA595CE51}" ma:internalName="LocPublishedDependentAssetsLookup" ma:readOnly="true" ma:showField="PublishedDependentAssets" ma:web="d1af3920-8fda-4ad5-98bb-96475601b038">
      <xsd:simpleType>
        <xsd:restriction base="dms:Lookup"/>
      </xsd:simpleType>
    </xsd:element>
    <xsd:element name="LocPublishedLinkedAssetsLookup" ma:index="83" nillable="true" ma:displayName="Loc Published Linked Assets" ma:default="" ma:list="{77C31DF8-B503-4048-84F7-836CA595CE51}" ma:internalName="LocPublishedLinkedAssetsLookup" ma:readOnly="true" ma:showField="PublishedLinkedAssets" ma:web="d1af3920-8fda-4ad5-98bb-96475601b038">
      <xsd:simpleType>
        <xsd:restriction base="dms:Lookup"/>
      </xsd:simpleType>
    </xsd:element>
    <xsd:element name="LocRecommendedHandoff" ma:index="84" nillable="true" ma:displayName="Loc Recommended Handoff" ma:default="" ma:indexed="true" ma:internalName="LocRecommendedHandoff" ma:readOnly="false">
      <xsd:simpleType>
        <xsd:restriction base="dms:Text"/>
      </xsd:simpleType>
    </xsd:element>
    <xsd:element name="LocalizationTagsTaxHTField0" ma:index="86" nillable="true" ma:taxonomy="true" ma:internalName="LocalizationTagsTaxHTField0" ma:taxonomyFieldName="LocalizationTags" ma:displayName="Localization Tags" ma:readOnly="false" ma:default="" ma:fieldId="{dd21a6d1-f806-4698-94c9-54e9addaf5ee}"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7" nillable="true" ma:displayName="Machine Translated" ma:default="" ma:internalName="MachineTranslated" ma:readOnly="false">
      <xsd:simpleType>
        <xsd:restriction base="dms:Boolean"/>
      </xsd:simpleType>
    </xsd:element>
    <xsd:element name="Manager" ma:index="88" nillable="true" ma:displayName="Manager" ma:hidden="true" ma:internalName="Manager" ma:readOnly="false">
      <xsd:simpleType>
        <xsd:restriction base="dms:Text"/>
      </xsd:simpleType>
    </xsd:element>
    <xsd:element name="Markets" ma:index="89" nillable="true" ma:displayName="Markets" ma:default="" ma:description="Leave blank to show in all markets" ma:list="{5B15831B-954F-43D5-900F-AF5E125B61A8}" ma:internalName="Markets" ma:readOnly="false" ma:showField="MarketNa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Milestone" ma:index="90" nillable="true" ma:displayName="Milestone" ma:default="" ma:internalName="Milestone" ma:readOnly="false">
      <xsd:simpleType>
        <xsd:restriction base="dms:Unknown"/>
      </xsd:simpleType>
    </xsd:element>
    <xsd:element name="TPNamespace" ma:index="93" nillable="true" ma:displayName="Namespace" ma:default="" ma:internalName="TPNamespace">
      <xsd:simpleType>
        <xsd:restriction base="dms:Text"/>
      </xsd:simpleType>
    </xsd:element>
    <xsd:element name="NumericId" ma:index="94" nillable="true" ma:displayName="Numeric ID" ma:default="" ma:indexed="true" ma:internalName="NumericId" ma:readOnly="false">
      <xsd:simpleType>
        <xsd:restriction base="dms:Number"/>
      </xsd:simpleType>
    </xsd:element>
    <xsd:element name="NumOfRatingsLookup" ma:index="95" nillable="true" ma:displayName="NumOfRatings" ma:default="" ma:list="{5E4318D1-DFA9-41DE-97E7-9934BE3391BC}" ma:internalName="NumOfRatingsLookup" ma:readOnly="true" ma:showField="NumOfRatings"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OOCacheId" ma:index="96" nillable="true" ma:displayName="OOCacheId" ma:internalName="OOCacheId" ma:readOnly="false">
      <xsd:simpleType>
        <xsd:restriction base="dms:Text"/>
      </xsd:simpleType>
    </xsd:element>
    <xsd:element name="OpenTemplate" ma:index="97" nillable="true" ma:displayName="Open Template" ma:default="true" ma:internalName="OpenTemplate">
      <xsd:simpleType>
        <xsd:restriction base="dms:Boolean"/>
      </xsd:simpleType>
    </xsd:element>
    <xsd:element name="OriginAsset" ma:index="98" nillable="true" ma:displayName="Origin Asset" ma:default="" ma:internalName="OriginAsset" ma:readOnly="false">
      <xsd:simpleType>
        <xsd:restriction base="dms:Text"/>
      </xsd:simpleType>
    </xsd:element>
    <xsd:element name="OriginalRelease" ma:index="99"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0" nillable="true" ma:displayName="Original Source Market Group" ma:default="" ma:internalName="OriginalSourceMarket" ma:readOnly="false">
      <xsd:simpleType>
        <xsd:restriction base="dms:Text"/>
      </xsd:simpleType>
    </xsd:element>
    <xsd:element name="OutputCachingOn" ma:index="101" nillable="true" ma:displayName="Output Caching" ma:default="true" ma:hidden="true" ma:internalName="OutputCachingOn" ma:readOnly="false">
      <xsd:simpleType>
        <xsd:restriction base="dms:Boolean"/>
      </xsd:simpleType>
    </xsd:element>
    <xsd:element name="ParentAssetId" ma:index="102" nillable="true" ma:displayName="Parent Asset Id" ma:default="" ma:internalName="ParentAssetId" ma:readOnly="false">
      <xsd:simpleType>
        <xsd:restriction base="dms:Text"/>
      </xsd:simpleType>
    </xsd:element>
    <xsd:element name="PlannedPubDate" ma:index="103" nillable="true" ma:displayName="Planned Publish Date" ma:default="" ma:indexed="true" ma:internalName="PlannedPubDate" ma:readOnly="false">
      <xsd:simpleType>
        <xsd:restriction base="dms:DateTime"/>
      </xsd:simpleType>
    </xsd:element>
    <xsd:element name="PolicheckWords" ma:index="104" nillable="true" ma:displayName="Policheck Words" ma:default="" ma:internalName="PolicheckWords" ma:readOnly="false">
      <xsd:simpleType>
        <xsd:restriction base="dms:Text"/>
      </xsd:simpleType>
    </xsd:element>
    <xsd:element name="BusinessGroup" ma:index="105" nillable="true" ma:displayName="Product Division Owner" ma:default="" ma:internalName="BusinessGroup" ma:readOnly="false">
      <xsd:simpleType>
        <xsd:restriction base="dms:Unknown"/>
      </xsd:simpleType>
    </xsd:element>
    <xsd:element name="UAProjectedTotalWords" ma:index="106" nillable="true" ma:displayName="Projected Word Count" ma:default="" ma:internalName="UAProjectedTotalWords" ma:readOnly="false">
      <xsd:simpleType>
        <xsd:restriction base="dms:Unknown"/>
      </xsd:simpleType>
    </xsd:element>
    <xsd:element name="Provider" ma:index="107" nillable="true" ma:displayName="Provider" ma:default="" ma:internalName="Provider" ma:readOnly="false">
      <xsd:simpleType>
        <xsd:restriction base="dms:Unknown"/>
      </xsd:simpleType>
    </xsd:element>
    <xsd:element name="Providers" ma:index="108" nillable="true" ma:displayName="Providers" ma:default="" ma:internalName="Providers">
      <xsd:simpleType>
        <xsd:restriction base="dms:Unknown"/>
      </xsd:simpleType>
    </xsd:element>
    <xsd:element name="PublishStatusLookup" ma:index="109" nillable="true" ma:displayName="Publish Status" ma:default="" ma:list="{5E4318D1-DFA9-41DE-97E7-9934BE3391BC}" ma:internalName="PublishStatusLookup" ma:readOnly="false" ma:showField="PublishStatus"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PublishTargets" ma:index="110" nillable="true" ma:displayName="Publish Target" ma:default="OfficeOnlineVNext" ma:internalName="PublishTargets" ma:readOnly="false">
      <xsd:simpleType>
        <xsd:restriction base="dms:Unknown"/>
      </xsd:simpleType>
    </xsd:element>
    <xsd:element name="RecommendationsModifier" ma:index="111" nillable="true" ma:displayName="Recommendations Modifier" ma:default="" ma:internalName="RecommendationsModifier" ma:readOnly="false">
      <xsd:simpleType>
        <xsd:restriction base="dms:Number"/>
      </xsd:simpleType>
    </xsd:element>
    <xsd:element name="ArtSampleDocs" ma:index="112" nillable="true" ma:displayName="Sample Docs" ma:default="" ma:hidden="true" ma:internalName="ArtSampleDocs" ma:readOnly="false">
      <xsd:simpleType>
        <xsd:restriction base="dms:Text"/>
      </xsd:simpleType>
    </xsd:element>
    <xsd:element name="ScenarioTagsTaxHTField0" ma:index="114" nillable="true" ma:taxonomy="true" ma:internalName="ScenarioTagsTaxHTField0" ma:taxonomyFieldName="ScenarioTags" ma:displayName="Scenarios" ma:readOnly="false" ma:default="" ma:fieldId="{574d373e-a1d4-4ff8-9009-6de0c16b4eff}"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6"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7" nillable="true" ma:displayName="Source Title" ma:default="" ma:indexed="true" ma:internalName="SourceTitle" ma:readOnly="false">
      <xsd:simpleType>
        <xsd:restriction base="dms:Text"/>
      </xsd:simpleType>
    </xsd:element>
    <xsd:element name="CSXSubmissionDate" ma:index="118" nillable="true" ma:displayName="Submission Date" ma:default="" ma:internalName="CSXSubmissionDate" ma:readOnly="false">
      <xsd:simpleType>
        <xsd:restriction base="dms:DateTime"/>
      </xsd:simpleType>
    </xsd:element>
    <xsd:element name="SubmitterId" ma:index="119" nillable="true" ma:displayName="Submitter ID" ma:default="" ma:internalName="SubmitterId" ma:readOnly="false">
      <xsd:simpleType>
        <xsd:restriction base="dms:Text"/>
      </xsd:simpleType>
    </xsd:element>
    <xsd:element name="TaxCatchAll" ma:index="120" nillable="true" ma:displayName="Taxonomy Catch All Column" ma:hidden="true" ma:list="{fd825d1e-128a-4a76-9fd3-683a3700bc7a}" ma:internalName="TaxCatchAll" ma:showField="CatchAllData"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axCatchAllLabel" ma:index="121" nillable="true" ma:displayName="Taxonomy Catch All Column1" ma:hidden="true" ma:list="{fd825d1e-128a-4a76-9fd3-683a3700bc7a}" ma:internalName="TaxCatchAllLabel" ma:readOnly="true" ma:showField="CatchAllDataLabel"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emplateStatus" ma:index="122" nillable="true" ma:displayName="Template Status" ma:default="" ma:internalName="TemplateStatus">
      <xsd:simpleType>
        <xsd:restriction base="dms:Unknown"/>
      </xsd:simpleType>
    </xsd:element>
    <xsd:element name="TemplateTemplateType" ma:index="123" nillable="true" ma:displayName="Template Type" ma:default="" ma:internalName="TemplateTemplateType">
      <xsd:simpleType>
        <xsd:restriction base="dms:Unknown"/>
      </xsd:simpleType>
    </xsd:element>
    <xsd:element name="ThumbnailAssetId" ma:index="124" nillable="true" ma:displayName="Thumbnail Image Asset" ma:default="" ma:internalName="ThumbnailAssetId" ma:readOnly="false">
      <xsd:simpleType>
        <xsd:restriction base="dms:Text"/>
      </xsd:simpleType>
    </xsd:element>
    <xsd:element name="TimesCloned" ma:index="125" nillable="true" ma:displayName="Times Cloned" ma:default="" ma:internalName="TimesCloned" ma:readOnly="false">
      <xsd:simpleType>
        <xsd:restriction base="dms:Number"/>
      </xsd:simpleType>
    </xsd:element>
    <xsd:element name="TrustLevel" ma:index="127" nillable="true" ma:displayName="Trust Level" ma:default="1 Microsoft Managed Content" ma:internalName="TrustLevel" ma:readOnly="false">
      <xsd:simpleType>
        <xsd:restriction base="dms:Unknown"/>
      </xsd:simpleType>
    </xsd:element>
    <xsd:element name="UALocComments" ma:index="128" nillable="true" ma:displayName="UA Loc Comments" ma:default="" ma:internalName="UALocComments" ma:readOnly="false">
      <xsd:simpleType>
        <xsd:restriction base="dms:Note"/>
      </xsd:simpleType>
    </xsd:element>
    <xsd:element name="UALocRecommendation" ma:index="129"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0" nillable="true" ma:displayName="UA Notes" ma:default="" ma:internalName="UANotes" ma:readOnly="false">
      <xsd:simpleType>
        <xsd:restriction base="dms:Note"/>
      </xsd:simpleType>
    </xsd:element>
    <xsd:element name="TPAppVersion" ma:index="131" nillable="true" ma:displayName="Version" ma:default="" ma:internalName="TPAppVersion">
      <xsd:simpleType>
        <xsd:restriction base="dms:Text"/>
      </xsd:simpleType>
    </xsd:element>
    <xsd:element name="VoteCount" ma:index="132"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1" ma:displayName="Content Type"/>
        <xsd:element ref="dc:title" minOccurs="0" maxOccurs="1" ma:index="126"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9CF7CD-D894-4304-A953-565B8A1FF802}">
  <ds:schemaRefs>
    <ds:schemaRef ds:uri="http://schemas.microsoft.com/sharepoint/v3/contenttype/forms"/>
  </ds:schemaRefs>
</ds:datastoreItem>
</file>

<file path=customXml/itemProps2.xml><?xml version="1.0" encoding="utf-8"?>
<ds:datastoreItem xmlns:ds="http://schemas.openxmlformats.org/officeDocument/2006/customXml" ds:itemID="{0DA43177-CB53-4FC9-AE5C-31D03B28AC3A}">
  <ds:schemaRefs>
    <ds:schemaRef ds:uri="http://purl.org/dc/elements/1.1/"/>
    <ds:schemaRef ds:uri="http://schemas.microsoft.com/office/2006/metadata/properties"/>
    <ds:schemaRef ds:uri="d1af3920-8fda-4ad5-98bb-96475601b038"/>
    <ds:schemaRef ds:uri="http://purl.org/dc/terms/"/>
    <ds:schemaRef ds:uri="http://schemas.microsoft.com/office/2006/documentManagement/types"/>
    <ds:schemaRef ds:uri="http://purl.org/dc/dcmitype/"/>
    <ds:schemaRef ds:uri="http://schemas.openxmlformats.org/package/2006/metadata/core-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FAF43F20-213B-450A-A1E1-9AF3C5268B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af3920-8fda-4ad5-98bb-96475601b03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Grid</Template>
  <TotalTime>0</TotalTime>
  <Words>1020</Words>
  <Application>Microsoft Office PowerPoint</Application>
  <PresentationFormat>Ekran Gösterisi (4:3)</PresentationFormat>
  <Paragraphs>90</Paragraphs>
  <Slides>9</Slides>
  <Notes>7</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Kılavuz</vt:lpstr>
      <vt:lpstr> 5.Hafta YARGI KISINTISI </vt:lpstr>
      <vt:lpstr>6.Hafta  HAK ARAMA HÜRRİYETİ </vt:lpstr>
      <vt:lpstr>6. Hafta  İDARİ YARGI TEŞKİLATI </vt:lpstr>
      <vt:lpstr>6. Hafta  İDARİ YARGI TEŞKİLATI</vt:lpstr>
      <vt:lpstr>6. Hafta DANIŞTAY’IN YARGISAL GÖREVLERİNİ YERİNE GETİREN ORGANLAR</vt:lpstr>
      <vt:lpstr>6. Hafta DANIŞTAY’IN YARGISAL GÖREVLERİNİ YERİNE GETİREN ORGANLAR</vt:lpstr>
      <vt:lpstr>6. Hafta DANIŞTAY’IN YARGISAL GÖREVLERİNİ YERİNE GETİREN ORGANLAR</vt:lpstr>
      <vt:lpstr> 6. Hafta BÖLGE İDARE MAHKEMELERİ </vt:lpstr>
      <vt:lpstr>6. Hafta İDARE MAHKEMELERİ VE VERGİ MAHKEMELERİ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2018-03-03T21:16:10Z</dcterms:created>
  <dcterms:modified xsi:type="dcterms:W3CDTF">2018-11-02T09:11:05Z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0x010100DC5CB8ABFAEE764594C61AB7267324960400FC796B3B1D425B47B2BA3D040986AFEA</vt:lpwstr>
  </property>
  <property fmtid="{D5CDD505-2E9C-101B-9397-08002B2CF9AE}" pid="3" name="ImageGenCounter">
    <vt:i4>0</vt:i4>
  </property>
  <property fmtid="{D5CDD505-2E9C-101B-9397-08002B2CF9AE}" pid="4" name="ViolationReportStatus">
    <vt:lpwstr>None</vt:lpwstr>
  </property>
  <property fmtid="{D5CDD505-2E9C-101B-9397-08002B2CF9AE}" pid="5" name="ImageGenStatus">
    <vt:i4>0</vt:i4>
  </property>
  <property fmtid="{D5CDD505-2E9C-101B-9397-08002B2CF9AE}" pid="6" name="PolicheckStatus">
    <vt:i4>0</vt:i4>
  </property>
  <property fmtid="{D5CDD505-2E9C-101B-9397-08002B2CF9AE}" pid="7" name="Applications">
    <vt:lpwstr>67;#Template 12;#53;#PowerPoint 12;#407;#PowerPoint 14</vt:lpwstr>
  </property>
  <property fmtid="{D5CDD505-2E9C-101B-9397-08002B2CF9AE}" pid="8" name="PolicheckCounter">
    <vt:i4>0</vt:i4>
  </property>
  <property fmtid="{D5CDD505-2E9C-101B-9397-08002B2CF9AE}" pid="9" name="APTrustLevel">
    <vt:r8>0</vt:r8>
  </property>
  <property fmtid="{D5CDD505-2E9C-101B-9397-08002B2CF9AE}" pid="10" name="Order">
    <vt:r8>4349700</vt:r8>
  </property>
</Properties>
</file>