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35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CC139E-A0F8-4E5A-BD3E-BDCDC7799841}" type="datetimeFigureOut">
              <a:rPr lang="tr-TR" smtClean="0"/>
              <a:t>12.12.2017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A15ADB-8627-4F6A-9B33-4A0E4093E0D6}"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C569E55-257F-4FDE-9CA3-C8ECC13D6B70}" type="slidenum">
              <a:rPr lang="tr-TR" altLang="tr-TR" smtClean="0"/>
              <a:pPr/>
              <a:t>1</a:t>
            </a:fld>
            <a:endParaRPr lang="tr-TR" altLang="tr-TR" smtClean="0"/>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Slayt Görüntüsü Yer Tutucusu"/>
          <p:cNvSpPr>
            <a:spLocks noGrp="1" noRot="1" noChangeAspect="1" noTextEdit="1"/>
          </p:cNvSpPr>
          <p:nvPr>
            <p:ph type="sldImg"/>
          </p:nvPr>
        </p:nvSpPr>
        <p:spPr>
          <a:ln/>
        </p:spPr>
      </p:sp>
      <p:sp>
        <p:nvSpPr>
          <p:cNvPr id="79875" name="2 Not Yer Tutucusu"/>
          <p:cNvSpPr>
            <a:spLocks noGrp="1"/>
          </p:cNvSpPr>
          <p:nvPr>
            <p:ph type="body" idx="1"/>
          </p:nvPr>
        </p:nvSpPr>
        <p:spPr>
          <a:noFill/>
          <a:ln/>
        </p:spPr>
        <p:txBody>
          <a:bodyPr/>
          <a:lstStyle/>
          <a:p>
            <a:pPr eaLnBrk="1" hangingPunct="1"/>
            <a:endParaRPr lang="tr-TR" altLang="tr-TR" smtClean="0"/>
          </a:p>
        </p:txBody>
      </p:sp>
      <p:sp>
        <p:nvSpPr>
          <p:cNvPr id="79876" name="3 Slayt Numarası Yer Tutucusu"/>
          <p:cNvSpPr>
            <a:spLocks noGrp="1"/>
          </p:cNvSpPr>
          <p:nvPr>
            <p:ph type="sldNum" sz="quarter" idx="5"/>
          </p:nvPr>
        </p:nvSpPr>
        <p:spPr>
          <a:noFill/>
        </p:spPr>
        <p:txBody>
          <a:bodyPr/>
          <a:lstStyle/>
          <a:p>
            <a:fld id="{37C7CA2B-7AEF-4720-B89E-6519EA56EE6E}" type="slidenum">
              <a:rPr lang="tr-TR" altLang="tr-TR" smtClean="0"/>
              <a:pPr/>
              <a:t>2</a:t>
            </a:fld>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Slayt Görüntüsü Yer Tutucusu"/>
          <p:cNvSpPr>
            <a:spLocks noGrp="1" noRot="1" noChangeAspect="1" noTextEdit="1"/>
          </p:cNvSpPr>
          <p:nvPr>
            <p:ph type="sldImg"/>
          </p:nvPr>
        </p:nvSpPr>
        <p:spPr>
          <a:ln/>
        </p:spPr>
      </p:sp>
      <p:sp>
        <p:nvSpPr>
          <p:cNvPr id="80899" name="2 Not Yer Tutucusu"/>
          <p:cNvSpPr>
            <a:spLocks noGrp="1"/>
          </p:cNvSpPr>
          <p:nvPr>
            <p:ph type="body" idx="1"/>
          </p:nvPr>
        </p:nvSpPr>
        <p:spPr>
          <a:noFill/>
          <a:ln/>
        </p:spPr>
        <p:txBody>
          <a:bodyPr/>
          <a:lstStyle/>
          <a:p>
            <a:pPr eaLnBrk="1" hangingPunct="1"/>
            <a:endParaRPr lang="tr-TR" altLang="tr-TR" smtClean="0"/>
          </a:p>
        </p:txBody>
      </p:sp>
      <p:sp>
        <p:nvSpPr>
          <p:cNvPr id="80900" name="3 Slayt Numarası Yer Tutucusu"/>
          <p:cNvSpPr>
            <a:spLocks noGrp="1"/>
          </p:cNvSpPr>
          <p:nvPr>
            <p:ph type="sldNum" sz="quarter" idx="5"/>
          </p:nvPr>
        </p:nvSpPr>
        <p:spPr>
          <a:noFill/>
        </p:spPr>
        <p:txBody>
          <a:bodyPr/>
          <a:lstStyle/>
          <a:p>
            <a:fld id="{206B6FF6-F520-4FBD-B453-9FA6F58B8CD6}" type="slidenum">
              <a:rPr lang="tr-TR" altLang="tr-TR" smtClean="0"/>
              <a:pPr/>
              <a:t>3</a:t>
            </a:fld>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7B985DA9-8E1A-4DBE-AAB4-8B9C4D05E4A6}" type="slidenum">
              <a:rPr lang="tr-TR" altLang="tr-TR" smtClean="0"/>
              <a:pPr/>
              <a:t>4</a:t>
            </a:fld>
            <a:endParaRPr lang="tr-TR" altLang="tr-TR" smtClean="0"/>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5798BC37-EF8D-4904-AAE2-A5DE48876E0B}" type="slidenum">
              <a:rPr lang="tr-TR" altLang="tr-TR" smtClean="0"/>
              <a:pPr/>
              <a:t>5</a:t>
            </a:fld>
            <a:endParaRPr lang="tr-TR" altLang="tr-TR" smtClean="0"/>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1 Slayt Görüntüsü Yer Tutucusu"/>
          <p:cNvSpPr>
            <a:spLocks noGrp="1" noRot="1" noChangeAspect="1" noTextEdit="1"/>
          </p:cNvSpPr>
          <p:nvPr>
            <p:ph type="sldImg"/>
          </p:nvPr>
        </p:nvSpPr>
        <p:spPr>
          <a:ln/>
        </p:spPr>
      </p:sp>
      <p:sp>
        <p:nvSpPr>
          <p:cNvPr id="83971" name="2 Not Yer Tutucusu"/>
          <p:cNvSpPr>
            <a:spLocks noGrp="1"/>
          </p:cNvSpPr>
          <p:nvPr>
            <p:ph type="body" idx="1"/>
          </p:nvPr>
        </p:nvSpPr>
        <p:spPr>
          <a:noFill/>
          <a:ln/>
        </p:spPr>
        <p:txBody>
          <a:bodyPr/>
          <a:lstStyle/>
          <a:p>
            <a:pPr eaLnBrk="1" hangingPunct="1"/>
            <a:endParaRPr lang="tr-TR" altLang="tr-TR" smtClean="0"/>
          </a:p>
        </p:txBody>
      </p:sp>
      <p:sp>
        <p:nvSpPr>
          <p:cNvPr id="83972" name="3 Slayt Numarası Yer Tutucusu"/>
          <p:cNvSpPr>
            <a:spLocks noGrp="1"/>
          </p:cNvSpPr>
          <p:nvPr>
            <p:ph type="sldNum" sz="quarter" idx="5"/>
          </p:nvPr>
        </p:nvSpPr>
        <p:spPr>
          <a:noFill/>
        </p:spPr>
        <p:txBody>
          <a:bodyPr/>
          <a:lstStyle/>
          <a:p>
            <a:fld id="{BA2474F7-EA0E-4751-AF69-B62A3CFDE63D}" type="slidenum">
              <a:rPr lang="tr-TR" altLang="tr-TR" smtClean="0"/>
              <a:pPr/>
              <a:t>6</a:t>
            </a:fld>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19B747C-5797-4467-9AB5-F9C45B32D3DE}" type="datetimeFigureOut">
              <a:rPr lang="tr-TR" smtClean="0"/>
              <a:t>12.12.2017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3339C34-485D-4ADF-AB0A-93B9D0591E5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B747C-5797-4467-9AB5-F9C45B32D3DE}" type="datetimeFigureOut">
              <a:rPr lang="tr-TR" smtClean="0"/>
              <a:t>12.12.2017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9C34-485D-4ADF-AB0A-93B9D0591E5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4"/>
          <p:cNvSpPr>
            <a:spLocks noGrp="1" noChangeArrowheads="1"/>
          </p:cNvSpPr>
          <p:nvPr>
            <p:ph type="title"/>
          </p:nvPr>
        </p:nvSpPr>
        <p:spPr/>
        <p:txBody>
          <a:bodyPr/>
          <a:lstStyle/>
          <a:p>
            <a:pPr algn="ctr" eaLnBrk="1" hangingPunct="1">
              <a:defRPr/>
            </a:pPr>
            <a:r>
              <a:rPr lang="tr-TR" sz="3200" smtClean="0">
                <a:solidFill>
                  <a:schemeClr val="hlink"/>
                </a:solidFill>
              </a:rPr>
              <a:t>1920-1930</a:t>
            </a:r>
          </a:p>
        </p:txBody>
      </p:sp>
      <p:pic>
        <p:nvPicPr>
          <p:cNvPr id="38915" name="Picture 5" descr="tevhid-i tedrisat"/>
          <p:cNvPicPr>
            <a:picLocks noChangeAspect="1" noChangeArrowheads="1"/>
          </p:cNvPicPr>
          <p:nvPr/>
        </p:nvPicPr>
        <p:blipFill>
          <a:blip r:embed="rId3" cstate="print"/>
          <a:srcRect/>
          <a:stretch>
            <a:fillRect/>
          </a:stretch>
        </p:blipFill>
        <p:spPr bwMode="auto">
          <a:xfrm>
            <a:off x="1908175" y="1484313"/>
            <a:ext cx="5688013" cy="4027487"/>
          </a:xfrm>
          <a:prstGeom prst="rect">
            <a:avLst/>
          </a:prstGeom>
          <a:noFill/>
          <a:ln w="9525">
            <a:noFill/>
            <a:miter lim="800000"/>
            <a:headEnd/>
            <a:tailEnd/>
          </a:ln>
        </p:spPr>
      </p:pic>
      <p:sp>
        <p:nvSpPr>
          <p:cNvPr id="38916" name="Rectangle 6"/>
          <p:cNvSpPr>
            <a:spLocks noChangeArrowheads="1"/>
          </p:cNvSpPr>
          <p:nvPr/>
        </p:nvSpPr>
        <p:spPr bwMode="auto">
          <a:xfrm>
            <a:off x="3198813" y="5737225"/>
            <a:ext cx="2727325" cy="396875"/>
          </a:xfrm>
          <a:prstGeom prst="rect">
            <a:avLst/>
          </a:prstGeom>
          <a:noFill/>
          <a:ln w="9525">
            <a:noFill/>
            <a:miter lim="800000"/>
            <a:headEnd/>
            <a:tailEnd/>
          </a:ln>
        </p:spPr>
        <p:txBody>
          <a:bodyPr wrap="none">
            <a:spAutoFit/>
          </a:bodyPr>
          <a:lstStyle/>
          <a:p>
            <a:pPr algn="ctr" eaLnBrk="1" hangingPunct="1">
              <a:spcBef>
                <a:spcPct val="30000"/>
              </a:spcBef>
            </a:pPr>
            <a:r>
              <a:rPr lang="tr-TR" altLang="tr-TR" sz="2000">
                <a:solidFill>
                  <a:schemeClr val="hlink"/>
                </a:solidFill>
              </a:rPr>
              <a:t>Tevh</a:t>
            </a:r>
            <a:r>
              <a:rPr lang="tr-TR" altLang="tr-TR" sz="2000">
                <a:solidFill>
                  <a:schemeClr val="hlink"/>
                </a:solidFill>
                <a:latin typeface="Arial" charset="0"/>
              </a:rPr>
              <a:t>î</a:t>
            </a:r>
            <a:r>
              <a:rPr lang="tr-TR" altLang="tr-TR" sz="2000">
                <a:solidFill>
                  <a:schemeClr val="hlink"/>
                </a:solidFill>
              </a:rPr>
              <a:t>d-i Tedr</a:t>
            </a:r>
            <a:r>
              <a:rPr lang="tr-TR" altLang="tr-TR" sz="2000">
                <a:solidFill>
                  <a:schemeClr val="hlink"/>
                </a:solidFill>
                <a:latin typeface="Arial" charset="0"/>
              </a:rPr>
              <a:t>î</a:t>
            </a:r>
            <a:r>
              <a:rPr lang="tr-TR" altLang="tr-TR" sz="2000">
                <a:solidFill>
                  <a:schemeClr val="hlink"/>
                </a:solidFill>
              </a:rPr>
              <a:t>s</a:t>
            </a:r>
            <a:r>
              <a:rPr lang="tr-TR" altLang="tr-TR" sz="2000">
                <a:solidFill>
                  <a:schemeClr val="hlink"/>
                </a:solidFill>
                <a:latin typeface="Arial" charset="0"/>
              </a:rPr>
              <a:t>â</a:t>
            </a:r>
            <a:r>
              <a:rPr lang="tr-TR" altLang="tr-TR" sz="2000">
                <a:solidFill>
                  <a:schemeClr val="hlink"/>
                </a:solidFill>
              </a:rPr>
              <a:t>t 1924</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algn="ctr" eaLnBrk="1" hangingPunct="1">
              <a:defRPr/>
            </a:pPr>
            <a:r>
              <a:rPr lang="tr-TR" sz="2000" smtClean="0">
                <a:solidFill>
                  <a:schemeClr val="hlink"/>
                </a:solidFill>
              </a:rPr>
              <a:t>1920-1930</a:t>
            </a:r>
          </a:p>
        </p:txBody>
      </p:sp>
      <p:sp>
        <p:nvSpPr>
          <p:cNvPr id="154627" name="Rectangle 3"/>
          <p:cNvSpPr>
            <a:spLocks noGrp="1" noChangeArrowheads="1"/>
          </p:cNvSpPr>
          <p:nvPr>
            <p:ph type="body" idx="1"/>
          </p:nvPr>
        </p:nvSpPr>
        <p:spPr/>
        <p:txBody>
          <a:bodyPr/>
          <a:lstStyle/>
          <a:p>
            <a:pPr eaLnBrk="1" hangingPunct="1">
              <a:defRPr/>
            </a:pPr>
            <a:r>
              <a:rPr lang="tr-TR" altLang="tr-TR" sz="2000" smtClean="0">
                <a:solidFill>
                  <a:schemeClr val="hlink"/>
                </a:solidFill>
              </a:rPr>
              <a:t>Serbest Âli Dersler</a:t>
            </a:r>
          </a:p>
          <a:p>
            <a:pPr eaLnBrk="1" hangingPunct="1">
              <a:defRPr/>
            </a:pPr>
            <a:r>
              <a:rPr lang="tr-TR" altLang="tr-TR" sz="2000" smtClean="0">
                <a:solidFill>
                  <a:schemeClr val="hlink"/>
                </a:solidFill>
              </a:rPr>
              <a:t>Tevh</a:t>
            </a:r>
            <a:r>
              <a:rPr lang="tr-TR" altLang="tr-TR" sz="2000" smtClean="0">
                <a:solidFill>
                  <a:schemeClr val="hlink"/>
                </a:solidFill>
                <a:latin typeface="Arial" panose="020B0604020202020204" pitchFamily="34" charset="0"/>
              </a:rPr>
              <a:t>î</a:t>
            </a:r>
            <a:r>
              <a:rPr lang="tr-TR" altLang="tr-TR" sz="2000" smtClean="0">
                <a:solidFill>
                  <a:schemeClr val="hlink"/>
                </a:solidFill>
              </a:rPr>
              <a:t>d-i Tedr</a:t>
            </a:r>
            <a:r>
              <a:rPr lang="tr-TR" altLang="tr-TR" sz="2000" smtClean="0">
                <a:solidFill>
                  <a:schemeClr val="hlink"/>
                </a:solidFill>
                <a:latin typeface="Arial" panose="020B0604020202020204" pitchFamily="34" charset="0"/>
              </a:rPr>
              <a:t>î</a:t>
            </a:r>
            <a:r>
              <a:rPr lang="tr-TR" altLang="tr-TR" sz="2000" smtClean="0">
                <a:solidFill>
                  <a:schemeClr val="hlink"/>
                </a:solidFill>
              </a:rPr>
              <a:t>s</a:t>
            </a:r>
            <a:r>
              <a:rPr lang="tr-TR" altLang="tr-TR" sz="2000" smtClean="0">
                <a:solidFill>
                  <a:schemeClr val="hlink"/>
                </a:solidFill>
                <a:latin typeface="Arial" panose="020B0604020202020204" pitchFamily="34" charset="0"/>
              </a:rPr>
              <a:t>â</a:t>
            </a:r>
            <a:r>
              <a:rPr lang="tr-TR" altLang="tr-TR" sz="2000" smtClean="0">
                <a:solidFill>
                  <a:schemeClr val="hlink"/>
                </a:solidFill>
              </a:rPr>
              <a:t>t</a:t>
            </a:r>
          </a:p>
          <a:p>
            <a:pPr eaLnBrk="1" hangingPunct="1">
              <a:defRPr/>
            </a:pPr>
            <a:r>
              <a:rPr lang="tr-TR" altLang="tr-TR" sz="2000" smtClean="0">
                <a:solidFill>
                  <a:schemeClr val="hlink"/>
                </a:solidFill>
              </a:rPr>
              <a:t>Darülfünun’a İlmi Özerklik</a:t>
            </a:r>
          </a:p>
          <a:p>
            <a:pPr eaLnBrk="1" hangingPunct="1">
              <a:defRPr/>
            </a:pPr>
            <a:r>
              <a:rPr lang="tr-TR" altLang="tr-TR" sz="2000" smtClean="0">
                <a:solidFill>
                  <a:schemeClr val="hlink"/>
                </a:solidFill>
              </a:rPr>
              <a:t>Hukuk Mektebi v</a:t>
            </a:r>
            <a:r>
              <a:rPr lang="tr-TR" altLang="tr-TR" sz="2000" smtClean="0">
                <a:solidFill>
                  <a:schemeClr val="hlink"/>
                </a:solidFill>
                <a:latin typeface="Arial" panose="020B0604020202020204" pitchFamily="34" charset="0"/>
              </a:rPr>
              <a:t>d.</a:t>
            </a:r>
          </a:p>
          <a:p>
            <a:pPr eaLnBrk="1" hangingPunct="1">
              <a:defRPr/>
            </a:pPr>
            <a:r>
              <a:rPr lang="tr-TR" altLang="tr-TR" sz="2000" smtClean="0">
                <a:solidFill>
                  <a:schemeClr val="hlink"/>
                </a:solidFill>
              </a:rPr>
              <a:t>Yurtdışına Öğrenci Gönderilmesi</a:t>
            </a:r>
            <a:r>
              <a:rPr lang="tr-TR" altLang="tr-TR" sz="2000" smtClean="0">
                <a:solidFill>
                  <a:schemeClr val="hlink"/>
                </a:solidFill>
                <a:latin typeface="Arial" panose="020B0604020202020204" pitchFamily="34" charset="0"/>
              </a:rPr>
              <a:t> </a:t>
            </a:r>
            <a:r>
              <a:rPr lang="tr-TR" altLang="tr-TR" sz="1600" smtClean="0">
                <a:solidFill>
                  <a:schemeClr val="hlink"/>
                </a:solidFill>
                <a:latin typeface="Arial" panose="020B0604020202020204" pitchFamily="34" charset="0"/>
              </a:rPr>
              <a:t>(Afet İnan, Remziye Hisar, Enver ziya Karal, Sabahattin Eyüboğlu, Ekrem Akurgal, Nüzhet Gökdoğan, Ali Rıza Berkem, Sedat Alp, aydın Sayılı, Cahit Arf, İhsan Ketin, Mustafa İnan, Jale İnan, Besim Darkot, Kazım Çeçen, Mustafa Nusret Kürkçüoğlu,Macit Gökberk, Oktay Aslanapa, Kamile Şevket Mutlu, Ziyaeeddin Fahri Fındıkoğlu, Sait Akpınar)  </a:t>
            </a:r>
          </a:p>
          <a:p>
            <a:pPr eaLnBrk="1" hangingPunct="1">
              <a:defRPr/>
            </a:pPr>
            <a:r>
              <a:rPr lang="tr-TR" altLang="tr-TR" sz="2000" smtClean="0">
                <a:solidFill>
                  <a:schemeClr val="hlink"/>
                </a:solidFill>
              </a:rPr>
              <a:t>Yüksek Mühendis Mektebi</a:t>
            </a:r>
          </a:p>
          <a:p>
            <a:pPr eaLnBrk="1" hangingPunct="1">
              <a:defRPr/>
            </a:pPr>
            <a:r>
              <a:rPr lang="tr-TR" altLang="tr-TR" sz="2000" smtClean="0">
                <a:solidFill>
                  <a:schemeClr val="hlink"/>
                </a:solidFill>
              </a:rPr>
              <a:t>Yazı Devrimi</a:t>
            </a:r>
          </a:p>
          <a:p>
            <a:pPr eaLnBrk="1" hangingPunct="1">
              <a:defRPr/>
            </a:pPr>
            <a:r>
              <a:rPr lang="tr-TR" altLang="tr-TR" sz="2000" smtClean="0">
                <a:solidFill>
                  <a:schemeClr val="hlink"/>
                </a:solidFill>
              </a:rPr>
              <a:t>Millet Mektepleri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algn="ctr" eaLnBrk="1" hangingPunct="1">
              <a:defRPr/>
            </a:pPr>
            <a:r>
              <a:rPr lang="tr-TR" sz="2000" smtClean="0">
                <a:solidFill>
                  <a:schemeClr val="hlink"/>
                </a:solidFill>
              </a:rPr>
              <a:t>1930-1940</a:t>
            </a:r>
          </a:p>
        </p:txBody>
      </p:sp>
      <p:sp>
        <p:nvSpPr>
          <p:cNvPr id="155651" name="Rectangle 3"/>
          <p:cNvSpPr>
            <a:spLocks noGrp="1" noChangeArrowheads="1"/>
          </p:cNvSpPr>
          <p:nvPr>
            <p:ph type="body" idx="1"/>
          </p:nvPr>
        </p:nvSpPr>
        <p:spPr/>
        <p:txBody>
          <a:bodyPr/>
          <a:lstStyle/>
          <a:p>
            <a:pPr eaLnBrk="1" hangingPunct="1">
              <a:defRPr/>
            </a:pPr>
            <a:r>
              <a:rPr lang="tr-TR" altLang="tr-TR" sz="2000" smtClean="0">
                <a:solidFill>
                  <a:schemeClr val="hlink"/>
                </a:solidFill>
              </a:rPr>
              <a:t>Türk Tarih</a:t>
            </a:r>
            <a:r>
              <a:rPr lang="tr-TR" altLang="tr-TR" sz="2000" smtClean="0">
                <a:solidFill>
                  <a:schemeClr val="hlink"/>
                </a:solidFill>
                <a:latin typeface="Arial" panose="020B0604020202020204" pitchFamily="34" charset="0"/>
              </a:rPr>
              <a:t>i Tetkik Cemiyeti</a:t>
            </a:r>
            <a:r>
              <a:rPr lang="tr-TR" altLang="tr-TR" sz="2000" smtClean="0">
                <a:solidFill>
                  <a:schemeClr val="hlink"/>
                </a:solidFill>
              </a:rPr>
              <a:t> (1931)</a:t>
            </a:r>
          </a:p>
          <a:p>
            <a:pPr eaLnBrk="1" hangingPunct="1">
              <a:defRPr/>
            </a:pPr>
            <a:r>
              <a:rPr lang="tr-TR" altLang="tr-TR" sz="2000" smtClean="0">
                <a:solidFill>
                  <a:schemeClr val="hlink"/>
                </a:solidFill>
              </a:rPr>
              <a:t>Türk Di</a:t>
            </a:r>
            <a:r>
              <a:rPr lang="tr-TR" altLang="tr-TR" sz="2000" smtClean="0">
                <a:solidFill>
                  <a:schemeClr val="hlink"/>
                </a:solidFill>
                <a:latin typeface="Arial" panose="020B0604020202020204" pitchFamily="34" charset="0"/>
              </a:rPr>
              <a:t>li Tetkik Cemiyeti </a:t>
            </a:r>
            <a:r>
              <a:rPr lang="tr-TR" altLang="tr-TR" sz="2000" smtClean="0">
                <a:solidFill>
                  <a:schemeClr val="hlink"/>
                </a:solidFill>
              </a:rPr>
              <a:t>(1932)</a:t>
            </a:r>
          </a:p>
          <a:p>
            <a:pPr eaLnBrk="1" hangingPunct="1">
              <a:defRPr/>
            </a:pPr>
            <a:r>
              <a:rPr lang="tr-TR" altLang="tr-TR" sz="2000" smtClean="0">
                <a:solidFill>
                  <a:schemeClr val="hlink"/>
                </a:solidFill>
              </a:rPr>
              <a:t>Üniversite Reformu (1933)</a:t>
            </a:r>
          </a:p>
          <a:p>
            <a:pPr eaLnBrk="1" hangingPunct="1">
              <a:defRPr/>
            </a:pPr>
            <a:r>
              <a:rPr lang="tr-TR" altLang="tr-TR" sz="2000" smtClean="0">
                <a:solidFill>
                  <a:schemeClr val="hlink"/>
                </a:solidFill>
              </a:rPr>
              <a:t>Yüksek Ziraat Enstitüsü (1933)</a:t>
            </a:r>
          </a:p>
          <a:p>
            <a:pPr eaLnBrk="1" hangingPunct="1">
              <a:defRPr/>
            </a:pPr>
            <a:r>
              <a:rPr lang="tr-TR" altLang="tr-TR" sz="2000" smtClean="0">
                <a:solidFill>
                  <a:schemeClr val="hlink"/>
                </a:solidFill>
              </a:rPr>
              <a:t>Kadınlar Bilime Koşuyor!</a:t>
            </a:r>
            <a:r>
              <a:rPr lang="tr-TR" altLang="tr-TR" sz="2000" smtClean="0">
                <a:solidFill>
                  <a:schemeClr val="hlink"/>
                </a:solidFill>
                <a:latin typeface="Arial" panose="020B0604020202020204" pitchFamily="34" charset="0"/>
              </a:rPr>
              <a:t> (</a:t>
            </a:r>
            <a:r>
              <a:rPr lang="tr-TR" altLang="tr-TR" sz="1600" smtClean="0">
                <a:solidFill>
                  <a:schemeClr val="hlink"/>
                </a:solidFill>
                <a:latin typeface="Arial" panose="020B0604020202020204" pitchFamily="34" charset="0"/>
              </a:rPr>
              <a:t>Biyolojide Sara Akdik, Mehpare Başarman</a:t>
            </a:r>
            <a:r>
              <a:rPr lang="tr-TR" altLang="tr-TR" sz="2000" smtClean="0">
                <a:solidFill>
                  <a:schemeClr val="hlink"/>
                </a:solidFill>
                <a:latin typeface="Arial" panose="020B0604020202020204" pitchFamily="34" charset="0"/>
              </a:rPr>
              <a:t>, </a:t>
            </a:r>
            <a:r>
              <a:rPr lang="tr-TR" altLang="tr-TR" sz="1600" smtClean="0">
                <a:solidFill>
                  <a:schemeClr val="hlink"/>
                </a:solidFill>
                <a:latin typeface="Arial" panose="020B0604020202020204" pitchFamily="34" charset="0"/>
              </a:rPr>
              <a:t>Fahire Battalgazi, Saadet Bayramoğlu, Bedia Bozkurt, Fatma Melahat Çağlar, Fazıla Şevket Giz, Lütfiye Irmak, Nebahat Yakar-Tan, kimyada Saffet Rıza Alpar, Jülide Değmer, Remziye Hisar, astronomide Nüzhet Gökdoğan ve jeolojide Nuriye Ferhan Pınar) </a:t>
            </a:r>
          </a:p>
          <a:p>
            <a:pPr eaLnBrk="1" hangingPunct="1">
              <a:defRPr/>
            </a:pPr>
            <a:r>
              <a:rPr lang="tr-TR" altLang="tr-TR" sz="2000" smtClean="0">
                <a:solidFill>
                  <a:schemeClr val="hlink"/>
                </a:solidFill>
              </a:rPr>
              <a:t>DTCF (1936)</a:t>
            </a:r>
            <a:endParaRPr lang="tr-TR" altLang="tr-TR" sz="2000" smtClean="0">
              <a:solidFill>
                <a:schemeClr val="hlink"/>
              </a:solidFill>
              <a:latin typeface="Arial" panose="020B0604020202020204" pitchFamily="34" charset="0"/>
            </a:endParaRPr>
          </a:p>
          <a:p>
            <a:pPr eaLnBrk="1" hangingPunct="1">
              <a:defRPr/>
            </a:pPr>
            <a:r>
              <a:rPr lang="tr-TR" altLang="tr-TR" sz="2000" smtClean="0">
                <a:solidFill>
                  <a:schemeClr val="hlink"/>
                </a:solidFill>
                <a:latin typeface="Arial" panose="020B0604020202020204" pitchFamily="34" charset="0"/>
              </a:rPr>
              <a:t>Siyasal Bilgiler Okulu (1936)</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Rectangle 4"/>
          <p:cNvSpPr>
            <a:spLocks noGrp="1" noChangeArrowheads="1"/>
          </p:cNvSpPr>
          <p:nvPr>
            <p:ph type="title"/>
          </p:nvPr>
        </p:nvSpPr>
        <p:spPr/>
        <p:txBody>
          <a:bodyPr/>
          <a:lstStyle/>
          <a:p>
            <a:pPr algn="ctr" eaLnBrk="1" hangingPunct="1">
              <a:defRPr/>
            </a:pPr>
            <a:r>
              <a:rPr lang="tr-TR" sz="3200" smtClean="0">
                <a:solidFill>
                  <a:schemeClr val="hlink"/>
                </a:solidFill>
              </a:rPr>
              <a:t>1930-1940</a:t>
            </a:r>
          </a:p>
        </p:txBody>
      </p:sp>
      <p:pic>
        <p:nvPicPr>
          <p:cNvPr id="41987" name="Picture 5"/>
          <p:cNvPicPr>
            <a:picLocks noChangeAspect="1" noChangeArrowheads="1"/>
          </p:cNvPicPr>
          <p:nvPr/>
        </p:nvPicPr>
        <p:blipFill>
          <a:blip r:embed="rId3" cstate="print"/>
          <a:srcRect/>
          <a:stretch>
            <a:fillRect/>
          </a:stretch>
        </p:blipFill>
        <p:spPr bwMode="auto">
          <a:xfrm>
            <a:off x="1692275" y="1412875"/>
            <a:ext cx="5834063" cy="4203700"/>
          </a:xfrm>
          <a:prstGeom prst="rect">
            <a:avLst/>
          </a:prstGeom>
          <a:noFill/>
          <a:ln w="9525">
            <a:noFill/>
            <a:miter lim="800000"/>
            <a:headEnd/>
            <a:tailEnd/>
          </a:ln>
        </p:spPr>
      </p:pic>
      <p:sp>
        <p:nvSpPr>
          <p:cNvPr id="41988" name="Rectangle 6"/>
          <p:cNvSpPr>
            <a:spLocks noChangeArrowheads="1"/>
          </p:cNvSpPr>
          <p:nvPr/>
        </p:nvSpPr>
        <p:spPr bwMode="auto">
          <a:xfrm>
            <a:off x="3376613" y="5810250"/>
            <a:ext cx="2960687" cy="396875"/>
          </a:xfrm>
          <a:prstGeom prst="rect">
            <a:avLst/>
          </a:prstGeom>
          <a:noFill/>
          <a:ln w="9525">
            <a:noFill/>
            <a:miter lim="800000"/>
            <a:headEnd/>
            <a:tailEnd/>
          </a:ln>
        </p:spPr>
        <p:txBody>
          <a:bodyPr wrap="none">
            <a:spAutoFit/>
          </a:bodyPr>
          <a:lstStyle/>
          <a:p>
            <a:pPr algn="ctr" eaLnBrk="1" hangingPunct="1">
              <a:spcBef>
                <a:spcPct val="30000"/>
              </a:spcBef>
            </a:pPr>
            <a:r>
              <a:rPr lang="tr-TR" altLang="tr-TR" sz="2000">
                <a:solidFill>
                  <a:schemeClr val="hlink"/>
                </a:solidFill>
              </a:rPr>
              <a:t>Üniversite Reformu 1933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6" name="Rectangle 4"/>
          <p:cNvSpPr>
            <a:spLocks noGrp="1" noChangeArrowheads="1"/>
          </p:cNvSpPr>
          <p:nvPr>
            <p:ph type="title"/>
          </p:nvPr>
        </p:nvSpPr>
        <p:spPr/>
        <p:txBody>
          <a:bodyPr/>
          <a:lstStyle/>
          <a:p>
            <a:pPr algn="ctr" eaLnBrk="1" hangingPunct="1">
              <a:defRPr/>
            </a:pPr>
            <a:r>
              <a:rPr lang="tr-TR" sz="3200" smtClean="0">
                <a:solidFill>
                  <a:schemeClr val="hlink"/>
                </a:solidFill>
              </a:rPr>
              <a:t>1940-1950</a:t>
            </a:r>
          </a:p>
        </p:txBody>
      </p:sp>
      <p:pic>
        <p:nvPicPr>
          <p:cNvPr id="43011" name="Picture 5" descr="dtcf'de cadı kazanı"/>
          <p:cNvPicPr>
            <a:picLocks noChangeAspect="1" noChangeArrowheads="1"/>
          </p:cNvPicPr>
          <p:nvPr/>
        </p:nvPicPr>
        <p:blipFill>
          <a:blip r:embed="rId3" cstate="print"/>
          <a:srcRect/>
          <a:stretch>
            <a:fillRect/>
          </a:stretch>
        </p:blipFill>
        <p:spPr bwMode="auto">
          <a:xfrm>
            <a:off x="1547813" y="1412875"/>
            <a:ext cx="5903912" cy="4578350"/>
          </a:xfrm>
          <a:prstGeom prst="rect">
            <a:avLst/>
          </a:prstGeom>
          <a:noFill/>
          <a:ln w="9525">
            <a:noFill/>
            <a:miter lim="800000"/>
            <a:headEnd/>
            <a:tailEnd/>
          </a:ln>
        </p:spPr>
      </p:pic>
      <p:sp>
        <p:nvSpPr>
          <p:cNvPr id="43012" name="Rectangle 6"/>
          <p:cNvSpPr>
            <a:spLocks noChangeArrowheads="1"/>
          </p:cNvSpPr>
          <p:nvPr/>
        </p:nvSpPr>
        <p:spPr bwMode="auto">
          <a:xfrm>
            <a:off x="3276600" y="6237288"/>
            <a:ext cx="3024188" cy="336550"/>
          </a:xfrm>
          <a:prstGeom prst="rect">
            <a:avLst/>
          </a:prstGeom>
          <a:noFill/>
          <a:ln w="9525">
            <a:noFill/>
            <a:miter lim="800000"/>
            <a:headEnd/>
            <a:tailEnd/>
          </a:ln>
        </p:spPr>
        <p:txBody>
          <a:bodyPr>
            <a:spAutoFit/>
          </a:bodyPr>
          <a:lstStyle/>
          <a:p>
            <a:pPr algn="ctr" eaLnBrk="1" hangingPunct="1">
              <a:spcBef>
                <a:spcPct val="30000"/>
              </a:spcBef>
            </a:pPr>
            <a:r>
              <a:rPr lang="tr-TR" altLang="tr-TR" sz="1600">
                <a:solidFill>
                  <a:schemeClr val="hlink"/>
                </a:solidFill>
              </a:rPr>
              <a:t>DTCF’de Cadı Kazanı! 194</a:t>
            </a:r>
            <a:r>
              <a:rPr lang="tr-TR" altLang="tr-TR" sz="1600">
                <a:solidFill>
                  <a:schemeClr val="hlink"/>
                </a:solidFill>
                <a:latin typeface="Arial" charset="0"/>
              </a:rPr>
              <a:t>8</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algn="ctr" eaLnBrk="1" hangingPunct="1">
              <a:defRPr/>
            </a:pPr>
            <a:r>
              <a:rPr lang="tr-TR" sz="2000" smtClean="0">
                <a:solidFill>
                  <a:schemeClr val="hlink"/>
                </a:solidFill>
              </a:rPr>
              <a:t>1940-1950</a:t>
            </a:r>
          </a:p>
        </p:txBody>
      </p:sp>
      <p:sp>
        <p:nvSpPr>
          <p:cNvPr id="156675" name="Rectangle 3"/>
          <p:cNvSpPr>
            <a:spLocks noGrp="1" noChangeArrowheads="1"/>
          </p:cNvSpPr>
          <p:nvPr>
            <p:ph type="body" idx="1"/>
          </p:nvPr>
        </p:nvSpPr>
        <p:spPr/>
        <p:txBody>
          <a:bodyPr/>
          <a:lstStyle/>
          <a:p>
            <a:pPr eaLnBrk="1" hangingPunct="1">
              <a:buFontTx/>
              <a:buNone/>
              <a:defRPr/>
            </a:pPr>
            <a:endParaRPr lang="tr-TR" sz="2000" smtClean="0">
              <a:solidFill>
                <a:schemeClr val="hlink"/>
              </a:solidFill>
            </a:endParaRPr>
          </a:p>
          <a:p>
            <a:pPr eaLnBrk="1" hangingPunct="1">
              <a:defRPr/>
            </a:pPr>
            <a:r>
              <a:rPr lang="tr-TR" sz="2000" smtClean="0">
                <a:solidFill>
                  <a:schemeClr val="hlink"/>
                </a:solidFill>
              </a:rPr>
              <a:t>Ankara Fen Fakültesi (1943)</a:t>
            </a:r>
            <a:endParaRPr lang="tr-TR" sz="2000" smtClean="0">
              <a:solidFill>
                <a:schemeClr val="hlink"/>
              </a:solidFill>
              <a:latin typeface="Arial" charset="0"/>
            </a:endParaRPr>
          </a:p>
          <a:p>
            <a:pPr eaLnBrk="1" hangingPunct="1">
              <a:defRPr/>
            </a:pPr>
            <a:r>
              <a:rPr lang="tr-TR" sz="2000" smtClean="0">
                <a:solidFill>
                  <a:schemeClr val="hlink"/>
                </a:solidFill>
                <a:latin typeface="Arial" charset="0"/>
              </a:rPr>
              <a:t>Ankara Tıp Fakültesi (1945)</a:t>
            </a:r>
          </a:p>
          <a:p>
            <a:pPr eaLnBrk="1" hangingPunct="1">
              <a:defRPr/>
            </a:pPr>
            <a:r>
              <a:rPr lang="tr-TR" sz="2000" smtClean="0">
                <a:solidFill>
                  <a:schemeClr val="hlink"/>
                </a:solidFill>
                <a:latin typeface="Arial" charset="0"/>
              </a:rPr>
              <a:t>Ankara Üniversitesi (1946)</a:t>
            </a:r>
          </a:p>
          <a:p>
            <a:pPr eaLnBrk="1" hangingPunct="1">
              <a:defRPr/>
            </a:pPr>
            <a:r>
              <a:rPr lang="tr-TR" sz="2000" smtClean="0">
                <a:solidFill>
                  <a:schemeClr val="hlink"/>
                </a:solidFill>
              </a:rPr>
              <a:t>4936 Sayılı Kanun (1946)</a:t>
            </a:r>
          </a:p>
          <a:p>
            <a:pPr eaLnBrk="1" hangingPunct="1">
              <a:defRPr/>
            </a:pPr>
            <a:r>
              <a:rPr lang="tr-TR" sz="2000" smtClean="0">
                <a:solidFill>
                  <a:schemeClr val="hlink"/>
                </a:solidFill>
              </a:rPr>
              <a:t>DTCF’de Cadı Kazanı (194</a:t>
            </a:r>
            <a:r>
              <a:rPr lang="tr-TR" sz="2000" smtClean="0">
                <a:solidFill>
                  <a:schemeClr val="hlink"/>
                </a:solidFill>
                <a:latin typeface="Arial" charset="0"/>
              </a:rPr>
              <a:t>8</a:t>
            </a:r>
            <a:r>
              <a:rPr lang="tr-TR" sz="2000" smtClean="0">
                <a:solidFill>
                  <a:schemeClr val="hlink"/>
                </a:solidFill>
              </a:rPr>
              <a:t>)</a:t>
            </a:r>
          </a:p>
          <a:p>
            <a:pPr eaLnBrk="1" hangingPunct="1">
              <a:buFontTx/>
              <a:buNone/>
              <a:defRPr/>
            </a:pPr>
            <a:endParaRPr lang="tr-TR" sz="2000" smtClean="0">
              <a:solidFill>
                <a:schemeClr val="hlink"/>
              </a:solidFill>
            </a:endParaRPr>
          </a:p>
          <a:p>
            <a:pPr eaLnBrk="1" hangingPunct="1">
              <a:defRPr/>
            </a:pPr>
            <a:endParaRPr lang="tr-TR" sz="2000" smtClean="0">
              <a:solidFill>
                <a:schemeClr val="hlink"/>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231</Words>
  <Application>Microsoft Office PowerPoint</Application>
  <PresentationFormat>Ekran Gösterisi (4:3)</PresentationFormat>
  <Paragraphs>36</Paragraphs>
  <Slides>6</Slides>
  <Notes>6</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1920-1930</vt:lpstr>
      <vt:lpstr>1920-1930</vt:lpstr>
      <vt:lpstr>1930-1940</vt:lpstr>
      <vt:lpstr>1930-1940</vt:lpstr>
      <vt:lpstr>1940-1950</vt:lpstr>
      <vt:lpstr>1940-1950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1920-1930</dc:title>
  <dc:creator>pc</dc:creator>
  <cp:lastModifiedBy>pc</cp:lastModifiedBy>
  <cp:revision>1</cp:revision>
  <dcterms:created xsi:type="dcterms:W3CDTF">2017-12-12T18:30:01Z</dcterms:created>
  <dcterms:modified xsi:type="dcterms:W3CDTF">2017-12-12T18:31:09Z</dcterms:modified>
</cp:coreProperties>
</file>