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0" r:id="rId4"/>
    <p:sldId id="258" r:id="rId5"/>
    <p:sldId id="259" r:id="rId6"/>
    <p:sldId id="260" r:id="rId7"/>
    <p:sldId id="261" r:id="rId8"/>
    <p:sldId id="262" r:id="rId9"/>
    <p:sldId id="263" r:id="rId10"/>
    <p:sldId id="27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1" autoAdjust="0"/>
    <p:restoredTop sz="94660"/>
  </p:normalViewPr>
  <p:slideViewPr>
    <p:cSldViewPr snapToGrid="0">
      <p:cViewPr varScale="1">
        <p:scale>
          <a:sx n="94" d="100"/>
          <a:sy n="94" d="100"/>
        </p:scale>
        <p:origin x="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C629-6928-4148-9E90-C32B2AA9224D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41DB-1465-4D6A-A356-481907545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672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C629-6928-4148-9E90-C32B2AA9224D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41DB-1465-4D6A-A356-481907545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273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C629-6928-4148-9E90-C32B2AA9224D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41DB-1465-4D6A-A356-481907545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858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C629-6928-4148-9E90-C32B2AA9224D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41DB-1465-4D6A-A356-481907545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55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C629-6928-4148-9E90-C32B2AA9224D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41DB-1465-4D6A-A356-481907545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09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C629-6928-4148-9E90-C32B2AA9224D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41DB-1465-4D6A-A356-481907545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089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C629-6928-4148-9E90-C32B2AA9224D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41DB-1465-4D6A-A356-481907545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461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C629-6928-4148-9E90-C32B2AA9224D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41DB-1465-4D6A-A356-481907545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C629-6928-4148-9E90-C32B2AA9224D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41DB-1465-4D6A-A356-481907545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224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C629-6928-4148-9E90-C32B2AA9224D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41DB-1465-4D6A-A356-481907545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02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0EC629-6928-4148-9E90-C32B2AA9224D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5E41DB-1465-4D6A-A356-481907545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9977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EC629-6928-4148-9E90-C32B2AA9224D}" type="datetimeFigureOut">
              <a:rPr lang="en-US" smtClean="0"/>
              <a:t>1/15/2020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E41DB-1465-4D6A-A356-481907545B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422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Information </a:t>
            </a:r>
            <a:r>
              <a:rPr lang="tr-TR" dirty="0" err="1" smtClean="0"/>
              <a:t>Technology</a:t>
            </a:r>
            <a:r>
              <a:rPr lang="tr-TR" dirty="0" smtClean="0"/>
              <a:t> in Business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Society</a:t>
            </a:r>
            <a:r>
              <a:rPr lang="tr-TR" dirty="0" smtClean="0"/>
              <a:t> II</a:t>
            </a: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IT </a:t>
            </a:r>
            <a:r>
              <a:rPr lang="tr-TR" dirty="0" err="1" smtClean="0"/>
              <a:t>Infrastructure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5604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References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Chaffey</a:t>
            </a:r>
            <a:r>
              <a:rPr lang="tr-TR" dirty="0" smtClean="0"/>
              <a:t> D.</a:t>
            </a:r>
            <a:r>
              <a:rPr lang="en-US" dirty="0" smtClean="0"/>
              <a:t> </a:t>
            </a:r>
            <a:r>
              <a:rPr lang="en-US" dirty="0"/>
              <a:t>and </a:t>
            </a:r>
            <a:r>
              <a:rPr lang="tr-TR" dirty="0" smtClean="0"/>
              <a:t>S. </a:t>
            </a:r>
            <a:r>
              <a:rPr lang="en-US" dirty="0" smtClean="0"/>
              <a:t>Wood</a:t>
            </a:r>
            <a:r>
              <a:rPr lang="tr-TR" dirty="0" smtClean="0"/>
              <a:t> (2005)</a:t>
            </a:r>
            <a:r>
              <a:rPr lang="en-US" dirty="0" smtClean="0"/>
              <a:t>, </a:t>
            </a:r>
            <a:r>
              <a:rPr lang="en-US" dirty="0"/>
              <a:t>Business information management: improving performance using information </a:t>
            </a:r>
            <a:r>
              <a:rPr lang="en-US" dirty="0" smtClean="0"/>
              <a:t>systems</a:t>
            </a:r>
            <a:r>
              <a:rPr lang="tr-TR" dirty="0" smtClean="0"/>
              <a:t>, </a:t>
            </a:r>
            <a:r>
              <a:rPr lang="tr-TR" dirty="0" err="1" smtClean="0"/>
              <a:t>Prentice</a:t>
            </a:r>
            <a:r>
              <a:rPr lang="tr-TR" dirty="0" smtClean="0"/>
              <a:t> </a:t>
            </a:r>
            <a:r>
              <a:rPr lang="tr-TR" dirty="0" err="1" smtClean="0"/>
              <a:t>Hall</a:t>
            </a:r>
            <a:r>
              <a:rPr lang="tr-TR" dirty="0" smtClean="0"/>
              <a:t>.</a:t>
            </a:r>
          </a:p>
          <a:p>
            <a:r>
              <a:rPr lang="en-US" dirty="0" smtClean="0"/>
              <a:t>Laudon K. and P. Laudon (2017), Essentials of MIS, Pearson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Laudon</a:t>
            </a:r>
            <a:r>
              <a:rPr lang="tr-TR" dirty="0" smtClean="0"/>
              <a:t> K. </a:t>
            </a:r>
            <a:r>
              <a:rPr lang="tr-TR" dirty="0" err="1" smtClean="0"/>
              <a:t>and</a:t>
            </a:r>
            <a:r>
              <a:rPr lang="tr-TR" dirty="0" smtClean="0"/>
              <a:t> J. </a:t>
            </a:r>
            <a:r>
              <a:rPr lang="tr-TR" dirty="0" err="1" smtClean="0"/>
              <a:t>Laudon</a:t>
            </a:r>
            <a:r>
              <a:rPr lang="tr-TR" dirty="0" smtClean="0"/>
              <a:t> (2018), </a:t>
            </a:r>
            <a:r>
              <a:rPr lang="tr-TR" dirty="0" err="1" smtClean="0"/>
              <a:t>Managing</a:t>
            </a:r>
            <a:r>
              <a:rPr lang="tr-TR" dirty="0" smtClean="0"/>
              <a:t> Information </a:t>
            </a:r>
            <a:r>
              <a:rPr lang="tr-TR" dirty="0" err="1" smtClean="0"/>
              <a:t>Systems</a:t>
            </a:r>
            <a:r>
              <a:rPr lang="tr-TR" dirty="0" smtClean="0"/>
              <a:t> </a:t>
            </a:r>
            <a:r>
              <a:rPr lang="tr-TR" dirty="0" err="1" smtClean="0"/>
              <a:t>Managing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Digital</a:t>
            </a:r>
            <a:r>
              <a:rPr lang="tr-TR" dirty="0" smtClean="0"/>
              <a:t> </a:t>
            </a:r>
            <a:r>
              <a:rPr lang="tr-TR" dirty="0" err="1" smtClean="0"/>
              <a:t>Firm</a:t>
            </a:r>
            <a:r>
              <a:rPr lang="tr-TR" dirty="0" smtClean="0"/>
              <a:t>, </a:t>
            </a:r>
            <a:r>
              <a:rPr lang="tr-TR" dirty="0" err="1" smtClean="0"/>
              <a:t>Pearson</a:t>
            </a:r>
            <a:r>
              <a:rPr lang="tr-TR" dirty="0" smtClean="0"/>
              <a:t>, 15th Ed.</a:t>
            </a:r>
          </a:p>
          <a:p>
            <a:r>
              <a:rPr lang="en-US" dirty="0" err="1" smtClean="0"/>
              <a:t>Gallaugher</a:t>
            </a:r>
            <a:r>
              <a:rPr lang="tr-TR" dirty="0" smtClean="0"/>
              <a:t>, J. (2012), </a:t>
            </a:r>
            <a:r>
              <a:rPr lang="en-US" dirty="0"/>
              <a:t>Getting the Most Out of Information Systems: A Manager's </a:t>
            </a:r>
            <a:r>
              <a:rPr lang="en-US" dirty="0" smtClean="0"/>
              <a:t>Guide</a:t>
            </a:r>
            <a:r>
              <a:rPr lang="tr-TR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173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is </a:t>
            </a:r>
            <a:r>
              <a:rPr lang="en-US" b="1" dirty="0" err="1"/>
              <a:t>IS</a:t>
            </a:r>
            <a:r>
              <a:rPr lang="en-US" b="1" dirty="0"/>
              <a:t> strategy</a:t>
            </a:r>
            <a:r>
              <a:rPr lang="en-US" b="1" dirty="0" smtClean="0"/>
              <a:t>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4400" dirty="0" smtClean="0"/>
          </a:p>
          <a:p>
            <a:r>
              <a:rPr lang="en-US" sz="4400" dirty="0" smtClean="0"/>
              <a:t>Information </a:t>
            </a:r>
            <a:r>
              <a:rPr lang="en-US" sz="4400" dirty="0"/>
              <a:t>systems (IS) strategy development </a:t>
            </a:r>
            <a:r>
              <a:rPr lang="en-US" sz="4400" dirty="0" smtClean="0"/>
              <a:t>is</a:t>
            </a:r>
            <a:r>
              <a:rPr lang="tr-TR" sz="4400" dirty="0" smtClean="0"/>
              <a:t> </a:t>
            </a:r>
            <a:r>
              <a:rPr lang="tr-TR" sz="4400" dirty="0" err="1" smtClean="0"/>
              <a:t>defining</a:t>
            </a:r>
            <a:r>
              <a:rPr lang="en-US" sz="4400" dirty="0" smtClean="0"/>
              <a:t> </a:t>
            </a:r>
            <a:endParaRPr lang="tr-TR" sz="4400" dirty="0" smtClean="0"/>
          </a:p>
          <a:p>
            <a:pPr lvl="1"/>
            <a:r>
              <a:rPr lang="en-US" sz="4000" dirty="0" smtClean="0"/>
              <a:t>how </a:t>
            </a:r>
            <a:r>
              <a:rPr lang="en-US" sz="4000" dirty="0"/>
              <a:t>information systems will be used </a:t>
            </a:r>
            <a:r>
              <a:rPr lang="en-US" sz="4000" b="1" dirty="0"/>
              <a:t>to support </a:t>
            </a:r>
            <a:r>
              <a:rPr lang="en-US" sz="4000" dirty="0"/>
              <a:t>and </a:t>
            </a:r>
            <a:r>
              <a:rPr lang="en-US" sz="4000" b="1" dirty="0"/>
              <a:t>impact</a:t>
            </a:r>
            <a:r>
              <a:rPr lang="en-US" sz="4000" dirty="0"/>
              <a:t> an organization’s strategy</a:t>
            </a:r>
            <a:r>
              <a:rPr lang="en-US" sz="4000" dirty="0" smtClean="0"/>
              <a:t>.</a:t>
            </a:r>
            <a:endParaRPr lang="tr-TR" sz="4000" dirty="0" smtClean="0"/>
          </a:p>
        </p:txBody>
      </p:sp>
    </p:spTree>
    <p:extLst>
      <p:ext uri="{BB962C8B-B14F-4D97-AF65-F5344CB8AC3E}">
        <p14:creationId xmlns:p14="http://schemas.microsoft.com/office/powerpoint/2010/main" val="1835493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What is </a:t>
            </a:r>
            <a:r>
              <a:rPr lang="en-US" b="1" dirty="0" err="1"/>
              <a:t>IS</a:t>
            </a:r>
            <a:r>
              <a:rPr lang="en-US" b="1" dirty="0"/>
              <a:t> strategy</a:t>
            </a:r>
            <a:r>
              <a:rPr lang="en-US" b="1" dirty="0" smtClean="0"/>
              <a:t>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4000" dirty="0"/>
          </a:p>
          <a:p>
            <a:r>
              <a:rPr lang="tr-TR" sz="4000" dirty="0" smtClean="0"/>
              <a:t>«</a:t>
            </a:r>
            <a:r>
              <a:rPr lang="en-US" sz="4000" dirty="0" smtClean="0"/>
              <a:t>Support</a:t>
            </a:r>
            <a:r>
              <a:rPr lang="tr-TR" sz="4000" dirty="0" smtClean="0"/>
              <a:t>»</a:t>
            </a:r>
            <a:r>
              <a:rPr lang="en-US" sz="4000" dirty="0" smtClean="0"/>
              <a:t> implies</a:t>
            </a:r>
            <a:r>
              <a:rPr lang="tr-TR" sz="4000" dirty="0" smtClean="0"/>
              <a:t>:</a:t>
            </a:r>
            <a:r>
              <a:rPr lang="en-US" sz="4000" dirty="0" smtClean="0"/>
              <a:t> </a:t>
            </a:r>
            <a:endParaRPr lang="tr-TR" sz="4000" dirty="0" smtClean="0"/>
          </a:p>
          <a:p>
            <a:pPr marL="457200" lvl="1" indent="0">
              <a:buNone/>
            </a:pPr>
            <a:r>
              <a:rPr lang="en-US" sz="3600" dirty="0" smtClean="0"/>
              <a:t>strategic alignment of IS with organizational strategy</a:t>
            </a:r>
            <a:endParaRPr lang="tr-TR" sz="3600" dirty="0"/>
          </a:p>
          <a:p>
            <a:r>
              <a:rPr lang="tr-TR" sz="4000" dirty="0" smtClean="0"/>
              <a:t>«</a:t>
            </a:r>
            <a:r>
              <a:rPr lang="en-US" sz="4000" dirty="0" smtClean="0"/>
              <a:t>Impact</a:t>
            </a:r>
            <a:r>
              <a:rPr lang="tr-TR" sz="4000" dirty="0" smtClean="0"/>
              <a:t>»</a:t>
            </a:r>
            <a:r>
              <a:rPr lang="en-US" sz="4000" dirty="0" smtClean="0"/>
              <a:t> </a:t>
            </a:r>
            <a:r>
              <a:rPr lang="en-US" sz="4000" dirty="0"/>
              <a:t>implies </a:t>
            </a:r>
            <a:endParaRPr lang="tr-TR" sz="4000" dirty="0" smtClean="0"/>
          </a:p>
          <a:p>
            <a:pPr lvl="1"/>
            <a:r>
              <a:rPr lang="tr-TR" sz="3600" dirty="0" err="1" smtClean="0"/>
              <a:t>Creating</a:t>
            </a:r>
            <a:r>
              <a:rPr lang="tr-TR" sz="3600" dirty="0" smtClean="0"/>
              <a:t> </a:t>
            </a:r>
            <a:r>
              <a:rPr lang="en-US" sz="3600" dirty="0" smtClean="0"/>
              <a:t>new opportunities to </a:t>
            </a:r>
            <a:r>
              <a:rPr lang="en-US" sz="3600" dirty="0"/>
              <a:t>gain competitive advantage </a:t>
            </a:r>
          </a:p>
        </p:txBody>
      </p:sp>
    </p:spTree>
    <p:extLst>
      <p:ext uri="{BB962C8B-B14F-4D97-AF65-F5344CB8AC3E}">
        <p14:creationId xmlns:p14="http://schemas.microsoft.com/office/powerpoint/2010/main" val="87219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What is </a:t>
            </a:r>
            <a:r>
              <a:rPr lang="en-US" b="1" dirty="0" err="1" smtClean="0"/>
              <a:t>IS</a:t>
            </a:r>
            <a:r>
              <a:rPr lang="en-US" b="1" dirty="0" smtClean="0"/>
              <a:t> strategy?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IS strategy must support </a:t>
            </a:r>
            <a:endParaRPr lang="tr-TR" sz="4000" dirty="0" smtClean="0"/>
          </a:p>
          <a:p>
            <a:pPr lvl="1"/>
            <a:r>
              <a:rPr lang="en-US" sz="3600" dirty="0" smtClean="0"/>
              <a:t>the </a:t>
            </a:r>
            <a:r>
              <a:rPr lang="en-US" sz="3600" dirty="0"/>
              <a:t>business goals, </a:t>
            </a:r>
            <a:endParaRPr lang="tr-TR" sz="3600" dirty="0" smtClean="0"/>
          </a:p>
          <a:p>
            <a:pPr lvl="1"/>
            <a:r>
              <a:rPr lang="en-US" sz="3600" dirty="0" smtClean="0"/>
              <a:t>provide </a:t>
            </a:r>
            <a:r>
              <a:rPr lang="tr-TR" sz="3600" dirty="0" err="1" smtClean="0"/>
              <a:t>competitive</a:t>
            </a:r>
            <a:r>
              <a:rPr lang="tr-TR" sz="3600" dirty="0" smtClean="0"/>
              <a:t> </a:t>
            </a:r>
            <a:r>
              <a:rPr lang="en-US" sz="3600" dirty="0" smtClean="0"/>
              <a:t>advantage </a:t>
            </a:r>
            <a:endParaRPr lang="tr-TR" sz="3600" dirty="0" smtClean="0"/>
          </a:p>
          <a:p>
            <a:pPr lvl="1"/>
            <a:r>
              <a:rPr lang="en-US" sz="3600" dirty="0" smtClean="0"/>
              <a:t>responsive </a:t>
            </a:r>
            <a:r>
              <a:rPr lang="en-US" sz="3600" dirty="0"/>
              <a:t>to the dynamic </a:t>
            </a:r>
            <a:r>
              <a:rPr lang="en-US" sz="3600" dirty="0" err="1" smtClean="0"/>
              <a:t>environmen</a:t>
            </a:r>
            <a:r>
              <a:rPr lang="tr-TR" sz="3600" dirty="0" smtClean="0"/>
              <a:t>t.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30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 smtClean="0"/>
              <a:t>For</a:t>
            </a:r>
            <a:r>
              <a:rPr lang="tr-TR" b="1" dirty="0" smtClean="0"/>
              <a:t> an </a:t>
            </a:r>
            <a:r>
              <a:rPr lang="tr-TR" b="1" dirty="0" err="1" smtClean="0"/>
              <a:t>effective</a:t>
            </a:r>
            <a:r>
              <a:rPr lang="tr-TR" b="1" dirty="0" smtClean="0"/>
              <a:t> IS </a:t>
            </a:r>
            <a:r>
              <a:rPr lang="tr-TR" b="1" dirty="0" err="1" smtClean="0"/>
              <a:t>strategy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tr-TR" sz="3600" dirty="0" smtClean="0"/>
          </a:p>
          <a:p>
            <a:r>
              <a:rPr lang="tr-TR" sz="3600" dirty="0"/>
              <a:t>D</a:t>
            </a:r>
            <a:r>
              <a:rPr lang="en-US" sz="3600" dirty="0" err="1" smtClean="0"/>
              <a:t>etermine</a:t>
            </a:r>
            <a:r>
              <a:rPr lang="en-US" sz="3600" dirty="0" smtClean="0"/>
              <a:t> the business objectives,</a:t>
            </a:r>
            <a:endParaRPr lang="tr-TR" sz="3600" dirty="0" smtClean="0"/>
          </a:p>
          <a:p>
            <a:r>
              <a:rPr lang="tr-TR" sz="3600" dirty="0" err="1" smtClean="0"/>
              <a:t>Determine</a:t>
            </a:r>
            <a:r>
              <a:rPr lang="tr-TR" sz="3600" dirty="0" smtClean="0"/>
              <a:t> </a:t>
            </a:r>
            <a:r>
              <a:rPr lang="en-US" sz="3600" dirty="0" smtClean="0"/>
              <a:t>the IT/IS management. </a:t>
            </a:r>
            <a:endParaRPr lang="tr-TR" sz="3600" dirty="0" smtClean="0"/>
          </a:p>
          <a:p>
            <a:pPr lvl="1"/>
            <a:r>
              <a:rPr lang="en-US" sz="3200" dirty="0" smtClean="0"/>
              <a:t>the policies for the management of specific hardware and software resources</a:t>
            </a:r>
            <a:r>
              <a:rPr lang="tr-TR" sz="3200" dirty="0" smtClean="0"/>
              <a:t>.</a:t>
            </a:r>
          </a:p>
          <a:p>
            <a:pPr lvl="1"/>
            <a:r>
              <a:rPr lang="tr-TR" sz="3200" dirty="0" err="1" smtClean="0"/>
              <a:t>What</a:t>
            </a:r>
            <a:r>
              <a:rPr lang="tr-TR" sz="3200" dirty="0" smtClean="0"/>
              <a:t> is </a:t>
            </a:r>
            <a:r>
              <a:rPr lang="tr-TR" sz="3200" dirty="0" err="1" smtClean="0"/>
              <a:t>its</a:t>
            </a:r>
            <a:r>
              <a:rPr lang="tr-TR" sz="3200" dirty="0" smtClean="0"/>
              <a:t> </a:t>
            </a:r>
            <a:r>
              <a:rPr lang="tr-TR" sz="3200" dirty="0" err="1" smtClean="0"/>
              <a:t>costs</a:t>
            </a:r>
            <a:r>
              <a:rPr lang="tr-TR" sz="3200" dirty="0" smtClean="0"/>
              <a:t>?</a:t>
            </a: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434097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M</a:t>
            </a:r>
            <a:r>
              <a:rPr lang="en-US" b="1" dirty="0" err="1" smtClean="0"/>
              <a:t>anaging</a:t>
            </a:r>
            <a:r>
              <a:rPr lang="en-US" b="1" dirty="0" smtClean="0"/>
              <a:t> </a:t>
            </a:r>
            <a:r>
              <a:rPr lang="en-US" b="1" dirty="0"/>
              <a:t>IT infrastructure </a:t>
            </a:r>
            <a:r>
              <a:rPr lang="en-US" b="1" dirty="0" smtClean="0"/>
              <a:t>components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What are the major </a:t>
            </a:r>
            <a:r>
              <a:rPr lang="en-US" sz="4000" dirty="0" smtClean="0"/>
              <a:t>challenges</a:t>
            </a:r>
            <a:r>
              <a:rPr lang="tr-TR" sz="4000" dirty="0" smtClean="0"/>
              <a:t>?</a:t>
            </a:r>
          </a:p>
          <a:p>
            <a:pPr lvl="1"/>
            <a:r>
              <a:rPr lang="tr-TR" sz="3600" dirty="0" err="1" smtClean="0"/>
              <a:t>What</a:t>
            </a:r>
            <a:r>
              <a:rPr lang="tr-TR" sz="3600" dirty="0" smtClean="0"/>
              <a:t> is </a:t>
            </a:r>
            <a:r>
              <a:rPr lang="tr-TR" sz="3600" dirty="0" err="1" smtClean="0"/>
              <a:t>the</a:t>
            </a:r>
            <a:r>
              <a:rPr lang="tr-TR" sz="3600" dirty="0" smtClean="0"/>
              <a:t> optimal </a:t>
            </a:r>
            <a:r>
              <a:rPr lang="tr-TR" sz="3600" dirty="0" err="1" smtClean="0"/>
              <a:t>amount</a:t>
            </a:r>
            <a:r>
              <a:rPr lang="tr-TR" sz="3600" dirty="0" smtClean="0"/>
              <a:t> of IT </a:t>
            </a:r>
            <a:r>
              <a:rPr lang="tr-TR" sz="3600" dirty="0" err="1" smtClean="0"/>
              <a:t>investment</a:t>
            </a:r>
            <a:r>
              <a:rPr lang="tr-TR" sz="3600" dirty="0" smtClean="0"/>
              <a:t>?</a:t>
            </a:r>
          </a:p>
          <a:p>
            <a:pPr lvl="1"/>
            <a:r>
              <a:rPr lang="en-US" sz="3600" dirty="0"/>
              <a:t>How much should the firm spend on infrastructure? What about the changes in capacity</a:t>
            </a:r>
            <a:r>
              <a:rPr lang="en-US" sz="3600" dirty="0" smtClean="0"/>
              <a:t>?</a:t>
            </a:r>
            <a:endParaRPr lang="tr-TR" sz="3600" dirty="0" smtClean="0"/>
          </a:p>
          <a:p>
            <a:pPr lvl="1"/>
            <a:r>
              <a:rPr lang="tr-TR" sz="3600" dirty="0" err="1" smtClean="0"/>
              <a:t>What</a:t>
            </a:r>
            <a:r>
              <a:rPr lang="tr-TR" sz="3600" dirty="0" smtClean="0"/>
              <a:t> is </a:t>
            </a:r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costs</a:t>
            </a:r>
            <a:r>
              <a:rPr lang="tr-TR" sz="3600" dirty="0" smtClean="0"/>
              <a:t>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3183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M</a:t>
            </a:r>
            <a:r>
              <a:rPr lang="en-US" b="1" dirty="0" err="1" smtClean="0"/>
              <a:t>anaging</a:t>
            </a:r>
            <a:r>
              <a:rPr lang="en-US" b="1" dirty="0" smtClean="0"/>
              <a:t> IT infrastructure components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endParaRPr lang="tr-TR" sz="3200" b="1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 smtClean="0"/>
              <a:t>Capacity </a:t>
            </a:r>
            <a:r>
              <a:rPr lang="en-US" sz="3200" b="1" dirty="0"/>
              <a:t>Planning and Scalability</a:t>
            </a:r>
            <a:endParaRPr lang="en-US" sz="3200" dirty="0"/>
          </a:p>
          <a:p>
            <a:pPr lvl="1"/>
            <a:r>
              <a:rPr lang="tr-TR" sz="2800" dirty="0" err="1" smtClean="0"/>
              <a:t>Capacity</a:t>
            </a:r>
            <a:r>
              <a:rPr lang="tr-TR" sz="2800" dirty="0" smtClean="0"/>
              <a:t> </a:t>
            </a:r>
            <a:r>
              <a:rPr lang="tr-TR" sz="2800" dirty="0" err="1" smtClean="0"/>
              <a:t>planning</a:t>
            </a:r>
            <a:r>
              <a:rPr lang="tr-TR" sz="2800" dirty="0" smtClean="0"/>
              <a:t>: </a:t>
            </a:r>
          </a:p>
          <a:p>
            <a:pPr lvl="2"/>
            <a:r>
              <a:rPr lang="en-US" sz="2400" dirty="0" smtClean="0"/>
              <a:t>predicting </a:t>
            </a:r>
            <a:r>
              <a:rPr lang="en-US" sz="2400" dirty="0"/>
              <a:t>when a computer hardware system becomes saturated</a:t>
            </a:r>
            <a:r>
              <a:rPr lang="en-US" sz="2400" dirty="0" smtClean="0"/>
              <a:t>.</a:t>
            </a:r>
            <a:endParaRPr lang="tr-TR" sz="2400" dirty="0"/>
          </a:p>
          <a:p>
            <a:pPr lvl="2"/>
            <a:r>
              <a:rPr lang="tr-TR" sz="2400" dirty="0" err="1" smtClean="0"/>
              <a:t>Enough</a:t>
            </a:r>
            <a:r>
              <a:rPr lang="tr-TR" sz="2400" dirty="0" smtClean="0"/>
              <a:t> </a:t>
            </a:r>
            <a:r>
              <a:rPr lang="tr-TR" sz="2400" dirty="0" err="1" smtClean="0"/>
              <a:t>computing</a:t>
            </a:r>
            <a:r>
              <a:rPr lang="tr-TR" sz="2400" dirty="0" smtClean="0"/>
              <a:t> </a:t>
            </a:r>
            <a:r>
              <a:rPr lang="tr-TR" sz="2400" dirty="0" err="1" smtClean="0"/>
              <a:t>power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current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future</a:t>
            </a:r>
            <a:r>
              <a:rPr lang="tr-TR" sz="2400" dirty="0" smtClean="0"/>
              <a:t> </a:t>
            </a:r>
            <a:r>
              <a:rPr lang="tr-TR" sz="2400" dirty="0" err="1" smtClean="0"/>
              <a:t>business</a:t>
            </a:r>
            <a:r>
              <a:rPr lang="tr-TR" sz="2400" dirty="0" smtClean="0"/>
              <a:t> </a:t>
            </a:r>
            <a:r>
              <a:rPr lang="tr-TR" sz="2400" dirty="0" err="1" smtClean="0"/>
              <a:t>needs</a:t>
            </a:r>
            <a:r>
              <a:rPr lang="tr-TR" sz="2400" dirty="0" smtClean="0"/>
              <a:t> </a:t>
            </a:r>
          </a:p>
          <a:p>
            <a:pPr lvl="1"/>
            <a:r>
              <a:rPr lang="tr-TR" sz="2800" dirty="0" err="1" smtClean="0"/>
              <a:t>Scalability</a:t>
            </a:r>
            <a:r>
              <a:rPr lang="tr-TR" sz="2800" dirty="0" smtClean="0"/>
              <a:t>:</a:t>
            </a:r>
          </a:p>
          <a:p>
            <a:pPr lvl="2"/>
            <a:r>
              <a:rPr lang="tr-TR" sz="2400" dirty="0" err="1" smtClean="0"/>
              <a:t>Expanding</a:t>
            </a:r>
            <a:r>
              <a:rPr lang="tr-TR" sz="2400" dirty="0" smtClean="0"/>
              <a:t>/ </a:t>
            </a:r>
            <a:r>
              <a:rPr lang="tr-TR" sz="2400" dirty="0" err="1" smtClean="0"/>
              <a:t>degrading</a:t>
            </a:r>
            <a:r>
              <a:rPr lang="tr-TR" sz="2400" dirty="0" smtClean="0"/>
              <a:t> </a:t>
            </a:r>
            <a:r>
              <a:rPr lang="en-US" sz="2400" dirty="0"/>
              <a:t>to the ability of a computer, product, or </a:t>
            </a:r>
            <a:r>
              <a:rPr lang="en-US" sz="2400" dirty="0" smtClean="0"/>
              <a:t>system</a:t>
            </a:r>
            <a:r>
              <a:rPr lang="tr-TR" sz="24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3200" b="1" dirty="0" smtClean="0"/>
              <a:t>Total </a:t>
            </a:r>
            <a:r>
              <a:rPr lang="tr-TR" sz="3200" b="1" dirty="0" err="1" smtClean="0"/>
              <a:t>Cost</a:t>
            </a:r>
            <a:r>
              <a:rPr lang="tr-TR" sz="3200" b="1" dirty="0" smtClean="0"/>
              <a:t> of </a:t>
            </a:r>
            <a:r>
              <a:rPr lang="tr-TR" sz="3200" b="1" dirty="0" err="1" smtClean="0"/>
              <a:t>Ownership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98068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Total </a:t>
            </a:r>
            <a:r>
              <a:rPr lang="tr-TR" b="1" dirty="0" err="1" smtClean="0"/>
              <a:t>Cost</a:t>
            </a:r>
            <a:r>
              <a:rPr lang="tr-TR" b="1" dirty="0" smtClean="0"/>
              <a:t> of </a:t>
            </a:r>
            <a:r>
              <a:rPr lang="tr-TR" b="1" dirty="0" err="1" smtClean="0"/>
              <a:t>Ownership</a:t>
            </a:r>
            <a:endParaRPr lang="en-US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err="1" smtClean="0"/>
              <a:t>What</a:t>
            </a:r>
            <a:r>
              <a:rPr lang="tr-TR" sz="3600" dirty="0" smtClean="0"/>
              <a:t> is </a:t>
            </a:r>
            <a:r>
              <a:rPr lang="tr-TR" sz="3600" dirty="0" err="1" smtClean="0"/>
              <a:t>the</a:t>
            </a:r>
            <a:r>
              <a:rPr lang="tr-TR" sz="3600" dirty="0" smtClean="0"/>
              <a:t> </a:t>
            </a:r>
            <a:r>
              <a:rPr lang="tr-TR" sz="3600" dirty="0" err="1" smtClean="0"/>
              <a:t>real</a:t>
            </a:r>
            <a:r>
              <a:rPr lang="tr-TR" sz="3600" dirty="0" smtClean="0"/>
              <a:t> </a:t>
            </a:r>
            <a:r>
              <a:rPr lang="tr-TR" sz="3600" dirty="0" err="1" smtClean="0"/>
              <a:t>price</a:t>
            </a:r>
            <a:r>
              <a:rPr lang="tr-TR" sz="3600" dirty="0" smtClean="0"/>
              <a:t> of an IT </a:t>
            </a:r>
            <a:r>
              <a:rPr lang="tr-TR" sz="3600" dirty="0" err="1" smtClean="0"/>
              <a:t>infrastructure</a:t>
            </a:r>
            <a:r>
              <a:rPr lang="tr-TR" sz="3600" dirty="0" smtClean="0"/>
              <a:t> </a:t>
            </a:r>
            <a:r>
              <a:rPr lang="tr-TR" sz="3600" dirty="0" err="1" smtClean="0"/>
              <a:t>component</a:t>
            </a:r>
            <a:r>
              <a:rPr lang="tr-TR" sz="3600" dirty="0" smtClean="0"/>
              <a:t>?</a:t>
            </a:r>
          </a:p>
          <a:p>
            <a:pPr lvl="1"/>
            <a:r>
              <a:rPr lang="tr-TR" sz="3200" dirty="0" err="1" smtClean="0"/>
              <a:t>Its</a:t>
            </a:r>
            <a:r>
              <a:rPr lang="tr-TR" sz="3200" dirty="0" smtClean="0"/>
              <a:t> </a:t>
            </a:r>
            <a:r>
              <a:rPr lang="tr-TR" sz="3200" dirty="0" err="1" smtClean="0"/>
              <a:t>purchasing</a:t>
            </a:r>
            <a:r>
              <a:rPr lang="tr-TR" sz="3200" dirty="0" smtClean="0"/>
              <a:t> </a:t>
            </a:r>
            <a:r>
              <a:rPr lang="tr-TR" sz="3200" dirty="0" err="1" smtClean="0"/>
              <a:t>price</a:t>
            </a:r>
            <a:r>
              <a:rPr lang="tr-TR" sz="3200" dirty="0" smtClean="0"/>
              <a:t>?</a:t>
            </a:r>
          </a:p>
          <a:p>
            <a:r>
              <a:rPr lang="en-US" sz="3600" dirty="0"/>
              <a:t>The "total cost of ownership" for a PC in an organization has been estimated at two or three times the purchase </a:t>
            </a:r>
            <a:r>
              <a:rPr lang="en-US" sz="3600" dirty="0" smtClean="0"/>
              <a:t>price</a:t>
            </a:r>
            <a:r>
              <a:rPr lang="tr-TR" sz="3600" dirty="0" smtClean="0"/>
              <a:t>.</a:t>
            </a:r>
          </a:p>
          <a:p>
            <a:pPr lvl="1"/>
            <a:r>
              <a:rPr lang="tr-TR" sz="3200" dirty="0" err="1" smtClean="0"/>
              <a:t>What</a:t>
            </a:r>
            <a:r>
              <a:rPr lang="tr-TR" sz="3200" dirty="0" smtClean="0"/>
              <a:t> </a:t>
            </a:r>
            <a:r>
              <a:rPr lang="tr-TR" sz="3200" dirty="0" err="1" smtClean="0"/>
              <a:t>are</a:t>
            </a:r>
            <a:r>
              <a:rPr lang="tr-TR" sz="3200" dirty="0" smtClean="0"/>
              <a:t> </a:t>
            </a:r>
            <a:r>
              <a:rPr lang="tr-TR" sz="3200" dirty="0" err="1" smtClean="0"/>
              <a:t>the</a:t>
            </a:r>
            <a:r>
              <a:rPr lang="tr-TR" sz="3200" dirty="0" smtClean="0"/>
              <a:t> </a:t>
            </a:r>
            <a:r>
              <a:rPr lang="tr-TR" sz="3200" dirty="0" err="1" smtClean="0"/>
              <a:t>other</a:t>
            </a:r>
            <a:r>
              <a:rPr lang="tr-TR" sz="3200" dirty="0" smtClean="0"/>
              <a:t> </a:t>
            </a:r>
            <a:r>
              <a:rPr lang="tr-TR" sz="3200" dirty="0" err="1" smtClean="0"/>
              <a:t>cost</a:t>
            </a:r>
            <a:r>
              <a:rPr lang="tr-TR" sz="3200" dirty="0" smtClean="0"/>
              <a:t> </a:t>
            </a:r>
            <a:r>
              <a:rPr lang="tr-TR" sz="3200" dirty="0" err="1" smtClean="0"/>
              <a:t>types</a:t>
            </a:r>
            <a:r>
              <a:rPr lang="tr-TR" sz="3200" dirty="0" smtClean="0"/>
              <a:t>?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55930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Total </a:t>
            </a:r>
            <a:r>
              <a:rPr lang="tr-TR" b="1" dirty="0" err="1" smtClean="0"/>
              <a:t>Cost</a:t>
            </a:r>
            <a:r>
              <a:rPr lang="tr-TR" b="1" dirty="0" smtClean="0"/>
              <a:t> of </a:t>
            </a:r>
            <a:r>
              <a:rPr lang="tr-TR" b="1" dirty="0" err="1" smtClean="0"/>
              <a:t>Ownership</a:t>
            </a:r>
            <a:endParaRPr lang="en-US" dirty="0"/>
          </a:p>
        </p:txBody>
      </p:sp>
      <p:pic>
        <p:nvPicPr>
          <p:cNvPr id="4" name="İçerik Yer Tutucusu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1197" y="1825625"/>
            <a:ext cx="9329606" cy="435133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Metin kutusu 4"/>
          <p:cNvSpPr txBox="1"/>
          <p:nvPr/>
        </p:nvSpPr>
        <p:spPr>
          <a:xfrm>
            <a:off x="1671320" y="6311900"/>
            <a:ext cx="8849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Source</a:t>
            </a:r>
            <a:r>
              <a:rPr lang="en-US" dirty="0"/>
              <a:t>: Laudon K. and P. Laudon (2017), Essentials of MIS, Pearson, pp.178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758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374</Words>
  <Application>Microsoft Office PowerPoint</Application>
  <PresentationFormat>Geniş ekran</PresentationFormat>
  <Paragraphs>49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Teması</vt:lpstr>
      <vt:lpstr>Information Technology in Business and Society II</vt:lpstr>
      <vt:lpstr>What is IS strategy?</vt:lpstr>
      <vt:lpstr>What is IS strategy?</vt:lpstr>
      <vt:lpstr>What is IS strategy?</vt:lpstr>
      <vt:lpstr>For an effective IS strategy</vt:lpstr>
      <vt:lpstr>Managing IT infrastructure components</vt:lpstr>
      <vt:lpstr>Managing IT infrastructure components</vt:lpstr>
      <vt:lpstr>Total Cost of Ownership</vt:lpstr>
      <vt:lpstr>Total Cost of Ownership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Information Technology in Business and Society II</dc:title>
  <dc:creator>SEVGI EDA TUZCU</dc:creator>
  <cp:lastModifiedBy>SEVGI EDA TUZCU</cp:lastModifiedBy>
  <cp:revision>34</cp:revision>
  <dcterms:created xsi:type="dcterms:W3CDTF">2020-01-15T08:57:03Z</dcterms:created>
  <dcterms:modified xsi:type="dcterms:W3CDTF">2020-01-15T12:22:55Z</dcterms:modified>
</cp:coreProperties>
</file>