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7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5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5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C629-6928-4148-9E90-C32B2AA922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41DB-1465-4D6A-A356-48190754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2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Technology</a:t>
            </a:r>
            <a:r>
              <a:rPr lang="tr-TR" dirty="0" smtClean="0"/>
              <a:t> in Business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IT </a:t>
            </a:r>
            <a:r>
              <a:rPr lang="tr-TR" dirty="0" err="1" smtClean="0"/>
              <a:t>Infrastructure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6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Chaffey</a:t>
            </a:r>
            <a:r>
              <a:rPr lang="tr-TR" dirty="0" smtClean="0"/>
              <a:t> D.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tr-TR" dirty="0" smtClean="0"/>
              <a:t>S. </a:t>
            </a:r>
            <a:r>
              <a:rPr lang="en-US" dirty="0" smtClean="0"/>
              <a:t>Wood</a:t>
            </a:r>
            <a:r>
              <a:rPr lang="tr-TR" dirty="0" smtClean="0"/>
              <a:t> (2005)</a:t>
            </a:r>
            <a:r>
              <a:rPr lang="en-US" dirty="0" smtClean="0"/>
              <a:t>, </a:t>
            </a:r>
            <a:r>
              <a:rPr lang="en-US" dirty="0"/>
              <a:t>Business information management: improving performance using information </a:t>
            </a:r>
            <a:r>
              <a:rPr lang="en-US" dirty="0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.</a:t>
            </a:r>
          </a:p>
          <a:p>
            <a:r>
              <a:rPr lang="en-US" dirty="0" smtClean="0"/>
              <a:t>Laudon K. and P. Laudon (2017), Essentials of MIS, Pearson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err="1" smtClean="0"/>
              <a:t>Gallaugher</a:t>
            </a:r>
            <a:r>
              <a:rPr lang="tr-TR" dirty="0" smtClean="0"/>
              <a:t>, J. (2012), </a:t>
            </a:r>
            <a:r>
              <a:rPr lang="en-US" dirty="0"/>
              <a:t>Getting the Most Out of Information Systems: A Manager's </a:t>
            </a:r>
            <a:r>
              <a:rPr lang="en-US" dirty="0" smtClean="0"/>
              <a:t>Guide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</a:t>
            </a:r>
            <a:r>
              <a:rPr lang="en-US" b="1" dirty="0" err="1"/>
              <a:t>IS</a:t>
            </a:r>
            <a:r>
              <a:rPr lang="en-US" b="1" dirty="0"/>
              <a:t> strategy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400" dirty="0" smtClean="0"/>
          </a:p>
          <a:p>
            <a:r>
              <a:rPr lang="en-US" sz="4400" dirty="0" smtClean="0"/>
              <a:t>Information </a:t>
            </a:r>
            <a:r>
              <a:rPr lang="en-US" sz="4400" dirty="0"/>
              <a:t>systems (IS) strategy development </a:t>
            </a:r>
            <a:r>
              <a:rPr lang="en-US" sz="4400" dirty="0" smtClean="0"/>
              <a:t>is</a:t>
            </a:r>
            <a:r>
              <a:rPr lang="tr-TR" sz="4400" dirty="0" smtClean="0"/>
              <a:t> </a:t>
            </a:r>
            <a:r>
              <a:rPr lang="tr-TR" sz="4400" dirty="0" err="1" smtClean="0"/>
              <a:t>defining</a:t>
            </a:r>
            <a:r>
              <a:rPr lang="en-US" sz="4400" dirty="0" smtClean="0"/>
              <a:t> </a:t>
            </a:r>
            <a:endParaRPr lang="tr-TR" sz="4400" dirty="0" smtClean="0"/>
          </a:p>
          <a:p>
            <a:pPr lvl="1"/>
            <a:r>
              <a:rPr lang="en-US" sz="4000" dirty="0" smtClean="0"/>
              <a:t>how </a:t>
            </a:r>
            <a:r>
              <a:rPr lang="en-US" sz="4000" dirty="0"/>
              <a:t>information systems will be used </a:t>
            </a:r>
            <a:r>
              <a:rPr lang="en-US" sz="4000" b="1" dirty="0"/>
              <a:t>to support </a:t>
            </a:r>
            <a:r>
              <a:rPr lang="en-US" sz="4000" dirty="0"/>
              <a:t>and </a:t>
            </a:r>
            <a:r>
              <a:rPr lang="en-US" sz="4000" b="1" dirty="0"/>
              <a:t>impact</a:t>
            </a:r>
            <a:r>
              <a:rPr lang="en-US" sz="4000" dirty="0"/>
              <a:t> an organization’s strategy</a:t>
            </a:r>
            <a:r>
              <a:rPr lang="en-US" sz="4000" dirty="0" smtClean="0"/>
              <a:t>.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18354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</a:t>
            </a:r>
            <a:r>
              <a:rPr lang="en-US" b="1" dirty="0" err="1"/>
              <a:t>IS</a:t>
            </a:r>
            <a:r>
              <a:rPr lang="en-US" b="1" dirty="0"/>
              <a:t> strategy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dirty="0"/>
          </a:p>
          <a:p>
            <a:r>
              <a:rPr lang="tr-TR" sz="4000" dirty="0" smtClean="0"/>
              <a:t>«</a:t>
            </a:r>
            <a:r>
              <a:rPr lang="en-US" sz="4000" dirty="0" smtClean="0"/>
              <a:t>Support</a:t>
            </a:r>
            <a:r>
              <a:rPr lang="tr-TR" sz="4000" dirty="0" smtClean="0"/>
              <a:t>»</a:t>
            </a:r>
            <a:r>
              <a:rPr lang="en-US" sz="4000" dirty="0" smtClean="0"/>
              <a:t> implies</a:t>
            </a:r>
            <a:r>
              <a:rPr lang="tr-TR" sz="4000" dirty="0" smtClean="0"/>
              <a:t>:</a:t>
            </a:r>
            <a:r>
              <a:rPr lang="en-US" sz="4000" dirty="0" smtClean="0"/>
              <a:t> </a:t>
            </a:r>
            <a:endParaRPr lang="tr-TR" sz="4000" dirty="0" smtClean="0"/>
          </a:p>
          <a:p>
            <a:pPr marL="457200" lvl="1" indent="0">
              <a:buNone/>
            </a:pPr>
            <a:r>
              <a:rPr lang="en-US" sz="3600" dirty="0" smtClean="0"/>
              <a:t>strategic alignment of IS with organizational strategy</a:t>
            </a:r>
            <a:endParaRPr lang="tr-TR" sz="3600" dirty="0"/>
          </a:p>
          <a:p>
            <a:r>
              <a:rPr lang="tr-TR" sz="4000" dirty="0" smtClean="0"/>
              <a:t>«</a:t>
            </a:r>
            <a:r>
              <a:rPr lang="en-US" sz="4000" dirty="0" smtClean="0"/>
              <a:t>Impact</a:t>
            </a:r>
            <a:r>
              <a:rPr lang="tr-TR" sz="4000" dirty="0" smtClean="0"/>
              <a:t>»</a:t>
            </a:r>
            <a:r>
              <a:rPr lang="en-US" sz="4000" dirty="0" smtClean="0"/>
              <a:t> </a:t>
            </a:r>
            <a:r>
              <a:rPr lang="en-US" sz="4000" dirty="0"/>
              <a:t>implies </a:t>
            </a:r>
            <a:endParaRPr lang="tr-TR" sz="4000" dirty="0" smtClean="0"/>
          </a:p>
          <a:p>
            <a:pPr lvl="1"/>
            <a:r>
              <a:rPr lang="tr-TR" sz="3600" dirty="0" err="1" smtClean="0"/>
              <a:t>Creating</a:t>
            </a:r>
            <a:r>
              <a:rPr lang="tr-TR" sz="3600" dirty="0" smtClean="0"/>
              <a:t> </a:t>
            </a:r>
            <a:r>
              <a:rPr lang="en-US" sz="3600" dirty="0" smtClean="0"/>
              <a:t>new opportunities to </a:t>
            </a:r>
            <a:r>
              <a:rPr lang="en-US" sz="3600" dirty="0"/>
              <a:t>gain competitive advantage </a:t>
            </a:r>
          </a:p>
        </p:txBody>
      </p:sp>
    </p:spTree>
    <p:extLst>
      <p:ext uri="{BB962C8B-B14F-4D97-AF65-F5344CB8AC3E}">
        <p14:creationId xmlns:p14="http://schemas.microsoft.com/office/powerpoint/2010/main" val="8721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</a:t>
            </a:r>
            <a:r>
              <a:rPr lang="en-US" b="1" dirty="0" err="1" smtClean="0"/>
              <a:t>IS</a:t>
            </a:r>
            <a:r>
              <a:rPr lang="en-US" b="1" dirty="0" smtClean="0"/>
              <a:t> strategy?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IS strategy must support </a:t>
            </a:r>
            <a:endParaRPr lang="tr-TR" sz="4000" dirty="0" smtClean="0"/>
          </a:p>
          <a:p>
            <a:pPr lvl="1"/>
            <a:r>
              <a:rPr lang="en-US" sz="3600" dirty="0" smtClean="0"/>
              <a:t>the </a:t>
            </a:r>
            <a:r>
              <a:rPr lang="en-US" sz="3600" dirty="0"/>
              <a:t>business goals, </a:t>
            </a:r>
            <a:endParaRPr lang="tr-TR" sz="3600" dirty="0" smtClean="0"/>
          </a:p>
          <a:p>
            <a:pPr lvl="1"/>
            <a:r>
              <a:rPr lang="en-US" sz="3600" dirty="0" smtClean="0"/>
              <a:t>provide </a:t>
            </a:r>
            <a:r>
              <a:rPr lang="tr-TR" sz="3600" dirty="0" err="1" smtClean="0"/>
              <a:t>competitive</a:t>
            </a:r>
            <a:r>
              <a:rPr lang="tr-TR" sz="3600" dirty="0" smtClean="0"/>
              <a:t> </a:t>
            </a:r>
            <a:r>
              <a:rPr lang="en-US" sz="3600" dirty="0" smtClean="0"/>
              <a:t>advantage </a:t>
            </a:r>
            <a:endParaRPr lang="tr-TR" sz="3600" dirty="0" smtClean="0"/>
          </a:p>
          <a:p>
            <a:pPr lvl="1"/>
            <a:r>
              <a:rPr lang="en-US" sz="3600" dirty="0" smtClean="0"/>
              <a:t>responsive </a:t>
            </a:r>
            <a:r>
              <a:rPr lang="en-US" sz="3600" dirty="0"/>
              <a:t>to the dynamic </a:t>
            </a:r>
            <a:r>
              <a:rPr lang="en-US" sz="3600" dirty="0" err="1" smtClean="0"/>
              <a:t>environmen</a:t>
            </a:r>
            <a:r>
              <a:rPr lang="tr-TR" sz="3600" dirty="0" smtClean="0"/>
              <a:t>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For</a:t>
            </a:r>
            <a:r>
              <a:rPr lang="tr-TR" b="1" dirty="0" smtClean="0"/>
              <a:t> an </a:t>
            </a:r>
            <a:r>
              <a:rPr lang="tr-TR" b="1" dirty="0" err="1" smtClean="0"/>
              <a:t>effective</a:t>
            </a:r>
            <a:r>
              <a:rPr lang="tr-TR" b="1" dirty="0" smtClean="0"/>
              <a:t> IS </a:t>
            </a:r>
            <a:r>
              <a:rPr lang="tr-TR" b="1" dirty="0" err="1" smtClean="0"/>
              <a:t>strategy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 smtClean="0"/>
          </a:p>
          <a:p>
            <a:r>
              <a:rPr lang="tr-TR" sz="3600" dirty="0"/>
              <a:t>D</a:t>
            </a:r>
            <a:r>
              <a:rPr lang="en-US" sz="3600" dirty="0" err="1" smtClean="0"/>
              <a:t>etermine</a:t>
            </a:r>
            <a:r>
              <a:rPr lang="en-US" sz="3600" dirty="0" smtClean="0"/>
              <a:t> the business objectives,</a:t>
            </a:r>
            <a:endParaRPr lang="tr-TR" sz="3600" dirty="0" smtClean="0"/>
          </a:p>
          <a:p>
            <a:r>
              <a:rPr lang="tr-TR" sz="3600" dirty="0" err="1" smtClean="0"/>
              <a:t>Determine</a:t>
            </a:r>
            <a:r>
              <a:rPr lang="tr-TR" sz="3600" dirty="0" smtClean="0"/>
              <a:t> </a:t>
            </a:r>
            <a:r>
              <a:rPr lang="en-US" sz="3600" dirty="0" smtClean="0"/>
              <a:t>the IT/IS management. </a:t>
            </a:r>
            <a:endParaRPr lang="tr-TR" sz="3600" dirty="0" smtClean="0"/>
          </a:p>
          <a:p>
            <a:pPr lvl="1"/>
            <a:r>
              <a:rPr lang="en-US" sz="3200" dirty="0" smtClean="0"/>
              <a:t>the policies for the management of specific hardware and software resources</a:t>
            </a:r>
            <a:r>
              <a:rPr lang="tr-TR" sz="3200" dirty="0" smtClean="0"/>
              <a:t>.</a:t>
            </a:r>
          </a:p>
          <a:p>
            <a:pPr lvl="1"/>
            <a:r>
              <a:rPr lang="tr-TR" sz="3200" dirty="0" err="1" smtClean="0"/>
              <a:t>What</a:t>
            </a:r>
            <a:r>
              <a:rPr lang="tr-TR" sz="3200" dirty="0" smtClean="0"/>
              <a:t> is </a:t>
            </a:r>
            <a:r>
              <a:rPr lang="tr-TR" sz="3200" dirty="0" err="1" smtClean="0"/>
              <a:t>its</a:t>
            </a:r>
            <a:r>
              <a:rPr lang="tr-TR" sz="3200" dirty="0" smtClean="0"/>
              <a:t> </a:t>
            </a:r>
            <a:r>
              <a:rPr lang="tr-TR" sz="3200" dirty="0" err="1" smtClean="0"/>
              <a:t>costs</a:t>
            </a:r>
            <a:r>
              <a:rPr lang="tr-TR" sz="3200" dirty="0" smtClean="0"/>
              <a:t>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340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</a:t>
            </a:r>
            <a:r>
              <a:rPr lang="en-US" b="1" dirty="0" err="1" smtClean="0"/>
              <a:t>anaging</a:t>
            </a:r>
            <a:r>
              <a:rPr lang="en-US" b="1" dirty="0" smtClean="0"/>
              <a:t> </a:t>
            </a:r>
            <a:r>
              <a:rPr lang="en-US" b="1" dirty="0"/>
              <a:t>IT infrastructure </a:t>
            </a:r>
            <a:r>
              <a:rPr lang="en-US" b="1" dirty="0" smtClean="0"/>
              <a:t>components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are the major </a:t>
            </a:r>
            <a:r>
              <a:rPr lang="en-US" sz="4000" dirty="0" smtClean="0"/>
              <a:t>challenges</a:t>
            </a:r>
            <a:r>
              <a:rPr lang="tr-TR" sz="4000" dirty="0" smtClean="0"/>
              <a:t>?</a:t>
            </a:r>
          </a:p>
          <a:p>
            <a:pPr lvl="1"/>
            <a:r>
              <a:rPr lang="tr-TR" sz="3600" dirty="0" err="1" smtClean="0"/>
              <a:t>What</a:t>
            </a:r>
            <a:r>
              <a:rPr lang="tr-TR" sz="3600" dirty="0" smtClean="0"/>
              <a:t> is </a:t>
            </a:r>
            <a:r>
              <a:rPr lang="tr-TR" sz="3600" dirty="0" err="1" smtClean="0"/>
              <a:t>the</a:t>
            </a:r>
            <a:r>
              <a:rPr lang="tr-TR" sz="3600" dirty="0" smtClean="0"/>
              <a:t> optimal </a:t>
            </a:r>
            <a:r>
              <a:rPr lang="tr-TR" sz="3600" dirty="0" err="1" smtClean="0"/>
              <a:t>amount</a:t>
            </a:r>
            <a:r>
              <a:rPr lang="tr-TR" sz="3600" dirty="0" smtClean="0"/>
              <a:t> of IT </a:t>
            </a:r>
            <a:r>
              <a:rPr lang="tr-TR" sz="3600" dirty="0" err="1" smtClean="0"/>
              <a:t>investment</a:t>
            </a:r>
            <a:r>
              <a:rPr lang="tr-TR" sz="3600" dirty="0" smtClean="0"/>
              <a:t>?</a:t>
            </a:r>
          </a:p>
          <a:p>
            <a:pPr lvl="1"/>
            <a:r>
              <a:rPr lang="en-US" sz="3600" dirty="0"/>
              <a:t>How much should the firm spend on infrastructure? What about the changes in capacity</a:t>
            </a:r>
            <a:r>
              <a:rPr lang="en-US" sz="3600" dirty="0" smtClean="0"/>
              <a:t>?</a:t>
            </a:r>
            <a:endParaRPr lang="tr-TR" sz="3600" dirty="0" smtClean="0"/>
          </a:p>
          <a:p>
            <a:pPr lvl="1"/>
            <a:r>
              <a:rPr lang="tr-TR" sz="3600" dirty="0" err="1" smtClean="0"/>
              <a:t>What</a:t>
            </a:r>
            <a:r>
              <a:rPr lang="tr-TR" sz="3600" dirty="0" smtClean="0"/>
              <a:t> is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costs</a:t>
            </a:r>
            <a:r>
              <a:rPr lang="tr-TR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18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</a:t>
            </a:r>
            <a:r>
              <a:rPr lang="en-US" b="1" dirty="0" err="1" smtClean="0"/>
              <a:t>anaging</a:t>
            </a:r>
            <a:r>
              <a:rPr lang="en-US" b="1" dirty="0" smtClean="0"/>
              <a:t> IT infrastructure components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tr-T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Capacity </a:t>
            </a:r>
            <a:r>
              <a:rPr lang="en-US" sz="3200" b="1" dirty="0"/>
              <a:t>Planning and Scalability</a:t>
            </a:r>
            <a:endParaRPr lang="en-US" sz="3200" dirty="0"/>
          </a:p>
          <a:p>
            <a:pPr lvl="1"/>
            <a:r>
              <a:rPr lang="tr-TR" sz="2800" dirty="0" err="1" smtClean="0"/>
              <a:t>Capacity</a:t>
            </a:r>
            <a:r>
              <a:rPr lang="tr-TR" sz="2800" dirty="0" smtClean="0"/>
              <a:t> </a:t>
            </a:r>
            <a:r>
              <a:rPr lang="tr-TR" sz="2800" dirty="0" err="1" smtClean="0"/>
              <a:t>planning</a:t>
            </a:r>
            <a:r>
              <a:rPr lang="tr-TR" sz="2800" dirty="0" smtClean="0"/>
              <a:t>: </a:t>
            </a:r>
          </a:p>
          <a:p>
            <a:pPr lvl="2"/>
            <a:r>
              <a:rPr lang="en-US" sz="2400" dirty="0" smtClean="0"/>
              <a:t>predicting </a:t>
            </a:r>
            <a:r>
              <a:rPr lang="en-US" sz="2400" dirty="0"/>
              <a:t>when a computer hardware system becomes saturated</a:t>
            </a:r>
            <a:r>
              <a:rPr lang="en-US" sz="2400" dirty="0" smtClean="0"/>
              <a:t>.</a:t>
            </a:r>
            <a:endParaRPr lang="tr-TR" sz="2400" dirty="0"/>
          </a:p>
          <a:p>
            <a:pPr lvl="2"/>
            <a:r>
              <a:rPr lang="tr-TR" sz="2400" dirty="0" err="1" smtClean="0"/>
              <a:t>Enough</a:t>
            </a:r>
            <a:r>
              <a:rPr lang="tr-TR" sz="2400" dirty="0" smtClean="0"/>
              <a:t> </a:t>
            </a:r>
            <a:r>
              <a:rPr lang="tr-TR" sz="2400" dirty="0" err="1" smtClean="0"/>
              <a:t>computing</a:t>
            </a:r>
            <a:r>
              <a:rPr lang="tr-TR" sz="2400" dirty="0" smtClean="0"/>
              <a:t> </a:t>
            </a:r>
            <a:r>
              <a:rPr lang="tr-TR" sz="2400" dirty="0" err="1" smtClean="0"/>
              <a:t>power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current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future</a:t>
            </a:r>
            <a:r>
              <a:rPr lang="tr-TR" sz="2400" dirty="0" smtClean="0"/>
              <a:t> </a:t>
            </a:r>
            <a:r>
              <a:rPr lang="tr-TR" sz="2400" dirty="0" err="1" smtClean="0"/>
              <a:t>business</a:t>
            </a:r>
            <a:r>
              <a:rPr lang="tr-TR" sz="2400" dirty="0" smtClean="0"/>
              <a:t> </a:t>
            </a:r>
            <a:r>
              <a:rPr lang="tr-TR" sz="2400" dirty="0" err="1" smtClean="0"/>
              <a:t>needs</a:t>
            </a:r>
            <a:r>
              <a:rPr lang="tr-TR" sz="2400" dirty="0" smtClean="0"/>
              <a:t> </a:t>
            </a:r>
          </a:p>
          <a:p>
            <a:pPr lvl="1"/>
            <a:r>
              <a:rPr lang="tr-TR" sz="2800" dirty="0" err="1" smtClean="0"/>
              <a:t>Scalability</a:t>
            </a:r>
            <a:r>
              <a:rPr lang="tr-TR" sz="2800" dirty="0" smtClean="0"/>
              <a:t>:</a:t>
            </a:r>
          </a:p>
          <a:p>
            <a:pPr lvl="2"/>
            <a:r>
              <a:rPr lang="tr-TR" sz="2400" dirty="0" err="1" smtClean="0"/>
              <a:t>Expanding</a:t>
            </a:r>
            <a:r>
              <a:rPr lang="tr-TR" sz="2400" dirty="0" smtClean="0"/>
              <a:t>/ </a:t>
            </a:r>
            <a:r>
              <a:rPr lang="tr-TR" sz="2400" dirty="0" err="1" smtClean="0"/>
              <a:t>degrading</a:t>
            </a:r>
            <a:r>
              <a:rPr lang="tr-TR" sz="2400" dirty="0" smtClean="0"/>
              <a:t> </a:t>
            </a:r>
            <a:r>
              <a:rPr lang="en-US" sz="2400" dirty="0"/>
              <a:t>to the ability of a computer, product, or </a:t>
            </a:r>
            <a:r>
              <a:rPr lang="en-US" sz="2400" dirty="0" smtClean="0"/>
              <a:t>system</a:t>
            </a:r>
            <a:r>
              <a:rPr lang="tr-TR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b="1" dirty="0" smtClean="0"/>
              <a:t>Total </a:t>
            </a:r>
            <a:r>
              <a:rPr lang="tr-TR" sz="3200" b="1" dirty="0" err="1" smtClean="0"/>
              <a:t>Cost</a:t>
            </a:r>
            <a:r>
              <a:rPr lang="tr-TR" sz="3200" b="1" dirty="0" smtClean="0"/>
              <a:t> of </a:t>
            </a:r>
            <a:r>
              <a:rPr lang="tr-TR" sz="3200" b="1" dirty="0" err="1" smtClean="0"/>
              <a:t>Ownership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806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Total </a:t>
            </a:r>
            <a:r>
              <a:rPr lang="tr-TR" b="1" dirty="0" err="1" smtClean="0"/>
              <a:t>Cost</a:t>
            </a:r>
            <a:r>
              <a:rPr lang="tr-TR" b="1" dirty="0" smtClean="0"/>
              <a:t> of </a:t>
            </a:r>
            <a:r>
              <a:rPr lang="tr-TR" b="1" dirty="0" err="1" smtClean="0"/>
              <a:t>Ownership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What</a:t>
            </a:r>
            <a:r>
              <a:rPr lang="tr-TR" sz="3600" dirty="0" smtClean="0"/>
              <a:t> is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real</a:t>
            </a:r>
            <a:r>
              <a:rPr lang="tr-TR" sz="3600" dirty="0" smtClean="0"/>
              <a:t> </a:t>
            </a:r>
            <a:r>
              <a:rPr lang="tr-TR" sz="3600" dirty="0" err="1" smtClean="0"/>
              <a:t>price</a:t>
            </a:r>
            <a:r>
              <a:rPr lang="tr-TR" sz="3600" dirty="0" smtClean="0"/>
              <a:t> of an IT </a:t>
            </a:r>
            <a:r>
              <a:rPr lang="tr-TR" sz="3600" dirty="0" err="1" smtClean="0"/>
              <a:t>infrastructure</a:t>
            </a:r>
            <a:r>
              <a:rPr lang="tr-TR" sz="3600" dirty="0" smtClean="0"/>
              <a:t> </a:t>
            </a:r>
            <a:r>
              <a:rPr lang="tr-TR" sz="3600" dirty="0" err="1" smtClean="0"/>
              <a:t>component</a:t>
            </a:r>
            <a:r>
              <a:rPr lang="tr-TR" sz="3600" dirty="0" smtClean="0"/>
              <a:t>?</a:t>
            </a:r>
          </a:p>
          <a:p>
            <a:pPr lvl="1"/>
            <a:r>
              <a:rPr lang="tr-TR" sz="3200" dirty="0" err="1" smtClean="0"/>
              <a:t>Its</a:t>
            </a:r>
            <a:r>
              <a:rPr lang="tr-TR" sz="3200" dirty="0" smtClean="0"/>
              <a:t> </a:t>
            </a:r>
            <a:r>
              <a:rPr lang="tr-TR" sz="3200" dirty="0" err="1" smtClean="0"/>
              <a:t>purchasing</a:t>
            </a:r>
            <a:r>
              <a:rPr lang="tr-TR" sz="3200" dirty="0" smtClean="0"/>
              <a:t> </a:t>
            </a:r>
            <a:r>
              <a:rPr lang="tr-TR" sz="3200" dirty="0" err="1" smtClean="0"/>
              <a:t>price</a:t>
            </a:r>
            <a:r>
              <a:rPr lang="tr-TR" sz="3200" dirty="0" smtClean="0"/>
              <a:t>?</a:t>
            </a:r>
          </a:p>
          <a:p>
            <a:r>
              <a:rPr lang="en-US" sz="3600" dirty="0"/>
              <a:t>The "total cost of ownership" for a PC in an organization has been estimated at two or three times the purchase </a:t>
            </a:r>
            <a:r>
              <a:rPr lang="en-US" sz="3600" dirty="0" smtClean="0"/>
              <a:t>price</a:t>
            </a:r>
            <a:r>
              <a:rPr lang="tr-TR" sz="3600" dirty="0" smtClean="0"/>
              <a:t>.</a:t>
            </a:r>
          </a:p>
          <a:p>
            <a:pPr lvl="1"/>
            <a:r>
              <a:rPr lang="tr-TR" sz="3200" dirty="0" err="1" smtClean="0"/>
              <a:t>What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other</a:t>
            </a:r>
            <a:r>
              <a:rPr lang="tr-TR" sz="3200" dirty="0" smtClean="0"/>
              <a:t> </a:t>
            </a:r>
            <a:r>
              <a:rPr lang="tr-TR" sz="3200" dirty="0" err="1" smtClean="0"/>
              <a:t>cost</a:t>
            </a:r>
            <a:r>
              <a:rPr lang="tr-TR" sz="3200" dirty="0" smtClean="0"/>
              <a:t> </a:t>
            </a:r>
            <a:r>
              <a:rPr lang="tr-TR" sz="3200" dirty="0" err="1" smtClean="0"/>
              <a:t>types</a:t>
            </a:r>
            <a:r>
              <a:rPr lang="tr-TR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59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Total </a:t>
            </a:r>
            <a:r>
              <a:rPr lang="tr-TR" b="1" dirty="0" err="1" smtClean="0"/>
              <a:t>Cost</a:t>
            </a:r>
            <a:r>
              <a:rPr lang="tr-TR" b="1" dirty="0" smtClean="0"/>
              <a:t> of </a:t>
            </a:r>
            <a:r>
              <a:rPr lang="tr-TR" b="1" dirty="0" err="1" smtClean="0"/>
              <a:t>Ownership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197" y="1825625"/>
            <a:ext cx="932960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1671320" y="6311900"/>
            <a:ext cx="884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Source</a:t>
            </a:r>
            <a:r>
              <a:rPr lang="en-US" dirty="0"/>
              <a:t>: Laudon K. and P. Laudon (2017), Essentials of MIS, Pearson, pp.178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374</Words>
  <Application>Microsoft Office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Information Technology in Business and Society II</vt:lpstr>
      <vt:lpstr>What is IS strategy?</vt:lpstr>
      <vt:lpstr>What is IS strategy?</vt:lpstr>
      <vt:lpstr>What is IS strategy?</vt:lpstr>
      <vt:lpstr>For an effective IS strategy</vt:lpstr>
      <vt:lpstr>Managing IT infrastructure components</vt:lpstr>
      <vt:lpstr>Managing IT infrastructure components</vt:lpstr>
      <vt:lpstr>Total Cost of Ownership</vt:lpstr>
      <vt:lpstr>Total Cost of Ownership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34</cp:revision>
  <dcterms:created xsi:type="dcterms:W3CDTF">2020-01-15T08:57:03Z</dcterms:created>
  <dcterms:modified xsi:type="dcterms:W3CDTF">2020-01-15T12:22:55Z</dcterms:modified>
</cp:coreProperties>
</file>