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81" r:id="rId4"/>
    <p:sldId id="282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30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26.4.2019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Chapter</a:t>
            </a:r>
            <a:r>
              <a:rPr lang="tr-TR" sz="3600" dirty="0" smtClean="0"/>
              <a:t> 4</a:t>
            </a:r>
            <a:endParaRPr lang="tr-TR" sz="3600" dirty="0" smtClean="0"/>
          </a:p>
          <a:p>
            <a:r>
              <a:rPr lang="tr-TR" sz="3600" dirty="0" err="1" smtClean="0"/>
              <a:t>Polymerization</a:t>
            </a:r>
            <a:r>
              <a:rPr lang="tr-TR" sz="3600" dirty="0" smtClean="0"/>
              <a:t> </a:t>
            </a:r>
            <a:r>
              <a:rPr lang="tr-TR" sz="3600" dirty="0" err="1"/>
              <a:t>Techniques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 smtClean="0"/>
              <a:t>Techniques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6682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viscosity </a:t>
            </a:r>
            <a:r>
              <a:rPr lang="en-US" sz="2400" dirty="0"/>
              <a:t>of the reaction </a:t>
            </a:r>
            <a:r>
              <a:rPr lang="tr-TR" sz="2400" dirty="0" err="1" smtClean="0"/>
              <a:t>medium</a:t>
            </a:r>
            <a:r>
              <a:rPr lang="en-US" sz="2400" dirty="0" smtClean="0"/>
              <a:t> increases</a:t>
            </a:r>
            <a:r>
              <a:rPr lang="tr-TR" sz="2400" dirty="0" smtClean="0"/>
              <a:t>, </a:t>
            </a:r>
            <a:r>
              <a:rPr lang="tr-TR" sz="2400" dirty="0"/>
              <a:t>m</a:t>
            </a:r>
            <a:r>
              <a:rPr lang="en-US" sz="2400" dirty="0" err="1" smtClean="0"/>
              <a:t>ixing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heat transfer become difficult </a:t>
            </a:r>
            <a:r>
              <a:rPr lang="tr-TR" sz="2400" dirty="0" smtClean="0"/>
              <a:t>as </a:t>
            </a:r>
            <a:r>
              <a:rPr lang="tr-TR" sz="2400" dirty="0" err="1" smtClean="0"/>
              <a:t>expected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/>
              <a:t>H</a:t>
            </a:r>
            <a:r>
              <a:rPr lang="en-US" sz="2400" dirty="0" err="1" smtClean="0"/>
              <a:t>igh</a:t>
            </a:r>
            <a:r>
              <a:rPr lang="en-US" sz="2400" dirty="0" smtClean="0"/>
              <a:t> </a:t>
            </a:r>
            <a:r>
              <a:rPr lang="en-US" sz="2400" dirty="0" err="1" smtClean="0"/>
              <a:t>viscosit</a:t>
            </a:r>
            <a:r>
              <a:rPr lang="tr-TR" sz="2400" dirty="0"/>
              <a:t>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en-US" sz="2400" dirty="0" smtClean="0"/>
              <a:t> </a:t>
            </a:r>
            <a:r>
              <a:rPr lang="tr-TR" sz="2400" dirty="0" err="1" smtClean="0"/>
              <a:t>results</a:t>
            </a:r>
            <a:r>
              <a:rPr lang="en-US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problems with the removal of volatile </a:t>
            </a:r>
            <a:r>
              <a:rPr lang="en-US" sz="2400" dirty="0" smtClean="0"/>
              <a:t>byproducts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change </a:t>
            </a:r>
            <a:r>
              <a:rPr lang="en-US" sz="2400" dirty="0"/>
              <a:t>in the kinetics of the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en-US" sz="2400" dirty="0" smtClean="0"/>
              <a:t>reaction </a:t>
            </a:r>
            <a:r>
              <a:rPr lang="en-US" sz="2400" dirty="0"/>
              <a:t>from a chemical-controlled </a:t>
            </a:r>
            <a:r>
              <a:rPr lang="en-US" sz="2400" dirty="0" smtClean="0"/>
              <a:t>regime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a diffusion-controlled </a:t>
            </a:r>
            <a:r>
              <a:rPr lang="tr-TR" sz="2400" dirty="0" err="1" smtClean="0"/>
              <a:t>regime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tr-TR" sz="2400" dirty="0" err="1" smtClean="0"/>
              <a:t>heat</a:t>
            </a:r>
            <a:r>
              <a:rPr lang="tr-TR" sz="2400" dirty="0" smtClean="0"/>
              <a:t> </a:t>
            </a:r>
            <a:r>
              <a:rPr lang="tr-TR" sz="2400" dirty="0" err="1" smtClean="0"/>
              <a:t>removal</a:t>
            </a:r>
            <a:r>
              <a:rPr lang="tr-TR" sz="2400" dirty="0" smtClean="0"/>
              <a:t> </a:t>
            </a:r>
            <a:r>
              <a:rPr lang="en-US" sz="2400" dirty="0" smtClean="0"/>
              <a:t>problem leads </a:t>
            </a:r>
            <a:r>
              <a:rPr lang="en-US" sz="2400" dirty="0"/>
              <a:t>to the </a:t>
            </a:r>
            <a:r>
              <a:rPr lang="en-US" sz="2400" dirty="0" smtClean="0"/>
              <a:t>development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localized hot spots or runaway </a:t>
            </a:r>
            <a:r>
              <a:rPr lang="en-US" sz="2400" dirty="0" smtClean="0"/>
              <a:t>reactions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U</a:t>
            </a:r>
            <a:r>
              <a:rPr lang="en-US" sz="2400" dirty="0" err="1" smtClean="0"/>
              <a:t>ncontrolled</a:t>
            </a:r>
            <a:r>
              <a:rPr lang="en-US" sz="2400" dirty="0" smtClean="0"/>
              <a:t> </a:t>
            </a:r>
            <a:r>
              <a:rPr lang="tr-TR" sz="2400" dirty="0" err="1" smtClean="0"/>
              <a:t>runaway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hot </a:t>
            </a:r>
            <a:r>
              <a:rPr lang="tr-TR" sz="2400" dirty="0" err="1" smtClean="0"/>
              <a:t>spots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be ultimately </a:t>
            </a:r>
            <a:r>
              <a:rPr lang="en-US" sz="2400" dirty="0" smtClean="0"/>
              <a:t>disastrous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local </a:t>
            </a:r>
            <a:r>
              <a:rPr lang="en-US" sz="2400" dirty="0"/>
              <a:t>hot spots </a:t>
            </a:r>
            <a:r>
              <a:rPr lang="en-US" sz="2400" dirty="0" smtClean="0"/>
              <a:t>c</a:t>
            </a:r>
            <a:r>
              <a:rPr lang="tr-TR" sz="2400" dirty="0" smtClean="0"/>
              <a:t>an </a:t>
            </a:r>
            <a:r>
              <a:rPr lang="en-US" sz="2400" dirty="0" smtClean="0"/>
              <a:t>result </a:t>
            </a:r>
            <a:r>
              <a:rPr lang="en-US" sz="2400" dirty="0"/>
              <a:t>in the discoloration </a:t>
            </a:r>
            <a:r>
              <a:rPr lang="tr-TR" sz="2400" dirty="0" err="1" smtClean="0"/>
              <a:t>or</a:t>
            </a:r>
            <a:r>
              <a:rPr lang="en-US" sz="2400" dirty="0" smtClean="0"/>
              <a:t> degradation </a:t>
            </a:r>
            <a:r>
              <a:rPr lang="en-US" sz="2400" dirty="0"/>
              <a:t>of the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p</a:t>
            </a:r>
            <a:r>
              <a:rPr lang="en-US" sz="2400" dirty="0" err="1" smtClean="0"/>
              <a:t>roduct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As a </a:t>
            </a:r>
            <a:r>
              <a:rPr lang="tr-TR" sz="2400" dirty="0" err="1" smtClean="0"/>
              <a:t>precaution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heat </a:t>
            </a:r>
            <a:r>
              <a:rPr lang="tr-TR" sz="2400" dirty="0" err="1" smtClean="0"/>
              <a:t>removal</a:t>
            </a:r>
            <a:r>
              <a:rPr lang="en-US" sz="2400" dirty="0" smtClean="0"/>
              <a:t> </a:t>
            </a:r>
            <a:r>
              <a:rPr lang="en-US" sz="2400" dirty="0"/>
              <a:t>can be </a:t>
            </a:r>
            <a:r>
              <a:rPr lang="tr-TR" sz="2400" dirty="0" err="1" smtClean="0"/>
              <a:t>enhanced</a:t>
            </a:r>
            <a:r>
              <a:rPr lang="tr-TR" sz="2400" dirty="0" smtClean="0"/>
              <a:t> </a:t>
            </a:r>
            <a:r>
              <a:rPr lang="en-US" sz="2400" dirty="0" smtClean="0"/>
              <a:t>by </a:t>
            </a:r>
            <a:r>
              <a:rPr lang="en-US" sz="2400" dirty="0"/>
              <a:t>providing special baffles for </a:t>
            </a:r>
            <a:r>
              <a:rPr lang="tr-TR" sz="2400" dirty="0" err="1" smtClean="0"/>
              <a:t>enhanced</a:t>
            </a:r>
            <a:r>
              <a:rPr lang="en-US" sz="2400" dirty="0" smtClean="0"/>
              <a:t> </a:t>
            </a:r>
            <a:r>
              <a:rPr lang="en-US" sz="2400" dirty="0"/>
              <a:t>heat transfer or by </a:t>
            </a:r>
            <a:r>
              <a:rPr lang="tr-TR" sz="2400" dirty="0" err="1" smtClean="0"/>
              <a:t>conducting</a:t>
            </a:r>
            <a:r>
              <a:rPr lang="en-US" sz="2400" dirty="0" smtClean="0"/>
              <a:t> </a:t>
            </a:r>
            <a:r>
              <a:rPr lang="en-US" sz="2400" dirty="0"/>
              <a:t>the bulk polymerization in separate steps of low to moderate conversion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68893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 smtClean="0"/>
              <a:t>Techniques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35472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b</a:t>
            </a:r>
            <a:r>
              <a:rPr lang="en-US" sz="2400" dirty="0" err="1" smtClean="0"/>
              <a:t>ulk</a:t>
            </a:r>
            <a:r>
              <a:rPr lang="en-US" sz="2400" dirty="0" smtClean="0"/>
              <a:t>-polymerization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en-US" sz="2400" dirty="0" smtClean="0"/>
              <a:t> </a:t>
            </a:r>
            <a:r>
              <a:rPr lang="en-US" sz="2400" dirty="0"/>
              <a:t>can be used for many free-radical polymerizations and </a:t>
            </a:r>
            <a:r>
              <a:rPr lang="en-US" sz="2400" dirty="0" smtClean="0"/>
              <a:t>step-growth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b</a:t>
            </a:r>
            <a:r>
              <a:rPr lang="en-US" sz="2400" dirty="0" err="1" smtClean="0"/>
              <a:t>ulk</a:t>
            </a:r>
            <a:r>
              <a:rPr lang="en-US" sz="2400" dirty="0" smtClean="0"/>
              <a:t> </a:t>
            </a:r>
            <a:r>
              <a:rPr lang="en-US" sz="2400" dirty="0"/>
              <a:t>polymerization </a:t>
            </a:r>
            <a:r>
              <a:rPr lang="tr-TR" sz="2400" dirty="0" err="1" smtClean="0"/>
              <a:t>techniqeu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ideally suited for making pure polymeric products,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op</a:t>
            </a:r>
            <a:r>
              <a:rPr lang="en-US" sz="2400" dirty="0" err="1" smtClean="0"/>
              <a:t>tical</a:t>
            </a:r>
            <a:r>
              <a:rPr lang="en-US" sz="2400" dirty="0" smtClean="0"/>
              <a:t> </a:t>
            </a:r>
            <a:r>
              <a:rPr lang="en-US" sz="2400" dirty="0"/>
              <a:t>grade poly(methyl methacrylate) or impact-resistant </a:t>
            </a:r>
            <a:r>
              <a:rPr lang="en-US" sz="2400" dirty="0" smtClean="0"/>
              <a:t>polystyrene</a:t>
            </a:r>
            <a:r>
              <a:rPr lang="tr-TR" sz="2400" dirty="0" smtClean="0"/>
              <a:t> since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tr-TR" sz="2400" dirty="0" err="1" smtClean="0"/>
              <a:t>provides</a:t>
            </a:r>
            <a:r>
              <a:rPr lang="en-US" sz="2400" dirty="0" smtClean="0"/>
              <a:t> </a:t>
            </a:r>
            <a:r>
              <a:rPr lang="en-US" sz="2400" dirty="0"/>
              <a:t>minimal </a:t>
            </a:r>
            <a:r>
              <a:rPr lang="en-US" sz="2400" dirty="0" smtClean="0"/>
              <a:t>contamination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product. </a:t>
            </a:r>
            <a:endParaRPr lang="tr-TR" sz="2400" dirty="0" smtClean="0"/>
          </a:p>
          <a:p>
            <a:r>
              <a:rPr lang="tr-TR" sz="2400" dirty="0" smtClean="0"/>
              <a:t>But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removal </a:t>
            </a:r>
            <a:r>
              <a:rPr lang="en-US" sz="2400" dirty="0"/>
              <a:t>of the unreacted monomer is usually necessary, and </a:t>
            </a:r>
            <a:r>
              <a:rPr lang="tr-TR" sz="2400" dirty="0" smtClean="0"/>
              <a:t>it is not </a:t>
            </a:r>
            <a:r>
              <a:rPr lang="tr-TR" sz="2400" dirty="0" err="1" smtClean="0"/>
              <a:t>easy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bulk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It</a:t>
            </a:r>
            <a:r>
              <a:rPr lang="tr-TR" sz="2400" dirty="0" smtClean="0"/>
              <a:t> can be </a:t>
            </a:r>
            <a:r>
              <a:rPr lang="en-US" sz="2400" dirty="0" smtClean="0"/>
              <a:t>achieved </a:t>
            </a:r>
            <a:r>
              <a:rPr lang="en-US" sz="2400" dirty="0"/>
              <a:t>in vacuum extruders </a:t>
            </a:r>
            <a:r>
              <a:rPr lang="tr-TR" sz="2400" dirty="0" smtClean="0"/>
              <a:t>at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the molten polymer is </a:t>
            </a:r>
            <a:r>
              <a:rPr lang="en-US" sz="2400" dirty="0" smtClean="0"/>
              <a:t>extruded</a:t>
            </a:r>
            <a:r>
              <a:rPr lang="tr-TR" sz="2400" dirty="0" smtClean="0"/>
              <a:t> </a:t>
            </a:r>
            <a:r>
              <a:rPr lang="en-US" sz="2400" dirty="0" smtClean="0"/>
              <a:t>under </a:t>
            </a:r>
            <a:r>
              <a:rPr lang="en-US" sz="2400" dirty="0"/>
              <a:t>vacuum to </a:t>
            </a:r>
            <a:r>
              <a:rPr lang="tr-TR" sz="2400" dirty="0" err="1" smtClean="0"/>
              <a:t>remove</a:t>
            </a:r>
            <a:r>
              <a:rPr lang="en-US" sz="2400" dirty="0" smtClean="0"/>
              <a:t> </a:t>
            </a:r>
            <a:r>
              <a:rPr lang="en-US" sz="2400" dirty="0"/>
              <a:t>the residual monomer.</a:t>
            </a:r>
          </a:p>
          <a:p>
            <a:r>
              <a:rPr lang="tr-TR" sz="2400" dirty="0" smtClean="0"/>
              <a:t>Commercial</a:t>
            </a:r>
            <a:r>
              <a:rPr lang="en-US" sz="2400" dirty="0" smtClean="0"/>
              <a:t> </a:t>
            </a:r>
            <a:r>
              <a:rPr lang="en-US" sz="2400" dirty="0"/>
              <a:t>examples of </a:t>
            </a:r>
            <a:r>
              <a:rPr lang="en-US" sz="2400" dirty="0" smtClean="0"/>
              <a:t>polymers </a:t>
            </a:r>
            <a:r>
              <a:rPr lang="en-US" sz="2400" dirty="0"/>
              <a:t>polymerized by free-radical </a:t>
            </a:r>
            <a:r>
              <a:rPr lang="en-US" sz="2400" dirty="0" smtClean="0"/>
              <a:t>bulk</a:t>
            </a:r>
            <a:r>
              <a:rPr lang="tr-TR" sz="2400" dirty="0" smtClean="0"/>
              <a:t> </a:t>
            </a:r>
            <a:r>
              <a:rPr lang="en-US" sz="2400" dirty="0" smtClean="0"/>
              <a:t>polymerization </a:t>
            </a:r>
            <a:r>
              <a:rPr lang="tr-TR" sz="2400" dirty="0" err="1" smtClean="0"/>
              <a:t>are</a:t>
            </a:r>
            <a:r>
              <a:rPr lang="en-US" sz="2400" dirty="0" smtClean="0"/>
              <a:t> </a:t>
            </a:r>
            <a:r>
              <a:rPr lang="en-US" sz="2400" dirty="0"/>
              <a:t>polystyrene and poly(methyl methacrylate). </a:t>
            </a:r>
            <a:endParaRPr lang="tr-TR" sz="2400" dirty="0" smtClean="0"/>
          </a:p>
          <a:p>
            <a:r>
              <a:rPr lang="en-US" sz="2400" dirty="0" smtClean="0"/>
              <a:t>Low-density </a:t>
            </a:r>
            <a:r>
              <a:rPr lang="en-US" sz="2400" dirty="0" smtClean="0"/>
              <a:t>polyethylene </a:t>
            </a:r>
            <a:r>
              <a:rPr lang="en-US" sz="2400" dirty="0"/>
              <a:t>and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/>
              <a:t>ethylene copolymers </a:t>
            </a:r>
            <a:r>
              <a:rPr lang="tr-TR" sz="2400" dirty="0" smtClean="0"/>
              <a:t>can </a:t>
            </a:r>
            <a:r>
              <a:rPr lang="tr-TR" sz="2400" dirty="0" err="1" smtClean="0"/>
              <a:t>also</a:t>
            </a:r>
            <a:r>
              <a:rPr lang="tr-TR" sz="2400" dirty="0" smtClean="0"/>
              <a:t> be</a:t>
            </a:r>
            <a:r>
              <a:rPr lang="en-US" sz="2400" dirty="0" smtClean="0"/>
              <a:t> </a:t>
            </a:r>
            <a:r>
              <a:rPr lang="en-US" sz="2400" dirty="0"/>
              <a:t>produced by bulk free-radical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2631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8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anionic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cationic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,</a:t>
            </a:r>
            <a:r>
              <a:rPr lang="en-US" sz="2400" dirty="0" smtClean="0"/>
              <a:t> follow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the same basic steps as free-radical chain-growth </a:t>
            </a:r>
            <a:r>
              <a:rPr lang="en-US" sz="2400" dirty="0" smtClean="0"/>
              <a:t>polymerizations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initiation</a:t>
            </a:r>
            <a:r>
              <a:rPr lang="tr-TR" sz="2400" dirty="0" smtClean="0"/>
              <a:t> step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propagation</a:t>
            </a:r>
            <a:r>
              <a:rPr lang="tr-TR" sz="2400" dirty="0" smtClean="0"/>
              <a:t> step </a:t>
            </a:r>
            <a:r>
              <a:rPr lang="en-US" sz="2400" dirty="0" smtClean="0"/>
              <a:t>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termination</a:t>
            </a:r>
            <a:r>
              <a:rPr lang="tr-TR" sz="2400" dirty="0" smtClean="0"/>
              <a:t> step</a:t>
            </a:r>
            <a:r>
              <a:rPr lang="en-US" sz="2400" dirty="0" smtClean="0"/>
              <a:t>)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But </a:t>
            </a:r>
            <a:r>
              <a:rPr lang="en-US" sz="2400" dirty="0" smtClean="0"/>
              <a:t>there </a:t>
            </a:r>
            <a:r>
              <a:rPr lang="en-US" sz="2400" dirty="0"/>
              <a:t>are some important </a:t>
            </a:r>
            <a:r>
              <a:rPr lang="en-US" sz="2400" dirty="0" smtClean="0"/>
              <a:t>differences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ioni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/>
              <a:t> </a:t>
            </a:r>
            <a:r>
              <a:rPr lang="tr-TR" sz="2400" dirty="0" err="1"/>
              <a:t>free-radical</a:t>
            </a:r>
            <a:r>
              <a:rPr lang="tr-TR" sz="2400" dirty="0"/>
              <a:t> </a:t>
            </a:r>
            <a:r>
              <a:rPr lang="tr-TR" sz="2400" dirty="0" err="1"/>
              <a:t>chain-growth</a:t>
            </a:r>
            <a:r>
              <a:rPr lang="tr-TR" sz="2400" dirty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/>
              <a:t>E</a:t>
            </a:r>
            <a:r>
              <a:rPr lang="en-US" sz="2400" dirty="0" err="1" smtClean="0"/>
              <a:t>ither</a:t>
            </a:r>
            <a:r>
              <a:rPr lang="en-US" sz="2400" dirty="0" smtClean="0"/>
              <a:t> </a:t>
            </a:r>
            <a:r>
              <a:rPr lang="en-US" sz="2400" dirty="0"/>
              <a:t>a carbanion (</a:t>
            </a:r>
            <a:r>
              <a:rPr lang="en-US" sz="2400" dirty="0" smtClean="0"/>
              <a:t>C</a:t>
            </a:r>
            <a:r>
              <a:rPr lang="tr-TR" sz="2400" baseline="30000" dirty="0" smtClean="0"/>
              <a:t>-</a:t>
            </a:r>
            <a:r>
              <a:rPr lang="en-US" sz="2400" dirty="0" smtClean="0"/>
              <a:t>) </a:t>
            </a:r>
            <a:r>
              <a:rPr lang="en-US" sz="2400" dirty="0"/>
              <a:t>or </a:t>
            </a:r>
            <a:r>
              <a:rPr lang="en-US" sz="2400" dirty="0" err="1"/>
              <a:t>carbonium</a:t>
            </a:r>
            <a:r>
              <a:rPr lang="en-US" sz="2400" dirty="0"/>
              <a:t> (</a:t>
            </a:r>
            <a:r>
              <a:rPr lang="en-US" sz="2400" dirty="0" smtClean="0"/>
              <a:t>C</a:t>
            </a:r>
            <a:r>
              <a:rPr lang="tr-TR" sz="2400" baseline="30000" dirty="0" smtClean="0"/>
              <a:t>+</a:t>
            </a:r>
            <a:r>
              <a:rPr lang="en-US" sz="2400" dirty="0" smtClean="0"/>
              <a:t>) </a:t>
            </a:r>
            <a:r>
              <a:rPr lang="en-US" sz="2400" dirty="0"/>
              <a:t>ionic site can be formed </a:t>
            </a:r>
            <a:r>
              <a:rPr lang="tr-TR" sz="2400" dirty="0" err="1" smtClean="0"/>
              <a:t>instead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free</a:t>
            </a:r>
            <a:r>
              <a:rPr lang="tr-TR" sz="2400" dirty="0" smtClean="0"/>
              <a:t> </a:t>
            </a:r>
            <a:r>
              <a:rPr lang="tr-TR" sz="2400" dirty="0" err="1" smtClean="0"/>
              <a:t>radical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the initiation </a:t>
            </a:r>
            <a:r>
              <a:rPr lang="tr-TR" sz="2400" dirty="0" smtClean="0"/>
              <a:t>step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As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p</a:t>
            </a:r>
            <a:r>
              <a:rPr lang="en-US" sz="2400" dirty="0" err="1" smtClean="0"/>
              <a:t>olymerization</a:t>
            </a:r>
            <a:r>
              <a:rPr lang="en-US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vinyl monomers with an electron-withdrawing group can proceed by an anionic pathway, while monomers with an electron-donating group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methyl </a:t>
            </a:r>
            <a:r>
              <a:rPr lang="en-US" sz="2400" dirty="0"/>
              <a:t>can polymerize by a cationic mechanism.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5010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716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80151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tr-TR" sz="2400" dirty="0" err="1" smtClean="0"/>
              <a:t>active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 </a:t>
            </a:r>
            <a:r>
              <a:rPr lang="tr-TR" sz="2400" dirty="0" err="1" smtClean="0"/>
              <a:t>necessary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initiation</a:t>
            </a:r>
            <a:r>
              <a:rPr lang="tr-TR" sz="2400" dirty="0" smtClean="0"/>
              <a:t> step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‘</a:t>
            </a:r>
            <a:r>
              <a:rPr lang="en-US" sz="2400" dirty="0" smtClean="0"/>
              <a:t>initiator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tr-TR" sz="2400" dirty="0" err="1" smtClean="0"/>
              <a:t>should</a:t>
            </a:r>
            <a:r>
              <a:rPr lang="en-US" sz="2400" dirty="0" smtClean="0"/>
              <a:t> </a:t>
            </a:r>
            <a:r>
              <a:rPr lang="en-US" sz="2400" dirty="0"/>
              <a:t>be any strong </a:t>
            </a:r>
            <a:r>
              <a:rPr lang="en-US" sz="2400" dirty="0" smtClean="0"/>
              <a:t>nucleophile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err="1" smtClean="0"/>
              <a:t>includ</a:t>
            </a:r>
            <a:r>
              <a:rPr lang="tr-TR" sz="2400" dirty="0" smtClean="0"/>
              <a:t>es</a:t>
            </a:r>
            <a:r>
              <a:rPr lang="en-US" sz="2400" dirty="0" smtClean="0"/>
              <a:t> </a:t>
            </a:r>
            <a:r>
              <a:rPr lang="en-US" sz="2400" dirty="0"/>
              <a:t>Grignard </a:t>
            </a:r>
            <a:r>
              <a:rPr lang="en-US" sz="2400" dirty="0" smtClean="0"/>
              <a:t>reagents</a:t>
            </a:r>
            <a:r>
              <a:rPr lang="tr-TR" sz="2400" dirty="0"/>
              <a:t> (</a:t>
            </a:r>
            <a:r>
              <a:rPr lang="tr-TR" sz="2400" dirty="0" err="1" smtClean="0"/>
              <a:t>RMgX</a:t>
            </a:r>
            <a:r>
              <a:rPr lang="tr-TR" sz="2400" dirty="0" smtClean="0"/>
              <a:t>)</a:t>
            </a:r>
            <a:r>
              <a:rPr lang="en-US" sz="2400" dirty="0" smtClean="0"/>
              <a:t> </a:t>
            </a:r>
            <a:r>
              <a:rPr lang="en-US" sz="2400" dirty="0"/>
              <a:t>and other organometallic compounds like n-butyl (n-C4H9) lithium. </a:t>
            </a:r>
            <a:endParaRPr lang="tr-TR" sz="2400" dirty="0" smtClean="0"/>
          </a:p>
          <a:p>
            <a:r>
              <a:rPr lang="en-US" sz="2400" dirty="0" smtClean="0"/>
              <a:t>As </a:t>
            </a:r>
            <a:r>
              <a:rPr lang="en-US" sz="2400" dirty="0"/>
              <a:t>an </a:t>
            </a:r>
            <a:r>
              <a:rPr lang="en-US" sz="2400" dirty="0" smtClean="0"/>
              <a:t>example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anionic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en-US" sz="2400" dirty="0" smtClean="0"/>
              <a:t>, </a:t>
            </a:r>
            <a:r>
              <a:rPr lang="en-US" sz="2400" dirty="0"/>
              <a:t>the anionic initiation of styrene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illustrated </a:t>
            </a:r>
            <a:r>
              <a:rPr lang="tr-TR" sz="2400" dirty="0" err="1" smtClean="0"/>
              <a:t>below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en-US" sz="2400" dirty="0"/>
              <a:t>During the initiation </a:t>
            </a:r>
            <a:r>
              <a:rPr lang="tr-TR" sz="2400" dirty="0" smtClean="0"/>
              <a:t>step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/>
              <a:t>anionic type of ionic polymerization</a:t>
            </a:r>
            <a:r>
              <a:rPr lang="en-US" sz="2400" dirty="0" smtClean="0"/>
              <a:t>, </a:t>
            </a:r>
            <a:r>
              <a:rPr lang="en-US" sz="2400" dirty="0"/>
              <a:t>the addition of the butyl anion to styrene </a:t>
            </a:r>
            <a:r>
              <a:rPr lang="tr-TR" sz="2400" dirty="0" err="1" smtClean="0"/>
              <a:t>results</a:t>
            </a:r>
            <a:r>
              <a:rPr lang="en-US" sz="2400" dirty="0" smtClean="0"/>
              <a:t> </a:t>
            </a:r>
            <a:r>
              <a:rPr lang="en-US" sz="2400" dirty="0"/>
              <a:t>a carbanion at the head end in association with the positively charged lithium </a:t>
            </a:r>
            <a:r>
              <a:rPr lang="en-US" sz="2400" dirty="0" err="1"/>
              <a:t>counterion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</a:t>
            </a:r>
            <a:r>
              <a:rPr lang="en-US" sz="2400" dirty="0" smtClean="0"/>
              <a:t>chain </a:t>
            </a:r>
            <a:r>
              <a:rPr lang="en-US" sz="2400" dirty="0"/>
              <a:t>propagates by insertion of additional styrene monomers between the carbanion and </a:t>
            </a:r>
            <a:r>
              <a:rPr lang="en-US" sz="2400" dirty="0" err="1"/>
              <a:t>counterion</a:t>
            </a:r>
            <a:r>
              <a:rPr lang="en-US" sz="2400" dirty="0"/>
              <a:t>.</a:t>
            </a:r>
            <a:endParaRPr lang="en-US" sz="2400" dirty="0" smtClean="0"/>
          </a:p>
          <a:p>
            <a:endParaRPr lang="tr-TR" sz="2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144" y="3573619"/>
            <a:ext cx="405765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1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If </a:t>
            </a:r>
            <a:r>
              <a:rPr lang="en-US" sz="2400" dirty="0"/>
              <a:t>the starting reagents </a:t>
            </a:r>
            <a:r>
              <a:rPr lang="en-US" sz="2400" dirty="0"/>
              <a:t>for the anionic type of ionic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pure and if the polymerization reactor </a:t>
            </a:r>
            <a:r>
              <a:rPr lang="tr-TR" sz="2400" dirty="0" smtClean="0"/>
              <a:t>at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reacions</a:t>
            </a:r>
            <a:r>
              <a:rPr lang="tr-TR" sz="2400" dirty="0" smtClean="0"/>
              <a:t> </a:t>
            </a:r>
            <a:r>
              <a:rPr lang="tr-TR" sz="2400" dirty="0" err="1" smtClean="0"/>
              <a:t>take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purged of all oxygen and traces of water,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propagation </a:t>
            </a:r>
            <a:r>
              <a:rPr lang="en-US" sz="2400" dirty="0"/>
              <a:t>can proceed indefinitely or until all monomer is </a:t>
            </a:r>
            <a:r>
              <a:rPr lang="tr-TR" sz="2400" dirty="0" err="1" smtClean="0"/>
              <a:t>reacted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consumed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err="1" smtClean="0"/>
              <a:t>Therefore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anionic </a:t>
            </a:r>
            <a:r>
              <a:rPr lang="en-US" sz="2400" dirty="0"/>
              <a:t>type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ionic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 </a:t>
            </a:r>
            <a:r>
              <a:rPr lang="en-US" sz="2400" dirty="0"/>
              <a:t>is sometimes called </a:t>
            </a:r>
            <a:r>
              <a:rPr lang="en-US" sz="2400" dirty="0" smtClean="0"/>
              <a:t>living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this case,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termination </a:t>
            </a:r>
            <a:r>
              <a:rPr lang="tr-TR" sz="2400" dirty="0" smtClean="0"/>
              <a:t>step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anionic </a:t>
            </a:r>
            <a:r>
              <a:rPr lang="en-US" sz="2400" dirty="0"/>
              <a:t>type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ionic </a:t>
            </a:r>
            <a:r>
              <a:rPr lang="en-US" sz="2400" dirty="0"/>
              <a:t>polymerization </a:t>
            </a:r>
            <a:r>
              <a:rPr lang="en-US" sz="2400" dirty="0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occurs </a:t>
            </a:r>
            <a:r>
              <a:rPr lang="en-US" sz="2400" dirty="0"/>
              <a:t>only by the deliberate introduction of oxygen, carbon dioxide, methanol, or water as follows:</a:t>
            </a:r>
            <a:endParaRPr lang="tr-T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63" y="5133975"/>
            <a:ext cx="75628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17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42287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Unlike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free-radical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en-US" sz="2400" dirty="0"/>
              <a:t>and the anionic type of the ionic polymerization </a:t>
            </a:r>
            <a:r>
              <a:rPr lang="en-US" sz="2400" dirty="0" smtClean="0"/>
              <a:t>reaction</a:t>
            </a:r>
            <a:r>
              <a:rPr lang="tr-TR" sz="2400" dirty="0" smtClean="0"/>
              <a:t>s</a:t>
            </a:r>
            <a:r>
              <a:rPr lang="en-US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initiation </a:t>
            </a:r>
            <a:r>
              <a:rPr lang="en-US" sz="2400" dirty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cationic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en-US" sz="2400" dirty="0" smtClean="0"/>
              <a:t>polymerization </a:t>
            </a:r>
            <a:r>
              <a:rPr lang="en-US" sz="2400" dirty="0"/>
              <a:t>employs a </a:t>
            </a:r>
            <a:r>
              <a:rPr lang="en-US" sz="2400" dirty="0" smtClean="0"/>
              <a:t>catalyst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/>
              <a:t>is restored at the end of the polymerization and does not become incorporated into the terminated polymer chain. </a:t>
            </a:r>
            <a:endParaRPr lang="tr-TR" sz="2400" dirty="0" smtClean="0"/>
          </a:p>
          <a:p>
            <a:r>
              <a:rPr lang="en-US" sz="2400" dirty="0" smtClean="0"/>
              <a:t>Any </a:t>
            </a:r>
            <a:r>
              <a:rPr lang="en-US" sz="2400" dirty="0"/>
              <a:t>strong Lewis </a:t>
            </a:r>
            <a:r>
              <a:rPr lang="en-US" sz="2400" dirty="0" smtClean="0"/>
              <a:t>acid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boron </a:t>
            </a:r>
            <a:r>
              <a:rPr lang="en-US" sz="2400" dirty="0" err="1"/>
              <a:t>trifluoride</a:t>
            </a:r>
            <a:r>
              <a:rPr lang="en-US" sz="2400" dirty="0"/>
              <a:t> (BF</a:t>
            </a:r>
            <a:r>
              <a:rPr lang="en-US" sz="2400" baseline="-25000" dirty="0"/>
              <a:t>3</a:t>
            </a:r>
            <a:r>
              <a:rPr lang="en-US" sz="2400" dirty="0"/>
              <a:t>) can be used as the </a:t>
            </a:r>
            <a:r>
              <a:rPr lang="en-US" sz="2400" dirty="0" smtClean="0"/>
              <a:t>catalyst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cationic </a:t>
            </a:r>
            <a:r>
              <a:rPr lang="en-US" sz="2400" dirty="0"/>
              <a:t>type of the ionic polymerization.</a:t>
            </a:r>
            <a:endParaRPr lang="tr-TR" sz="2400" dirty="0" smtClean="0"/>
          </a:p>
          <a:p>
            <a:r>
              <a:rPr lang="tr-TR" sz="2400" dirty="0" smtClean="0"/>
              <a:t>At</a:t>
            </a:r>
            <a:r>
              <a:rPr lang="en-US" sz="2400" dirty="0" smtClean="0"/>
              <a:t> </a:t>
            </a:r>
            <a:r>
              <a:rPr lang="en-US" sz="2400" dirty="0"/>
              <a:t>this case, a co-catalyst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water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en-US" sz="2400" dirty="0" smtClean="0"/>
              <a:t> </a:t>
            </a:r>
            <a:r>
              <a:rPr lang="en-US" sz="2400" dirty="0"/>
              <a:t>is required as the actual proton source.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initiation</a:t>
            </a:r>
            <a:r>
              <a:rPr lang="tr-TR" sz="2400" dirty="0" smtClean="0"/>
              <a:t> step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smtClean="0"/>
              <a:t>c</a:t>
            </a:r>
            <a:r>
              <a:rPr lang="en-US" sz="2400" dirty="0" err="1" smtClean="0"/>
              <a:t>ationic</a:t>
            </a:r>
            <a:r>
              <a:rPr lang="en-US" sz="2400" dirty="0" smtClean="0"/>
              <a:t> </a:t>
            </a:r>
            <a:r>
              <a:rPr lang="tr-TR" sz="2400" dirty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tr-TR" sz="2400" dirty="0" err="1" smtClean="0"/>
              <a:t>shown</a:t>
            </a:r>
            <a:r>
              <a:rPr lang="en-US" sz="2400" dirty="0" smtClean="0"/>
              <a:t> </a:t>
            </a:r>
            <a:r>
              <a:rPr lang="en-US" sz="2400" dirty="0"/>
              <a:t>for the commercially important example of isobutylene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en-US" sz="2400" dirty="0" smtClean="0"/>
              <a:t>:</a:t>
            </a:r>
            <a:endParaRPr lang="tr-TR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457" y="5572125"/>
            <a:ext cx="4152900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3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9714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As </a:t>
            </a:r>
            <a:r>
              <a:rPr lang="tr-TR" sz="2400" dirty="0" err="1" smtClean="0"/>
              <a:t>stated</a:t>
            </a:r>
            <a:r>
              <a:rPr lang="tr-TR" sz="2400" dirty="0" smtClean="0"/>
              <a:t> </a:t>
            </a:r>
            <a:r>
              <a:rPr lang="tr-TR" sz="2400" dirty="0" err="1" smtClean="0"/>
              <a:t>before</a:t>
            </a:r>
            <a:r>
              <a:rPr lang="tr-TR" sz="2400" dirty="0" smtClean="0"/>
              <a:t>, p</a:t>
            </a:r>
            <a:r>
              <a:rPr lang="en-US" sz="2400" dirty="0" err="1" smtClean="0"/>
              <a:t>roton</a:t>
            </a:r>
            <a:r>
              <a:rPr lang="en-US" sz="2400" dirty="0" smtClean="0"/>
              <a:t> </a:t>
            </a:r>
            <a:r>
              <a:rPr lang="en-US" sz="2400" dirty="0"/>
              <a:t>addition yields a t-butyl </a:t>
            </a:r>
            <a:r>
              <a:rPr lang="en-US" sz="2400" dirty="0" err="1"/>
              <a:t>carbonium</a:t>
            </a:r>
            <a:r>
              <a:rPr lang="en-US" sz="2400" dirty="0"/>
              <a:t> </a:t>
            </a:r>
            <a:r>
              <a:rPr lang="en-US" sz="2400" dirty="0" err="1" smtClean="0"/>
              <a:t>io</a:t>
            </a:r>
            <a:r>
              <a:rPr lang="tr-TR" sz="2400" dirty="0" smtClean="0"/>
              <a:t>n,</a:t>
            </a:r>
            <a:r>
              <a:rPr lang="en-US" sz="2400" dirty="0" smtClean="0"/>
              <a:t> form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an association with the BF</a:t>
            </a:r>
            <a:r>
              <a:rPr lang="en-US" sz="2400" baseline="-25000" dirty="0"/>
              <a:t>3</a:t>
            </a:r>
            <a:r>
              <a:rPr lang="en-US" sz="2400" dirty="0"/>
              <a:t>•OH </a:t>
            </a:r>
            <a:r>
              <a:rPr lang="en-US" sz="2400" dirty="0" err="1"/>
              <a:t>counterion</a:t>
            </a:r>
            <a:r>
              <a:rPr lang="en-US" sz="2400" dirty="0"/>
              <a:t> or </a:t>
            </a:r>
            <a:r>
              <a:rPr lang="en-US" sz="2400" dirty="0" err="1"/>
              <a:t>gegen</a:t>
            </a:r>
            <a:r>
              <a:rPr lang="en-US" sz="2400" dirty="0"/>
              <a:t> ion.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 err="1"/>
              <a:t>carbonium</a:t>
            </a:r>
            <a:r>
              <a:rPr lang="en-US" sz="2400" dirty="0"/>
              <a:t> ion can </a:t>
            </a:r>
            <a:r>
              <a:rPr lang="tr-TR" sz="2400" dirty="0" smtClean="0"/>
              <a:t>be</a:t>
            </a:r>
            <a:r>
              <a:rPr lang="en-US" sz="2400" dirty="0" smtClean="0"/>
              <a:t> add</a:t>
            </a:r>
            <a:r>
              <a:rPr lang="tr-TR" sz="2400" dirty="0" err="1" smtClean="0"/>
              <a:t>ed</a:t>
            </a:r>
            <a:r>
              <a:rPr lang="en-US" sz="2400" dirty="0" smtClean="0"/>
              <a:t> </a:t>
            </a:r>
            <a:r>
              <a:rPr lang="en-US" sz="2400" dirty="0"/>
              <a:t>to the double bond of another isobutylene molecule during </a:t>
            </a:r>
            <a:r>
              <a:rPr lang="en-US" sz="2400" dirty="0" smtClean="0"/>
              <a:t>propagation</a:t>
            </a:r>
            <a:r>
              <a:rPr lang="tr-TR" sz="2400" dirty="0" smtClean="0"/>
              <a:t> step of </a:t>
            </a:r>
            <a:r>
              <a:rPr lang="en-US" sz="2400" dirty="0" smtClean="0"/>
              <a:t>the </a:t>
            </a:r>
            <a:r>
              <a:rPr lang="en-US" sz="2400" dirty="0"/>
              <a:t>cationic type of the ionic polymerization, </a:t>
            </a:r>
            <a:r>
              <a:rPr lang="en-US" sz="2400" dirty="0"/>
              <a:t>as </a:t>
            </a:r>
            <a:r>
              <a:rPr lang="en-US" sz="2400" dirty="0" smtClean="0"/>
              <a:t>follow</a:t>
            </a:r>
            <a:r>
              <a:rPr lang="tr-TR" sz="2400" dirty="0" err="1" smtClean="0"/>
              <a:t>ing</a:t>
            </a:r>
            <a:r>
              <a:rPr lang="en-US" sz="2400" dirty="0" smtClean="0"/>
              <a:t>: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err="1" smtClean="0"/>
              <a:t>Different</a:t>
            </a:r>
            <a:r>
              <a:rPr lang="tr-TR" sz="2400" dirty="0" smtClean="0"/>
              <a:t> form </a:t>
            </a:r>
            <a:r>
              <a:rPr lang="en-US" sz="2400" dirty="0" smtClean="0"/>
              <a:t>the </a:t>
            </a:r>
            <a:r>
              <a:rPr lang="en-US" sz="2400" dirty="0"/>
              <a:t>case </a:t>
            </a:r>
            <a:r>
              <a:rPr lang="tr-TR" sz="2400" dirty="0" err="1" smtClean="0"/>
              <a:t>observed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free-radical polymerization,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termination </a:t>
            </a:r>
            <a:r>
              <a:rPr lang="tr-TR" sz="2400" dirty="0" smtClean="0"/>
              <a:t>step </a:t>
            </a:r>
            <a:r>
              <a:rPr lang="en-US" sz="2400" dirty="0" smtClean="0"/>
              <a:t>by </a:t>
            </a:r>
            <a:r>
              <a:rPr lang="en-US" sz="2400" dirty="0"/>
              <a:t>combination of two cationic polymer chains cannot </a:t>
            </a:r>
            <a:r>
              <a:rPr lang="en-US" sz="2400" dirty="0" smtClean="0"/>
              <a:t>occur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cationic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certain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cationic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, </a:t>
            </a:r>
            <a:r>
              <a:rPr lang="en-US" sz="2400" dirty="0"/>
              <a:t>a distinct termination step may not take </a:t>
            </a:r>
            <a:r>
              <a:rPr lang="en-US" sz="2400" dirty="0" smtClean="0"/>
              <a:t>place; </a:t>
            </a:r>
            <a:r>
              <a:rPr lang="tr-TR" sz="2400" dirty="0" smtClean="0"/>
              <a:t>but</a:t>
            </a:r>
            <a:r>
              <a:rPr lang="en-US" sz="2400" dirty="0" smtClean="0"/>
              <a:t> </a:t>
            </a:r>
            <a:r>
              <a:rPr lang="tr-TR" sz="2400" dirty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chain </a:t>
            </a:r>
            <a:r>
              <a:rPr lang="en-US" sz="2400" dirty="0"/>
              <a:t>transfer to a monomer, polymer, solvent, or </a:t>
            </a:r>
            <a:r>
              <a:rPr lang="en-US" sz="2400" dirty="0" err="1"/>
              <a:t>counterion</a:t>
            </a:r>
            <a:r>
              <a:rPr lang="en-US" sz="2400" dirty="0"/>
              <a:t> will usually occur. </a:t>
            </a:r>
            <a:endParaRPr lang="tr-TR" sz="24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087" y="3416389"/>
            <a:ext cx="54578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048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/>
              <a:t>Techniques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process of chain transfer to the </a:t>
            </a:r>
            <a:r>
              <a:rPr lang="en-US" sz="2400" dirty="0" err="1"/>
              <a:t>counterion</a:t>
            </a:r>
            <a:r>
              <a:rPr lang="en-US" sz="2400" dirty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as </a:t>
            </a:r>
            <a:r>
              <a:rPr lang="tr-TR" sz="2400" dirty="0" err="1" smtClean="0"/>
              <a:t>followins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en-US" sz="2400" dirty="0"/>
              <a:t>As this termination step </a:t>
            </a:r>
            <a:r>
              <a:rPr lang="tr-TR" sz="2400" dirty="0" smtClean="0"/>
              <a:t>of </a:t>
            </a:r>
            <a:r>
              <a:rPr lang="en-US" sz="2400" dirty="0"/>
              <a:t>the cationic type of the ionic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exhibits</a:t>
            </a:r>
            <a:r>
              <a:rPr lang="en-US" sz="2400" dirty="0" smtClean="0"/>
              <a:t>, </a:t>
            </a:r>
            <a:r>
              <a:rPr lang="en-US" sz="2400" dirty="0"/>
              <a:t>the catalyst and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co-catalyst </a:t>
            </a:r>
            <a:r>
              <a:rPr lang="en-US" sz="2400" dirty="0"/>
              <a:t>are restored at the end of the </a:t>
            </a:r>
            <a:r>
              <a:rPr lang="tr-TR" sz="2400" dirty="0" err="1" smtClean="0"/>
              <a:t>cationic</a:t>
            </a:r>
            <a:r>
              <a:rPr lang="tr-TR" sz="2400" dirty="0" smtClean="0"/>
              <a:t> </a:t>
            </a:r>
            <a:r>
              <a:rPr lang="en-US" sz="2400" dirty="0" smtClean="0"/>
              <a:t>polymerization</a:t>
            </a:r>
            <a:r>
              <a:rPr lang="en-US" sz="2400" dirty="0"/>
              <a:t>.</a:t>
            </a:r>
            <a:endParaRPr lang="tr-TR" sz="24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768" y="2693428"/>
            <a:ext cx="830580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74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 smtClean="0"/>
              <a:t>Techniques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671077"/>
            <a:ext cx="5845935" cy="4351338"/>
          </a:xfrm>
        </p:spPr>
        <p:txBody>
          <a:bodyPr>
            <a:noAutofit/>
          </a:bodyPr>
          <a:lstStyle/>
          <a:p>
            <a:r>
              <a:rPr lang="en-US" sz="2400" dirty="0"/>
              <a:t>The simplest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method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reasult</a:t>
            </a:r>
            <a:r>
              <a:rPr lang="en-US" sz="2400" dirty="0" smtClean="0"/>
              <a:t> </a:t>
            </a:r>
            <a:r>
              <a:rPr lang="en-US" sz="2400" dirty="0"/>
              <a:t>the highest-purity polymer,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bulk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method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At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, o</a:t>
            </a:r>
            <a:r>
              <a:rPr lang="en-US" sz="2400" dirty="0" err="1" smtClean="0"/>
              <a:t>nly</a:t>
            </a:r>
            <a:r>
              <a:rPr lang="en-US" sz="2400" dirty="0" smtClean="0"/>
              <a:t> </a:t>
            </a:r>
            <a:r>
              <a:rPr lang="en-US" sz="2400" dirty="0"/>
              <a:t>monomer, a monomer-soluble initiator, and </a:t>
            </a:r>
            <a:r>
              <a:rPr lang="en-US" sz="2400" dirty="0" smtClean="0"/>
              <a:t>a </a:t>
            </a:r>
            <a:r>
              <a:rPr lang="en-US" sz="2400" dirty="0"/>
              <a:t>chain-transfer agent to control molecular weight are </a:t>
            </a:r>
            <a:r>
              <a:rPr lang="tr-TR" sz="2400" dirty="0" err="1" smtClean="0"/>
              <a:t>added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/>
              <a:t>Advantages of this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method</a:t>
            </a:r>
            <a:r>
              <a:rPr lang="en-US" sz="2400" dirty="0" smtClean="0"/>
              <a:t> </a:t>
            </a:r>
            <a:r>
              <a:rPr lang="en-US" sz="2400" dirty="0"/>
              <a:t>include high yield per reactor volume, easy polymer recovery, and the option of casting the polymerization mixture into final product </a:t>
            </a:r>
            <a:r>
              <a:rPr lang="en-US" sz="2400" dirty="0" smtClean="0"/>
              <a:t>form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101" y="2202287"/>
            <a:ext cx="5261867" cy="385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6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Polymerization</a:t>
            </a:r>
            <a:r>
              <a:rPr lang="tr-TR" dirty="0"/>
              <a:t> </a:t>
            </a:r>
            <a:r>
              <a:rPr lang="tr-TR" dirty="0" err="1" smtClean="0"/>
              <a:t>Techniques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5474" y="1761230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Dis</a:t>
            </a:r>
            <a:r>
              <a:rPr lang="tr-TR" sz="2400" dirty="0" err="1"/>
              <a:t>a</a:t>
            </a:r>
            <a:r>
              <a:rPr lang="en-US" sz="2400" dirty="0" err="1" smtClean="0"/>
              <a:t>dvantages</a:t>
            </a:r>
            <a:r>
              <a:rPr lang="en-US" sz="2400" dirty="0" smtClean="0"/>
              <a:t> </a:t>
            </a:r>
            <a:r>
              <a:rPr lang="en-US" sz="2400" dirty="0"/>
              <a:t>of this polymerization </a:t>
            </a:r>
            <a:r>
              <a:rPr lang="en-US" sz="2400" dirty="0" smtClean="0"/>
              <a:t>method</a:t>
            </a:r>
            <a:r>
              <a:rPr lang="en-US" sz="2400" dirty="0" smtClean="0"/>
              <a:t> </a:t>
            </a:r>
            <a:r>
              <a:rPr lang="en-US" sz="2400" dirty="0"/>
              <a:t>are the difficulty of removing residual traces of monomer and the problem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removal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/>
              <a:t>heat produced during the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f</a:t>
            </a:r>
            <a:r>
              <a:rPr lang="en-US" sz="2400" dirty="0" err="1" smtClean="0"/>
              <a:t>ree</a:t>
            </a:r>
            <a:r>
              <a:rPr lang="en-US" sz="2400" dirty="0" smtClean="0"/>
              <a:t>-radical 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en-US" sz="2400" dirty="0" smtClean="0"/>
              <a:t> </a:t>
            </a:r>
            <a:r>
              <a:rPr lang="en-US" sz="2400" dirty="0"/>
              <a:t>are highly </a:t>
            </a:r>
            <a:r>
              <a:rPr lang="en-US" sz="2400" dirty="0" smtClean="0"/>
              <a:t>exothermic</a:t>
            </a:r>
            <a:r>
              <a:rPr lang="tr-TR" sz="2400" dirty="0" smtClean="0"/>
              <a:t>, </a:t>
            </a:r>
            <a:r>
              <a:rPr lang="tr-TR" sz="2400" dirty="0" err="1" smtClean="0"/>
              <a:t>ranging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en-US" sz="2400" dirty="0" smtClean="0"/>
              <a:t> 42 </a:t>
            </a:r>
            <a:r>
              <a:rPr lang="en-US" sz="2400" dirty="0"/>
              <a:t>to 88 </a:t>
            </a:r>
            <a:r>
              <a:rPr lang="en-US" sz="2400" dirty="0" smtClean="0"/>
              <a:t>kJ</a:t>
            </a:r>
            <a:r>
              <a:rPr lang="tr-TR" sz="2400" dirty="0"/>
              <a:t>/</a:t>
            </a:r>
            <a:r>
              <a:rPr lang="en-US" sz="2400" dirty="0" err="1" smtClean="0"/>
              <a:t>mol</a:t>
            </a:r>
            <a:r>
              <a:rPr lang="tr-TR" sz="2400" dirty="0" smtClean="0"/>
              <a:t>).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I</a:t>
            </a:r>
            <a:r>
              <a:rPr lang="tr-TR" sz="2400" dirty="0" err="1" smtClean="0"/>
              <a:t>n</a:t>
            </a:r>
            <a:r>
              <a:rPr lang="tr-TR" sz="2400" dirty="0" smtClean="0"/>
              <a:t> </a:t>
            </a:r>
            <a:r>
              <a:rPr lang="tr-TR" sz="2400" dirty="0" err="1" smtClean="0"/>
              <a:t>contrast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heat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thermal conductivity of </a:t>
            </a:r>
            <a:r>
              <a:rPr lang="en-US" sz="2400" dirty="0" smtClean="0"/>
              <a:t>organic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/>
              <a:t>monomers and polymers is </a:t>
            </a:r>
            <a:r>
              <a:rPr lang="en-US" sz="2400" dirty="0" smtClean="0"/>
              <a:t>low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inorganic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An </a:t>
            </a:r>
            <a:r>
              <a:rPr lang="en-US" sz="2400" dirty="0"/>
              <a:t>increase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temperature </a:t>
            </a:r>
            <a:r>
              <a:rPr lang="en-US" sz="2400" dirty="0"/>
              <a:t>will increase the </a:t>
            </a:r>
            <a:r>
              <a:rPr lang="tr-TR" sz="2400" dirty="0" err="1" smtClean="0"/>
              <a:t>reacion</a:t>
            </a:r>
            <a:r>
              <a:rPr lang="tr-TR" sz="2400" dirty="0" smtClean="0"/>
              <a:t> rate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polymerization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 </a:t>
            </a:r>
            <a:r>
              <a:rPr lang="en-US" sz="2400" dirty="0"/>
              <a:t>and, therefore, </a:t>
            </a:r>
            <a:r>
              <a:rPr lang="tr-TR" sz="2400" dirty="0" smtClean="0"/>
              <a:t>it </a:t>
            </a:r>
            <a:r>
              <a:rPr lang="en-US" sz="2400" dirty="0" smtClean="0"/>
              <a:t>generate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additional heat to </a:t>
            </a:r>
            <a:r>
              <a:rPr lang="tr-TR" sz="2400" dirty="0" err="1" smtClean="0"/>
              <a:t>remove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h</a:t>
            </a:r>
            <a:r>
              <a:rPr lang="en-US" sz="2400" dirty="0" smtClean="0"/>
              <a:t>eat </a:t>
            </a:r>
            <a:r>
              <a:rPr lang="tr-TR" sz="2400" dirty="0" err="1" smtClean="0"/>
              <a:t>dissipation</a:t>
            </a:r>
            <a:r>
              <a:rPr lang="en-US" sz="2400" dirty="0" smtClean="0"/>
              <a:t> </a:t>
            </a:r>
            <a:r>
              <a:rPr lang="en-US" sz="2400" dirty="0"/>
              <a:t>becomes particularly difficult near the end of the </a:t>
            </a:r>
            <a:r>
              <a:rPr lang="en-US" sz="2400" dirty="0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en-US" sz="2400" dirty="0" smtClean="0"/>
              <a:t> </a:t>
            </a:r>
            <a:r>
              <a:rPr lang="en-US" sz="2400" dirty="0"/>
              <a:t>when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viscosity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medium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high. </a:t>
            </a:r>
            <a:endParaRPr lang="tr-TR" sz="2400" dirty="0" smtClean="0"/>
          </a:p>
          <a:p>
            <a:r>
              <a:rPr lang="tr-TR" sz="2400" dirty="0"/>
              <a:t>H</a:t>
            </a:r>
            <a:r>
              <a:rPr lang="en-US" sz="2400" dirty="0" err="1" smtClean="0"/>
              <a:t>igh</a:t>
            </a:r>
            <a:r>
              <a:rPr lang="en-US" sz="2400" dirty="0" smtClean="0"/>
              <a:t> </a:t>
            </a:r>
            <a:r>
              <a:rPr lang="en-US" sz="2400" dirty="0"/>
              <a:t>viscosity </a:t>
            </a:r>
            <a:r>
              <a:rPr lang="tr-TR" sz="2400" dirty="0" err="1" smtClean="0"/>
              <a:t>hinders</a:t>
            </a:r>
            <a:r>
              <a:rPr lang="en-US" sz="2400" dirty="0" smtClean="0"/>
              <a:t> </a:t>
            </a:r>
            <a:r>
              <a:rPr lang="en-US" sz="2400" dirty="0"/>
              <a:t>the diffusion of long-chain </a:t>
            </a:r>
            <a:r>
              <a:rPr lang="en-US" sz="2400" dirty="0" smtClean="0"/>
              <a:t>radicals </a:t>
            </a:r>
            <a:r>
              <a:rPr lang="tr-TR" sz="2400" dirty="0" err="1" smtClean="0"/>
              <a:t>needed</a:t>
            </a:r>
            <a:r>
              <a:rPr lang="en-US" sz="2400" dirty="0" smtClean="0"/>
              <a:t> </a:t>
            </a:r>
            <a:r>
              <a:rPr lang="en-US" sz="2400" dirty="0"/>
              <a:t>for termination.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5066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1160</Words>
  <Application>Microsoft Office PowerPoint</Application>
  <PresentationFormat>Özel</PresentationFormat>
  <Paragraphs>66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Polymerization Techniques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224</cp:revision>
  <dcterms:created xsi:type="dcterms:W3CDTF">2018-09-03T08:05:30Z</dcterms:created>
  <dcterms:modified xsi:type="dcterms:W3CDTF">2019-04-26T18:22:54Z</dcterms:modified>
</cp:coreProperties>
</file>