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80" r:id="rId3"/>
    <p:sldId id="281" r:id="rId4"/>
    <p:sldId id="282" r:id="rId5"/>
    <p:sldId id="285" r:id="rId6"/>
    <p:sldId id="286" r:id="rId7"/>
    <p:sldId id="287" r:id="rId8"/>
    <p:sldId id="288" r:id="rId9"/>
    <p:sldId id="290" r:id="rId10"/>
    <p:sldId id="291" r:id="rId11"/>
    <p:sldId id="292" r:id="rId12"/>
    <p:sldId id="305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7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1EC91D-288F-463E-8760-5EC464DB5E2B}" type="datetimeFigureOut">
              <a:rPr lang="tr-TR" smtClean="0"/>
              <a:t>26.4.2019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59E81C-41FA-48CE-B578-5CFEB02258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4614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26.4.2019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2292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26.4.2019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1393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26.4.2019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458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26.4.2019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5289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26.4.2019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776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26.4.2019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3134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26.4.2019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14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26.4.2019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0096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26.4.2019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0504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26.4.2019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5142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26.4.2019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88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94643-5151-4422-B7F1-5F3E2C0CDEBF}" type="datetimeFigureOut">
              <a:rPr lang="tr-TR" smtClean="0"/>
              <a:t>26.4.2019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7514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Polymer </a:t>
            </a:r>
            <a:r>
              <a:rPr lang="tr-TR" dirty="0" err="1" smtClean="0"/>
              <a:t>Technology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Chapter</a:t>
            </a:r>
            <a:r>
              <a:rPr lang="tr-TR" sz="3600" dirty="0" smtClean="0"/>
              <a:t> 4</a:t>
            </a:r>
            <a:endParaRPr lang="tr-TR" sz="3600" dirty="0" smtClean="0"/>
          </a:p>
          <a:p>
            <a:r>
              <a:rPr lang="tr-TR" sz="3600" dirty="0" err="1" smtClean="0"/>
              <a:t>Polymerization</a:t>
            </a:r>
            <a:r>
              <a:rPr lang="tr-TR" sz="3600" dirty="0" smtClean="0"/>
              <a:t> </a:t>
            </a:r>
            <a:r>
              <a:rPr lang="tr-TR" sz="3600" dirty="0" err="1"/>
              <a:t>Techniques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838803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Polymerization</a:t>
            </a:r>
            <a:r>
              <a:rPr lang="tr-TR" dirty="0"/>
              <a:t> </a:t>
            </a:r>
            <a:r>
              <a:rPr lang="tr-TR" dirty="0" err="1" smtClean="0"/>
              <a:t>Techniques</a:t>
            </a:r>
            <a:endParaRPr lang="tr-TR" sz="24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06682"/>
            <a:ext cx="10515600" cy="4351338"/>
          </a:xfrm>
        </p:spPr>
        <p:txBody>
          <a:bodyPr>
            <a:noAutofit/>
          </a:bodyPr>
          <a:lstStyle/>
          <a:p>
            <a:r>
              <a:rPr lang="tr-TR" sz="2400" dirty="0" err="1" smtClean="0"/>
              <a:t>When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viscosity </a:t>
            </a:r>
            <a:r>
              <a:rPr lang="en-US" sz="2400" dirty="0"/>
              <a:t>of the reaction </a:t>
            </a:r>
            <a:r>
              <a:rPr lang="tr-TR" sz="2400" dirty="0" err="1" smtClean="0"/>
              <a:t>medium</a:t>
            </a:r>
            <a:r>
              <a:rPr lang="en-US" sz="2400" dirty="0" smtClean="0"/>
              <a:t> increases</a:t>
            </a:r>
            <a:r>
              <a:rPr lang="tr-TR" sz="2400" dirty="0" smtClean="0"/>
              <a:t>, </a:t>
            </a:r>
            <a:r>
              <a:rPr lang="tr-TR" sz="2400" dirty="0"/>
              <a:t>m</a:t>
            </a:r>
            <a:r>
              <a:rPr lang="en-US" sz="2400" dirty="0" err="1" smtClean="0"/>
              <a:t>ixing</a:t>
            </a:r>
            <a:r>
              <a:rPr lang="tr-TR" sz="2400" dirty="0" smtClean="0"/>
              <a:t> </a:t>
            </a:r>
            <a:r>
              <a:rPr lang="en-US" sz="2400" dirty="0" smtClean="0"/>
              <a:t>and </a:t>
            </a:r>
            <a:r>
              <a:rPr lang="en-US" sz="2400" dirty="0"/>
              <a:t>heat transfer become difficult </a:t>
            </a:r>
            <a:r>
              <a:rPr lang="tr-TR" sz="2400" dirty="0" smtClean="0"/>
              <a:t>as </a:t>
            </a:r>
            <a:r>
              <a:rPr lang="tr-TR" sz="2400" dirty="0" err="1" smtClean="0"/>
              <a:t>expected</a:t>
            </a:r>
            <a:r>
              <a:rPr lang="tr-TR" sz="2400" dirty="0" smtClean="0"/>
              <a:t>.</a:t>
            </a:r>
            <a:endParaRPr lang="tr-TR" sz="2400" dirty="0" smtClean="0"/>
          </a:p>
          <a:p>
            <a:r>
              <a:rPr lang="tr-TR" sz="2400" dirty="0"/>
              <a:t>H</a:t>
            </a:r>
            <a:r>
              <a:rPr lang="en-US" sz="2400" dirty="0" err="1" smtClean="0"/>
              <a:t>igh</a:t>
            </a:r>
            <a:r>
              <a:rPr lang="en-US" sz="2400" dirty="0" smtClean="0"/>
              <a:t> </a:t>
            </a:r>
            <a:r>
              <a:rPr lang="en-US" sz="2400" dirty="0" err="1" smtClean="0"/>
              <a:t>viscosit</a:t>
            </a:r>
            <a:r>
              <a:rPr lang="tr-TR" sz="2400" dirty="0"/>
              <a:t>y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</a:t>
            </a:r>
            <a:r>
              <a:rPr lang="tr-TR" sz="2400" dirty="0" smtClean="0"/>
              <a:t> </a:t>
            </a:r>
            <a:r>
              <a:rPr lang="tr-TR" sz="2400" dirty="0" err="1" smtClean="0"/>
              <a:t>medium</a:t>
            </a:r>
            <a:r>
              <a:rPr lang="en-US" sz="2400" dirty="0" smtClean="0"/>
              <a:t> </a:t>
            </a:r>
            <a:r>
              <a:rPr lang="tr-TR" sz="2400" dirty="0" err="1" smtClean="0"/>
              <a:t>results</a:t>
            </a:r>
            <a:r>
              <a:rPr lang="en-US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/>
              <a:t>problems with the removal of volatile </a:t>
            </a:r>
            <a:r>
              <a:rPr lang="en-US" sz="2400" dirty="0" smtClean="0"/>
              <a:t>byproducts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change </a:t>
            </a:r>
            <a:r>
              <a:rPr lang="en-US" sz="2400" dirty="0"/>
              <a:t>in the kinetics of the </a:t>
            </a:r>
            <a:r>
              <a:rPr lang="tr-TR" sz="2400" dirty="0" err="1" smtClean="0"/>
              <a:t>polymerization</a:t>
            </a:r>
            <a:r>
              <a:rPr lang="tr-TR" sz="2400" dirty="0" smtClean="0"/>
              <a:t> </a:t>
            </a:r>
            <a:r>
              <a:rPr lang="en-US" sz="2400" dirty="0" smtClean="0"/>
              <a:t>reaction </a:t>
            </a:r>
            <a:r>
              <a:rPr lang="en-US" sz="2400" dirty="0"/>
              <a:t>from a chemical-controlled </a:t>
            </a:r>
            <a:r>
              <a:rPr lang="en-US" sz="2400" dirty="0" smtClean="0"/>
              <a:t>regime</a:t>
            </a:r>
            <a:r>
              <a:rPr lang="tr-TR" sz="2400" dirty="0" smtClean="0"/>
              <a:t> </a:t>
            </a:r>
            <a:r>
              <a:rPr lang="en-US" sz="2400" dirty="0" smtClean="0"/>
              <a:t>to </a:t>
            </a:r>
            <a:r>
              <a:rPr lang="en-US" sz="2400" dirty="0"/>
              <a:t>a diffusion-controlled </a:t>
            </a:r>
            <a:r>
              <a:rPr lang="tr-TR" sz="2400" dirty="0" err="1" smtClean="0"/>
              <a:t>regime</a:t>
            </a:r>
            <a:r>
              <a:rPr lang="tr-TR" sz="2400" dirty="0" smtClean="0"/>
              <a:t>.</a:t>
            </a:r>
            <a:endParaRPr lang="tr-TR" sz="2400" dirty="0" smtClean="0"/>
          </a:p>
          <a:p>
            <a:r>
              <a:rPr lang="en-US" sz="2400" dirty="0"/>
              <a:t>The </a:t>
            </a:r>
            <a:r>
              <a:rPr lang="tr-TR" sz="2400" dirty="0" err="1" smtClean="0"/>
              <a:t>heat</a:t>
            </a:r>
            <a:r>
              <a:rPr lang="tr-TR" sz="2400" dirty="0" smtClean="0"/>
              <a:t> </a:t>
            </a:r>
            <a:r>
              <a:rPr lang="tr-TR" sz="2400" dirty="0" err="1" smtClean="0"/>
              <a:t>removal</a:t>
            </a:r>
            <a:r>
              <a:rPr lang="tr-TR" sz="2400" dirty="0" smtClean="0"/>
              <a:t> </a:t>
            </a:r>
            <a:r>
              <a:rPr lang="en-US" sz="2400" dirty="0" smtClean="0"/>
              <a:t>problem leads </a:t>
            </a:r>
            <a:r>
              <a:rPr lang="en-US" sz="2400" dirty="0"/>
              <a:t>to the </a:t>
            </a:r>
            <a:r>
              <a:rPr lang="en-US" sz="2400" dirty="0" smtClean="0"/>
              <a:t>development</a:t>
            </a:r>
            <a:r>
              <a:rPr lang="tr-TR" sz="2400" dirty="0" smtClean="0"/>
              <a:t> </a:t>
            </a:r>
            <a:r>
              <a:rPr lang="en-US" sz="2400" dirty="0" smtClean="0"/>
              <a:t>of </a:t>
            </a:r>
            <a:r>
              <a:rPr lang="en-US" sz="2400" dirty="0"/>
              <a:t>localized hot spots or runaway </a:t>
            </a:r>
            <a:r>
              <a:rPr lang="en-US" sz="2400" dirty="0" smtClean="0"/>
              <a:t>reactions</a:t>
            </a:r>
            <a:r>
              <a:rPr lang="tr-TR" sz="2400" dirty="0" smtClean="0"/>
              <a:t>.</a:t>
            </a:r>
          </a:p>
          <a:p>
            <a:r>
              <a:rPr lang="tr-TR" sz="2400" dirty="0" smtClean="0"/>
              <a:t>U</a:t>
            </a:r>
            <a:r>
              <a:rPr lang="en-US" sz="2400" dirty="0" err="1" smtClean="0"/>
              <a:t>ncontrolled</a:t>
            </a:r>
            <a:r>
              <a:rPr lang="en-US" sz="2400" dirty="0" smtClean="0"/>
              <a:t> </a:t>
            </a:r>
            <a:r>
              <a:rPr lang="tr-TR" sz="2400" dirty="0" err="1" smtClean="0"/>
              <a:t>runaway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reactions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hot </a:t>
            </a:r>
            <a:r>
              <a:rPr lang="tr-TR" sz="2400" dirty="0" err="1" smtClean="0"/>
              <a:t>spots</a:t>
            </a:r>
            <a:r>
              <a:rPr lang="tr-TR" sz="2400" dirty="0" smtClean="0"/>
              <a:t> </a:t>
            </a:r>
            <a:r>
              <a:rPr lang="en-US" sz="2400" dirty="0" smtClean="0"/>
              <a:t>may </a:t>
            </a:r>
            <a:r>
              <a:rPr lang="en-US" sz="2400" dirty="0"/>
              <a:t>be ultimately </a:t>
            </a:r>
            <a:r>
              <a:rPr lang="en-US" sz="2400" dirty="0" smtClean="0"/>
              <a:t>disastrous</a:t>
            </a:r>
            <a:r>
              <a:rPr lang="tr-TR" sz="2400" dirty="0" smtClean="0"/>
              <a:t>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resulting</a:t>
            </a:r>
            <a:r>
              <a:rPr lang="tr-TR" sz="2400" dirty="0" smtClean="0"/>
              <a:t> </a:t>
            </a:r>
            <a:r>
              <a:rPr lang="tr-TR" sz="2400" dirty="0" err="1" smtClean="0"/>
              <a:t>polymer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en-US" sz="2400" dirty="0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local </a:t>
            </a:r>
            <a:r>
              <a:rPr lang="en-US" sz="2400" dirty="0"/>
              <a:t>hot spots </a:t>
            </a:r>
            <a:r>
              <a:rPr lang="en-US" sz="2400" dirty="0" smtClean="0"/>
              <a:t>c</a:t>
            </a:r>
            <a:r>
              <a:rPr lang="tr-TR" sz="2400" dirty="0" smtClean="0"/>
              <a:t>an </a:t>
            </a:r>
            <a:r>
              <a:rPr lang="en-US" sz="2400" dirty="0" smtClean="0"/>
              <a:t>result </a:t>
            </a:r>
            <a:r>
              <a:rPr lang="en-US" sz="2400" dirty="0"/>
              <a:t>in the discoloration </a:t>
            </a:r>
            <a:r>
              <a:rPr lang="tr-TR" sz="2400" dirty="0" err="1" smtClean="0"/>
              <a:t>or</a:t>
            </a:r>
            <a:r>
              <a:rPr lang="en-US" sz="2400" dirty="0" smtClean="0"/>
              <a:t> degradation </a:t>
            </a:r>
            <a:r>
              <a:rPr lang="en-US" sz="2400" dirty="0"/>
              <a:t>of the </a:t>
            </a:r>
            <a:r>
              <a:rPr lang="tr-TR" sz="2400" dirty="0" err="1" smtClean="0"/>
              <a:t>resulting</a:t>
            </a:r>
            <a:r>
              <a:rPr lang="tr-TR" sz="2400" dirty="0" smtClean="0"/>
              <a:t> p</a:t>
            </a:r>
            <a:r>
              <a:rPr lang="en-US" sz="2400" dirty="0" err="1" smtClean="0"/>
              <a:t>roduct</a:t>
            </a:r>
            <a:r>
              <a:rPr lang="tr-TR" sz="2400" dirty="0" smtClean="0"/>
              <a:t>.</a:t>
            </a:r>
          </a:p>
          <a:p>
            <a:r>
              <a:rPr lang="tr-TR" sz="2400" dirty="0" smtClean="0"/>
              <a:t>As a </a:t>
            </a:r>
            <a:r>
              <a:rPr lang="tr-TR" sz="2400" dirty="0" err="1" smtClean="0"/>
              <a:t>precaution</a:t>
            </a:r>
            <a:r>
              <a:rPr lang="en-US" sz="2400" dirty="0" smtClean="0"/>
              <a:t>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heat </a:t>
            </a:r>
            <a:r>
              <a:rPr lang="tr-TR" sz="2400" dirty="0" err="1" smtClean="0"/>
              <a:t>removal</a:t>
            </a:r>
            <a:r>
              <a:rPr lang="en-US" sz="2400" dirty="0" smtClean="0"/>
              <a:t> </a:t>
            </a:r>
            <a:r>
              <a:rPr lang="en-US" sz="2400" dirty="0"/>
              <a:t>can be </a:t>
            </a:r>
            <a:r>
              <a:rPr lang="tr-TR" sz="2400" dirty="0" err="1" smtClean="0"/>
              <a:t>enhanced</a:t>
            </a:r>
            <a:r>
              <a:rPr lang="tr-TR" sz="2400" dirty="0" smtClean="0"/>
              <a:t> </a:t>
            </a:r>
            <a:r>
              <a:rPr lang="en-US" sz="2400" dirty="0" smtClean="0"/>
              <a:t>by </a:t>
            </a:r>
            <a:r>
              <a:rPr lang="en-US" sz="2400" dirty="0"/>
              <a:t>providing special baffles for </a:t>
            </a:r>
            <a:r>
              <a:rPr lang="tr-TR" sz="2400" dirty="0" err="1" smtClean="0"/>
              <a:t>enhanced</a:t>
            </a:r>
            <a:r>
              <a:rPr lang="en-US" sz="2400" dirty="0" smtClean="0"/>
              <a:t> </a:t>
            </a:r>
            <a:r>
              <a:rPr lang="en-US" sz="2400" dirty="0"/>
              <a:t>heat transfer or by </a:t>
            </a:r>
            <a:r>
              <a:rPr lang="tr-TR" sz="2400" dirty="0" err="1" smtClean="0"/>
              <a:t>conducting</a:t>
            </a:r>
            <a:r>
              <a:rPr lang="en-US" sz="2400" dirty="0" smtClean="0"/>
              <a:t> </a:t>
            </a:r>
            <a:r>
              <a:rPr lang="en-US" sz="2400" dirty="0"/>
              <a:t>the bulk polymerization in separate steps of low to moderate conversion</a:t>
            </a:r>
            <a:r>
              <a:rPr lang="en-US" sz="2400" dirty="0" smtClean="0"/>
              <a:t>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688934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Polymerization</a:t>
            </a:r>
            <a:r>
              <a:rPr lang="tr-TR" dirty="0"/>
              <a:t> </a:t>
            </a:r>
            <a:r>
              <a:rPr lang="tr-TR" dirty="0" err="1" smtClean="0"/>
              <a:t>Techniques</a:t>
            </a:r>
            <a:endParaRPr lang="tr-TR" sz="24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735472"/>
            <a:ext cx="10515600" cy="4351338"/>
          </a:xfrm>
        </p:spPr>
        <p:txBody>
          <a:bodyPr>
            <a:noAutofit/>
          </a:bodyPr>
          <a:lstStyle/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/>
              <a:t>b</a:t>
            </a:r>
            <a:r>
              <a:rPr lang="en-US" sz="2400" dirty="0" err="1" smtClean="0"/>
              <a:t>ulk</a:t>
            </a:r>
            <a:r>
              <a:rPr lang="en-US" sz="2400" dirty="0" smtClean="0"/>
              <a:t>-polymerization </a:t>
            </a:r>
            <a:r>
              <a:rPr lang="tr-TR" sz="2400" dirty="0" err="1" smtClean="0"/>
              <a:t>technique</a:t>
            </a:r>
            <a:r>
              <a:rPr lang="tr-TR" sz="2400" dirty="0" smtClean="0"/>
              <a:t> </a:t>
            </a:r>
            <a:r>
              <a:rPr lang="en-US" sz="2400" dirty="0" smtClean="0"/>
              <a:t> </a:t>
            </a:r>
            <a:r>
              <a:rPr lang="en-US" sz="2400" dirty="0"/>
              <a:t>can be used for many free-radical polymerizations and </a:t>
            </a:r>
            <a:r>
              <a:rPr lang="en-US" sz="2400" dirty="0" smtClean="0"/>
              <a:t>step-growth polymerization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reactions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/>
              <a:t>b</a:t>
            </a:r>
            <a:r>
              <a:rPr lang="en-US" sz="2400" dirty="0" err="1" smtClean="0"/>
              <a:t>ulk</a:t>
            </a:r>
            <a:r>
              <a:rPr lang="en-US" sz="2400" dirty="0" smtClean="0"/>
              <a:t> </a:t>
            </a:r>
            <a:r>
              <a:rPr lang="en-US" sz="2400" dirty="0"/>
              <a:t>polymerization </a:t>
            </a:r>
            <a:r>
              <a:rPr lang="tr-TR" sz="2400" dirty="0" err="1" smtClean="0"/>
              <a:t>techniqeu</a:t>
            </a:r>
            <a:r>
              <a:rPr lang="tr-TR" sz="2400" dirty="0" smtClean="0"/>
              <a:t> </a:t>
            </a:r>
            <a:r>
              <a:rPr lang="en-US" sz="2400" dirty="0" smtClean="0"/>
              <a:t>is </a:t>
            </a:r>
            <a:r>
              <a:rPr lang="en-US" sz="2400" dirty="0"/>
              <a:t>ideally suited for making pure polymeric products, </a:t>
            </a:r>
            <a:r>
              <a:rPr lang="tr-TR" sz="2400" dirty="0" err="1" smtClean="0"/>
              <a:t>such</a:t>
            </a:r>
            <a:r>
              <a:rPr lang="tr-TR" sz="2400" dirty="0" smtClean="0"/>
              <a:t> as op</a:t>
            </a:r>
            <a:r>
              <a:rPr lang="en-US" sz="2400" dirty="0" err="1" smtClean="0"/>
              <a:t>tical</a:t>
            </a:r>
            <a:r>
              <a:rPr lang="en-US" sz="2400" dirty="0" smtClean="0"/>
              <a:t> </a:t>
            </a:r>
            <a:r>
              <a:rPr lang="en-US" sz="2400" dirty="0"/>
              <a:t>grade poly(methyl methacrylate) or impact-resistant </a:t>
            </a:r>
            <a:r>
              <a:rPr lang="en-US" sz="2400" dirty="0" smtClean="0"/>
              <a:t>polystyrene</a:t>
            </a:r>
            <a:r>
              <a:rPr lang="tr-TR" sz="2400" dirty="0" smtClean="0"/>
              <a:t> since </a:t>
            </a:r>
            <a:r>
              <a:rPr lang="tr-TR" sz="2400" dirty="0" err="1" smtClean="0"/>
              <a:t>this</a:t>
            </a:r>
            <a:r>
              <a:rPr lang="tr-TR" sz="2400" dirty="0" smtClean="0"/>
              <a:t> </a:t>
            </a:r>
            <a:r>
              <a:rPr lang="tr-TR" sz="2400" dirty="0" err="1" smtClean="0"/>
              <a:t>technique</a:t>
            </a:r>
            <a:r>
              <a:rPr lang="tr-TR" sz="2400" dirty="0" smtClean="0"/>
              <a:t> </a:t>
            </a:r>
            <a:r>
              <a:rPr lang="tr-TR" sz="2400" dirty="0" err="1" smtClean="0"/>
              <a:t>provides</a:t>
            </a:r>
            <a:r>
              <a:rPr lang="en-US" sz="2400" dirty="0" smtClean="0"/>
              <a:t> </a:t>
            </a:r>
            <a:r>
              <a:rPr lang="en-US" sz="2400" dirty="0"/>
              <a:t>minimal </a:t>
            </a:r>
            <a:r>
              <a:rPr lang="en-US" sz="2400" dirty="0" smtClean="0"/>
              <a:t>contamination</a:t>
            </a:r>
            <a:r>
              <a:rPr lang="tr-TR" sz="2400" dirty="0" smtClean="0"/>
              <a:t> </a:t>
            </a:r>
            <a:r>
              <a:rPr lang="en-US" sz="2400" dirty="0" smtClean="0"/>
              <a:t>of </a:t>
            </a:r>
            <a:r>
              <a:rPr lang="en-US" sz="2400" dirty="0"/>
              <a:t>the product. </a:t>
            </a:r>
            <a:endParaRPr lang="tr-TR" sz="2400" dirty="0" smtClean="0"/>
          </a:p>
          <a:p>
            <a:r>
              <a:rPr lang="tr-TR" sz="2400" dirty="0" smtClean="0"/>
              <a:t>But</a:t>
            </a:r>
            <a:r>
              <a:rPr lang="en-US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removal </a:t>
            </a:r>
            <a:r>
              <a:rPr lang="en-US" sz="2400" dirty="0"/>
              <a:t>of the unreacted monomer is usually necessary, and </a:t>
            </a:r>
            <a:r>
              <a:rPr lang="tr-TR" sz="2400" dirty="0" smtClean="0"/>
              <a:t>it is not </a:t>
            </a:r>
            <a:r>
              <a:rPr lang="tr-TR" sz="2400" dirty="0" err="1" smtClean="0"/>
              <a:t>easy</a:t>
            </a:r>
            <a:r>
              <a:rPr lang="tr-TR" sz="2400" dirty="0" smtClean="0"/>
              <a:t> </a:t>
            </a:r>
            <a:r>
              <a:rPr lang="tr-TR" sz="2400" dirty="0" err="1" smtClean="0"/>
              <a:t>with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bulk</a:t>
            </a:r>
            <a:r>
              <a:rPr lang="tr-TR" sz="2400" dirty="0" smtClean="0"/>
              <a:t> </a:t>
            </a:r>
            <a:r>
              <a:rPr lang="tr-TR" sz="2400" dirty="0" err="1" smtClean="0"/>
              <a:t>polymerization</a:t>
            </a:r>
            <a:r>
              <a:rPr lang="tr-TR" sz="2400" dirty="0" smtClean="0"/>
              <a:t> </a:t>
            </a:r>
            <a:r>
              <a:rPr lang="tr-TR" sz="2400" dirty="0" err="1" smtClean="0"/>
              <a:t>technique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err="1" smtClean="0"/>
              <a:t>It</a:t>
            </a:r>
            <a:r>
              <a:rPr lang="tr-TR" sz="2400" dirty="0" smtClean="0"/>
              <a:t> can be </a:t>
            </a:r>
            <a:r>
              <a:rPr lang="en-US" sz="2400" dirty="0" smtClean="0"/>
              <a:t>achieved </a:t>
            </a:r>
            <a:r>
              <a:rPr lang="en-US" sz="2400" dirty="0"/>
              <a:t>in vacuum extruders </a:t>
            </a:r>
            <a:r>
              <a:rPr lang="tr-TR" sz="2400" dirty="0" smtClean="0"/>
              <a:t>at </a:t>
            </a:r>
            <a:r>
              <a:rPr lang="tr-TR" sz="2400" dirty="0" err="1" smtClean="0"/>
              <a:t>which</a:t>
            </a:r>
            <a:r>
              <a:rPr lang="en-US" sz="2400" dirty="0" smtClean="0"/>
              <a:t> </a:t>
            </a:r>
            <a:r>
              <a:rPr lang="en-US" sz="2400" dirty="0"/>
              <a:t>the molten polymer is </a:t>
            </a:r>
            <a:r>
              <a:rPr lang="en-US" sz="2400" dirty="0" smtClean="0"/>
              <a:t>extruded</a:t>
            </a:r>
            <a:r>
              <a:rPr lang="tr-TR" sz="2400" dirty="0" smtClean="0"/>
              <a:t> </a:t>
            </a:r>
            <a:r>
              <a:rPr lang="en-US" sz="2400" dirty="0" smtClean="0"/>
              <a:t>under </a:t>
            </a:r>
            <a:r>
              <a:rPr lang="en-US" sz="2400" dirty="0"/>
              <a:t>vacuum to </a:t>
            </a:r>
            <a:r>
              <a:rPr lang="tr-TR" sz="2400" dirty="0" err="1" smtClean="0"/>
              <a:t>remove</a:t>
            </a:r>
            <a:r>
              <a:rPr lang="en-US" sz="2400" dirty="0" smtClean="0"/>
              <a:t> </a:t>
            </a:r>
            <a:r>
              <a:rPr lang="en-US" sz="2400" dirty="0"/>
              <a:t>the residual monomer.</a:t>
            </a:r>
          </a:p>
          <a:p>
            <a:r>
              <a:rPr lang="tr-TR" sz="2400" dirty="0" smtClean="0"/>
              <a:t>Commercial</a:t>
            </a:r>
            <a:r>
              <a:rPr lang="en-US" sz="2400" dirty="0" smtClean="0"/>
              <a:t> </a:t>
            </a:r>
            <a:r>
              <a:rPr lang="en-US" sz="2400" dirty="0"/>
              <a:t>examples of </a:t>
            </a:r>
            <a:r>
              <a:rPr lang="en-US" sz="2400" dirty="0" smtClean="0"/>
              <a:t>polymers </a:t>
            </a:r>
            <a:r>
              <a:rPr lang="en-US" sz="2400" dirty="0"/>
              <a:t>polymerized by free-radical </a:t>
            </a:r>
            <a:r>
              <a:rPr lang="en-US" sz="2400" dirty="0" smtClean="0"/>
              <a:t>bulk</a:t>
            </a:r>
            <a:r>
              <a:rPr lang="tr-TR" sz="2400" dirty="0" smtClean="0"/>
              <a:t> </a:t>
            </a:r>
            <a:r>
              <a:rPr lang="en-US" sz="2400" dirty="0" smtClean="0"/>
              <a:t>polymerization </a:t>
            </a:r>
            <a:r>
              <a:rPr lang="tr-TR" sz="2400" dirty="0" err="1" smtClean="0"/>
              <a:t>are</a:t>
            </a:r>
            <a:r>
              <a:rPr lang="en-US" sz="2400" dirty="0" smtClean="0"/>
              <a:t> </a:t>
            </a:r>
            <a:r>
              <a:rPr lang="en-US" sz="2400" dirty="0"/>
              <a:t>polystyrene and poly(methyl methacrylate). </a:t>
            </a:r>
            <a:endParaRPr lang="tr-TR" sz="2400" dirty="0" smtClean="0"/>
          </a:p>
          <a:p>
            <a:r>
              <a:rPr lang="en-US" sz="2400" dirty="0" smtClean="0"/>
              <a:t>Low-density </a:t>
            </a:r>
            <a:r>
              <a:rPr lang="en-US" sz="2400" dirty="0" smtClean="0"/>
              <a:t>polyethylene </a:t>
            </a:r>
            <a:r>
              <a:rPr lang="en-US" sz="2400" dirty="0"/>
              <a:t>and </a:t>
            </a:r>
            <a:r>
              <a:rPr lang="tr-TR" sz="2400" dirty="0" err="1" smtClean="0"/>
              <a:t>certain</a:t>
            </a:r>
            <a:r>
              <a:rPr lang="en-US" sz="2400" dirty="0" smtClean="0"/>
              <a:t> </a:t>
            </a:r>
            <a:r>
              <a:rPr lang="en-US" sz="2400" dirty="0"/>
              <a:t>ethylene copolymers </a:t>
            </a:r>
            <a:r>
              <a:rPr lang="tr-TR" sz="2400" dirty="0" smtClean="0"/>
              <a:t>can </a:t>
            </a:r>
            <a:r>
              <a:rPr lang="tr-TR" sz="2400" dirty="0" err="1" smtClean="0"/>
              <a:t>also</a:t>
            </a:r>
            <a:r>
              <a:rPr lang="tr-TR" sz="2400" dirty="0" smtClean="0"/>
              <a:t> be</a:t>
            </a:r>
            <a:r>
              <a:rPr lang="en-US" sz="2400" dirty="0" smtClean="0"/>
              <a:t> </a:t>
            </a:r>
            <a:r>
              <a:rPr lang="en-US" sz="2400" dirty="0"/>
              <a:t>produced by bulk free-radical </a:t>
            </a:r>
            <a:r>
              <a:rPr lang="en-US" sz="2400" dirty="0" smtClean="0"/>
              <a:t>polymerization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reactions</a:t>
            </a:r>
            <a:r>
              <a:rPr lang="en-US" sz="2400" dirty="0" smtClean="0"/>
              <a:t>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263143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Robert O. </a:t>
            </a:r>
            <a:r>
              <a:rPr lang="tr-TR" dirty="0" err="1" smtClean="0"/>
              <a:t>Ebewele</a:t>
            </a:r>
            <a:r>
              <a:rPr lang="tr-TR" dirty="0" smtClean="0"/>
              <a:t>, «</a:t>
            </a:r>
            <a:r>
              <a:rPr lang="tr-TR" dirty="0"/>
              <a:t>POLYMER SCIENCE AND TECHNOLOGY», CRC </a:t>
            </a:r>
            <a:r>
              <a:rPr lang="tr-TR" dirty="0" err="1" smtClean="0"/>
              <a:t>Press</a:t>
            </a:r>
            <a:r>
              <a:rPr lang="tr-TR" dirty="0" smtClean="0"/>
              <a:t>, 2000.</a:t>
            </a:r>
          </a:p>
          <a:p>
            <a:r>
              <a:rPr lang="en-US" dirty="0"/>
              <a:t>Fried, Joel </a:t>
            </a:r>
            <a:r>
              <a:rPr lang="en-US" dirty="0" smtClean="0"/>
              <a:t>R.</a:t>
            </a:r>
            <a:r>
              <a:rPr lang="tr-TR" dirty="0" smtClean="0"/>
              <a:t>, «</a:t>
            </a:r>
            <a:r>
              <a:rPr lang="en-US" dirty="0" smtClean="0"/>
              <a:t>Polymer </a:t>
            </a:r>
            <a:r>
              <a:rPr lang="en-US" dirty="0"/>
              <a:t>science and </a:t>
            </a:r>
            <a:r>
              <a:rPr lang="en-US" dirty="0" smtClean="0"/>
              <a:t>technology</a:t>
            </a:r>
            <a:r>
              <a:rPr lang="tr-TR" dirty="0" smtClean="0"/>
              <a:t>», </a:t>
            </a:r>
            <a:r>
              <a:rPr lang="tr-TR" dirty="0" err="1" smtClean="0"/>
              <a:t>Prentice</a:t>
            </a:r>
            <a:r>
              <a:rPr lang="tr-TR" dirty="0" smtClean="0"/>
              <a:t> </a:t>
            </a:r>
            <a:r>
              <a:rPr lang="tr-TR" dirty="0" err="1" smtClean="0"/>
              <a:t>Hall</a:t>
            </a:r>
            <a:r>
              <a:rPr lang="tr-TR" dirty="0" smtClean="0"/>
              <a:t>, </a:t>
            </a:r>
            <a:r>
              <a:rPr lang="en-US" dirty="0" smtClean="0"/>
              <a:t>Third edition</a:t>
            </a:r>
            <a:r>
              <a:rPr lang="tr-TR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8081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/>
              <a:t>Polymerization</a:t>
            </a:r>
            <a:r>
              <a:rPr lang="tr-TR" dirty="0"/>
              <a:t> </a:t>
            </a:r>
            <a:r>
              <a:rPr lang="tr-TR" dirty="0" err="1"/>
              <a:t>Techniques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Ionic</a:t>
            </a:r>
            <a:r>
              <a:rPr lang="tr-TR" sz="2400" dirty="0" smtClean="0"/>
              <a:t> </a:t>
            </a:r>
            <a:r>
              <a:rPr lang="tr-TR" sz="2400" dirty="0" err="1" smtClean="0"/>
              <a:t>polymerization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can be </a:t>
            </a:r>
            <a:r>
              <a:rPr lang="tr-TR" sz="2400" dirty="0" err="1" smtClean="0"/>
              <a:t>anionic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cationic</a:t>
            </a:r>
            <a:r>
              <a:rPr lang="tr-TR" sz="2400" dirty="0" smtClean="0"/>
              <a:t> </a:t>
            </a:r>
            <a:r>
              <a:rPr lang="tr-TR" sz="2400" dirty="0" err="1" smtClean="0"/>
              <a:t>types</a:t>
            </a:r>
            <a:r>
              <a:rPr lang="tr-TR" sz="2400" dirty="0" smtClean="0"/>
              <a:t>,</a:t>
            </a:r>
            <a:r>
              <a:rPr lang="en-US" sz="2400" dirty="0" smtClean="0"/>
              <a:t> follow</a:t>
            </a:r>
            <a:r>
              <a:rPr lang="tr-TR" sz="2400" dirty="0" smtClean="0"/>
              <a:t>s</a:t>
            </a:r>
            <a:r>
              <a:rPr lang="en-US" sz="2400" dirty="0" smtClean="0"/>
              <a:t> </a:t>
            </a:r>
            <a:r>
              <a:rPr lang="en-US" sz="2400" dirty="0"/>
              <a:t>the same basic steps as free-radical chain-growth </a:t>
            </a:r>
            <a:r>
              <a:rPr lang="en-US" sz="2400" dirty="0" smtClean="0"/>
              <a:t>polymerizations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en-US" sz="2400" dirty="0" smtClean="0"/>
              <a:t> initiation</a:t>
            </a:r>
            <a:r>
              <a:rPr lang="tr-TR" sz="2400" dirty="0" smtClean="0"/>
              <a:t> step</a:t>
            </a:r>
            <a:r>
              <a:rPr lang="en-US" sz="2400" dirty="0" smtClean="0"/>
              <a:t>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propagation</a:t>
            </a:r>
            <a:r>
              <a:rPr lang="tr-TR" sz="2400" dirty="0" smtClean="0"/>
              <a:t> step </a:t>
            </a:r>
            <a:r>
              <a:rPr lang="en-US" sz="2400" dirty="0" smtClean="0"/>
              <a:t>and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termination</a:t>
            </a:r>
            <a:r>
              <a:rPr lang="tr-TR" sz="2400" dirty="0" smtClean="0"/>
              <a:t> step</a:t>
            </a:r>
            <a:r>
              <a:rPr lang="en-US" sz="2400" dirty="0" smtClean="0"/>
              <a:t>)</a:t>
            </a:r>
            <a:r>
              <a:rPr lang="tr-TR" sz="2400" dirty="0" smtClean="0"/>
              <a:t>.</a:t>
            </a:r>
          </a:p>
          <a:p>
            <a:r>
              <a:rPr lang="tr-TR" sz="2400" dirty="0" smtClean="0"/>
              <a:t>But </a:t>
            </a:r>
            <a:r>
              <a:rPr lang="en-US" sz="2400" dirty="0" smtClean="0"/>
              <a:t>there </a:t>
            </a:r>
            <a:r>
              <a:rPr lang="en-US" sz="2400" dirty="0"/>
              <a:t>are some important </a:t>
            </a:r>
            <a:r>
              <a:rPr lang="en-US" sz="2400" dirty="0" smtClean="0"/>
              <a:t>differences</a:t>
            </a:r>
            <a:r>
              <a:rPr lang="tr-TR" sz="2400" dirty="0" smtClean="0"/>
              <a:t> </a:t>
            </a:r>
            <a:r>
              <a:rPr lang="tr-TR" sz="2400" dirty="0" err="1" smtClean="0"/>
              <a:t>between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ioni</a:t>
            </a:r>
            <a:r>
              <a:rPr lang="tr-TR" sz="2400" dirty="0" smtClean="0"/>
              <a:t> </a:t>
            </a:r>
            <a:r>
              <a:rPr lang="tr-TR" sz="2400" dirty="0" err="1" smtClean="0"/>
              <a:t>polymerization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/>
              <a:t> </a:t>
            </a:r>
            <a:r>
              <a:rPr lang="tr-TR" sz="2400" dirty="0" err="1"/>
              <a:t>free-radical</a:t>
            </a:r>
            <a:r>
              <a:rPr lang="tr-TR" sz="2400" dirty="0"/>
              <a:t> </a:t>
            </a:r>
            <a:r>
              <a:rPr lang="tr-TR" sz="2400" dirty="0" err="1"/>
              <a:t>chain-growth</a:t>
            </a:r>
            <a:r>
              <a:rPr lang="tr-TR" sz="2400" dirty="0"/>
              <a:t> </a:t>
            </a:r>
            <a:r>
              <a:rPr lang="tr-TR" sz="2400" dirty="0" err="1" smtClean="0"/>
              <a:t>polymerization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</a:t>
            </a:r>
            <a:r>
              <a:rPr lang="tr-TR" sz="2400" dirty="0" smtClean="0"/>
              <a:t>.</a:t>
            </a:r>
            <a:endParaRPr lang="tr-TR" sz="2400" dirty="0" smtClean="0"/>
          </a:p>
          <a:p>
            <a:r>
              <a:rPr lang="tr-TR" sz="2400" dirty="0"/>
              <a:t>E</a:t>
            </a:r>
            <a:r>
              <a:rPr lang="en-US" sz="2400" dirty="0" err="1" smtClean="0"/>
              <a:t>ither</a:t>
            </a:r>
            <a:r>
              <a:rPr lang="en-US" sz="2400" dirty="0" smtClean="0"/>
              <a:t> </a:t>
            </a:r>
            <a:r>
              <a:rPr lang="en-US" sz="2400" dirty="0"/>
              <a:t>a carbanion (</a:t>
            </a:r>
            <a:r>
              <a:rPr lang="en-US" sz="2400" dirty="0" smtClean="0"/>
              <a:t>C</a:t>
            </a:r>
            <a:r>
              <a:rPr lang="tr-TR" sz="2400" baseline="30000" dirty="0" smtClean="0"/>
              <a:t>-</a:t>
            </a:r>
            <a:r>
              <a:rPr lang="en-US" sz="2400" dirty="0" smtClean="0"/>
              <a:t>) </a:t>
            </a:r>
            <a:r>
              <a:rPr lang="en-US" sz="2400" dirty="0"/>
              <a:t>or </a:t>
            </a:r>
            <a:r>
              <a:rPr lang="en-US" sz="2400" dirty="0" err="1"/>
              <a:t>carbonium</a:t>
            </a:r>
            <a:r>
              <a:rPr lang="en-US" sz="2400" dirty="0"/>
              <a:t> (</a:t>
            </a:r>
            <a:r>
              <a:rPr lang="en-US" sz="2400" dirty="0" smtClean="0"/>
              <a:t>C</a:t>
            </a:r>
            <a:r>
              <a:rPr lang="tr-TR" sz="2400" baseline="30000" dirty="0" smtClean="0"/>
              <a:t>+</a:t>
            </a:r>
            <a:r>
              <a:rPr lang="en-US" sz="2400" dirty="0" smtClean="0"/>
              <a:t>) </a:t>
            </a:r>
            <a:r>
              <a:rPr lang="en-US" sz="2400" dirty="0"/>
              <a:t>ionic site can be formed </a:t>
            </a:r>
            <a:r>
              <a:rPr lang="tr-TR" sz="2400" dirty="0" err="1" smtClean="0"/>
              <a:t>instead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free</a:t>
            </a:r>
            <a:r>
              <a:rPr lang="tr-TR" sz="2400" dirty="0" smtClean="0"/>
              <a:t> </a:t>
            </a:r>
            <a:r>
              <a:rPr lang="tr-TR" sz="2400" dirty="0" err="1" smtClean="0"/>
              <a:t>radical</a:t>
            </a:r>
            <a:r>
              <a:rPr lang="tr-TR" sz="2400" dirty="0" smtClean="0"/>
              <a:t> </a:t>
            </a:r>
            <a:r>
              <a:rPr lang="en-US" sz="2400" dirty="0" smtClean="0"/>
              <a:t>in </a:t>
            </a:r>
            <a:r>
              <a:rPr lang="en-US" sz="2400" dirty="0"/>
              <a:t>the initiation </a:t>
            </a:r>
            <a:r>
              <a:rPr lang="tr-TR" sz="2400" dirty="0" smtClean="0"/>
              <a:t>step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ionic</a:t>
            </a:r>
            <a:r>
              <a:rPr lang="tr-TR" sz="2400" dirty="0" smtClean="0"/>
              <a:t> </a:t>
            </a:r>
            <a:r>
              <a:rPr lang="tr-TR" sz="2400" dirty="0" err="1" smtClean="0"/>
              <a:t>polymerization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smtClean="0"/>
              <a:t>As </a:t>
            </a:r>
            <a:r>
              <a:rPr lang="tr-TR" sz="2400" dirty="0" err="1" smtClean="0"/>
              <a:t>commercial</a:t>
            </a:r>
            <a:r>
              <a:rPr lang="tr-TR" sz="2400" dirty="0" smtClean="0"/>
              <a:t> </a:t>
            </a:r>
            <a:r>
              <a:rPr lang="tr-TR" sz="2400" dirty="0" err="1" smtClean="0"/>
              <a:t>examples</a:t>
            </a:r>
            <a:r>
              <a:rPr lang="tr-TR" sz="2400" dirty="0" smtClean="0"/>
              <a:t>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/>
              <a:t>p</a:t>
            </a:r>
            <a:r>
              <a:rPr lang="en-US" sz="2400" dirty="0" err="1" smtClean="0"/>
              <a:t>olymerization</a:t>
            </a:r>
            <a:r>
              <a:rPr lang="en-US" sz="2400" dirty="0" smtClean="0"/>
              <a:t> </a:t>
            </a:r>
            <a:r>
              <a:rPr lang="tr-TR" sz="2400" dirty="0" err="1" smtClean="0"/>
              <a:t>reactions</a:t>
            </a:r>
            <a:r>
              <a:rPr lang="tr-TR" sz="2400" dirty="0" smtClean="0"/>
              <a:t> </a:t>
            </a:r>
            <a:r>
              <a:rPr lang="en-US" sz="2400" dirty="0" smtClean="0"/>
              <a:t>of </a:t>
            </a:r>
            <a:r>
              <a:rPr lang="en-US" sz="2400" dirty="0"/>
              <a:t>vinyl monomers with an electron-withdrawing group can proceed by an anionic pathway, while monomers with an electron-donating group </a:t>
            </a:r>
            <a:r>
              <a:rPr lang="tr-TR" sz="2400" dirty="0" err="1" smtClean="0"/>
              <a:t>such</a:t>
            </a:r>
            <a:r>
              <a:rPr lang="tr-TR" sz="2400" dirty="0" smtClean="0"/>
              <a:t> as</a:t>
            </a:r>
            <a:r>
              <a:rPr lang="en-US" sz="2400" dirty="0" smtClean="0"/>
              <a:t> methyl </a:t>
            </a:r>
            <a:r>
              <a:rPr lang="en-US" sz="2400" dirty="0"/>
              <a:t>can polymerize by a cationic mechanism.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2501005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27160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dirty="0" err="1"/>
              <a:t>Polymerization</a:t>
            </a:r>
            <a:r>
              <a:rPr lang="tr-TR" dirty="0"/>
              <a:t> </a:t>
            </a:r>
            <a:r>
              <a:rPr lang="tr-TR" dirty="0" err="1"/>
              <a:t>Techniques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80151"/>
            <a:ext cx="10515600" cy="4351338"/>
          </a:xfrm>
        </p:spPr>
        <p:txBody>
          <a:bodyPr>
            <a:noAutofit/>
          </a:bodyPr>
          <a:lstStyle/>
          <a:p>
            <a:r>
              <a:rPr lang="en-US" sz="2400" dirty="0" smtClean="0"/>
              <a:t>The </a:t>
            </a:r>
            <a:r>
              <a:rPr lang="tr-TR" sz="2400" dirty="0" err="1" smtClean="0"/>
              <a:t>active</a:t>
            </a:r>
            <a:r>
              <a:rPr lang="tr-TR" sz="2400" dirty="0" smtClean="0"/>
              <a:t> </a:t>
            </a:r>
            <a:r>
              <a:rPr lang="tr-TR" sz="2400" dirty="0" err="1" smtClean="0"/>
              <a:t>molecule</a:t>
            </a:r>
            <a:r>
              <a:rPr lang="tr-TR" sz="2400" dirty="0" smtClean="0"/>
              <a:t> </a:t>
            </a:r>
            <a:r>
              <a:rPr lang="tr-TR" sz="2400" dirty="0" err="1" smtClean="0"/>
              <a:t>necessary</a:t>
            </a:r>
            <a:r>
              <a:rPr lang="tr-TR" sz="2400" dirty="0" smtClean="0"/>
              <a:t>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initiation</a:t>
            </a:r>
            <a:r>
              <a:rPr lang="tr-TR" sz="2400" dirty="0" smtClean="0"/>
              <a:t> step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ionic</a:t>
            </a:r>
            <a:r>
              <a:rPr lang="tr-TR" sz="2400" dirty="0" smtClean="0"/>
              <a:t> </a:t>
            </a:r>
            <a:r>
              <a:rPr lang="tr-TR" sz="2400" dirty="0" err="1" smtClean="0"/>
              <a:t>polymerization</a:t>
            </a:r>
            <a:r>
              <a:rPr lang="tr-TR" sz="2400" dirty="0" smtClean="0"/>
              <a:t> ‘</a:t>
            </a:r>
            <a:r>
              <a:rPr lang="en-US" sz="2400" dirty="0" smtClean="0"/>
              <a:t>initiator</a:t>
            </a:r>
            <a:r>
              <a:rPr lang="tr-TR" sz="2400" dirty="0" smtClean="0"/>
              <a:t>’</a:t>
            </a:r>
            <a:r>
              <a:rPr lang="en-US" sz="2400" dirty="0" smtClean="0"/>
              <a:t> </a:t>
            </a:r>
            <a:r>
              <a:rPr lang="tr-TR" sz="2400" dirty="0" err="1" smtClean="0"/>
              <a:t>should</a:t>
            </a:r>
            <a:r>
              <a:rPr lang="en-US" sz="2400" dirty="0" smtClean="0"/>
              <a:t> </a:t>
            </a:r>
            <a:r>
              <a:rPr lang="en-US" sz="2400" dirty="0"/>
              <a:t>be any strong </a:t>
            </a:r>
            <a:r>
              <a:rPr lang="en-US" sz="2400" dirty="0" smtClean="0"/>
              <a:t>nucleophile</a:t>
            </a:r>
            <a:r>
              <a:rPr lang="tr-TR" sz="2400" dirty="0" smtClean="0"/>
              <a:t> </a:t>
            </a:r>
            <a:r>
              <a:rPr lang="tr-TR" sz="2400" dirty="0" err="1" smtClean="0"/>
              <a:t>which</a:t>
            </a:r>
            <a:r>
              <a:rPr lang="en-US" sz="2400" dirty="0" smtClean="0"/>
              <a:t> </a:t>
            </a:r>
            <a:r>
              <a:rPr lang="en-US" sz="2400" dirty="0" err="1" smtClean="0"/>
              <a:t>includ</a:t>
            </a:r>
            <a:r>
              <a:rPr lang="tr-TR" sz="2400" dirty="0" smtClean="0"/>
              <a:t>es</a:t>
            </a:r>
            <a:r>
              <a:rPr lang="en-US" sz="2400" dirty="0" smtClean="0"/>
              <a:t> </a:t>
            </a:r>
            <a:r>
              <a:rPr lang="en-US" sz="2400" dirty="0"/>
              <a:t>Grignard </a:t>
            </a:r>
            <a:r>
              <a:rPr lang="en-US" sz="2400" dirty="0" smtClean="0"/>
              <a:t>reagents</a:t>
            </a:r>
            <a:r>
              <a:rPr lang="tr-TR" sz="2400" dirty="0"/>
              <a:t> (</a:t>
            </a:r>
            <a:r>
              <a:rPr lang="tr-TR" sz="2400" dirty="0" err="1" smtClean="0"/>
              <a:t>RMgX</a:t>
            </a:r>
            <a:r>
              <a:rPr lang="tr-TR" sz="2400" dirty="0" smtClean="0"/>
              <a:t>)</a:t>
            </a:r>
            <a:r>
              <a:rPr lang="en-US" sz="2400" dirty="0" smtClean="0"/>
              <a:t> </a:t>
            </a:r>
            <a:r>
              <a:rPr lang="en-US" sz="2400" dirty="0"/>
              <a:t>and other organometallic compounds like n-butyl (n-C4H9) lithium. </a:t>
            </a:r>
            <a:endParaRPr lang="tr-TR" sz="2400" dirty="0" smtClean="0"/>
          </a:p>
          <a:p>
            <a:r>
              <a:rPr lang="en-US" sz="2400" dirty="0" smtClean="0"/>
              <a:t>As </a:t>
            </a:r>
            <a:r>
              <a:rPr lang="en-US" sz="2400" dirty="0"/>
              <a:t>an </a:t>
            </a:r>
            <a:r>
              <a:rPr lang="en-US" sz="2400" dirty="0" smtClean="0"/>
              <a:t>example</a:t>
            </a:r>
            <a:r>
              <a:rPr lang="tr-TR" sz="2400" dirty="0" smtClean="0"/>
              <a:t>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anionic</a:t>
            </a:r>
            <a:r>
              <a:rPr lang="tr-TR" sz="2400" dirty="0" smtClean="0"/>
              <a:t> </a:t>
            </a:r>
            <a:r>
              <a:rPr lang="tr-TR" sz="2400" dirty="0" err="1" smtClean="0"/>
              <a:t>type</a:t>
            </a:r>
            <a:r>
              <a:rPr lang="tr-TR" sz="2400" dirty="0" smtClean="0"/>
              <a:t> of </a:t>
            </a:r>
            <a:r>
              <a:rPr lang="tr-TR" sz="2400" dirty="0" err="1" smtClean="0"/>
              <a:t>ionic</a:t>
            </a:r>
            <a:r>
              <a:rPr lang="tr-TR" sz="2400" dirty="0" smtClean="0"/>
              <a:t> </a:t>
            </a:r>
            <a:r>
              <a:rPr lang="tr-TR" sz="2400" dirty="0" err="1" smtClean="0"/>
              <a:t>polymerization</a:t>
            </a:r>
            <a:r>
              <a:rPr lang="en-US" sz="2400" dirty="0" smtClean="0"/>
              <a:t>, </a:t>
            </a:r>
            <a:r>
              <a:rPr lang="en-US" sz="2400" dirty="0"/>
              <a:t>the anionic initiation of styrene </a:t>
            </a:r>
            <a:r>
              <a:rPr lang="tr-TR" sz="2400" dirty="0" smtClean="0"/>
              <a:t>can be</a:t>
            </a:r>
            <a:r>
              <a:rPr lang="en-US" sz="2400" dirty="0" smtClean="0"/>
              <a:t> </a:t>
            </a:r>
            <a:r>
              <a:rPr lang="en-US" sz="2400" dirty="0"/>
              <a:t>illustrated </a:t>
            </a:r>
            <a:r>
              <a:rPr lang="tr-TR" sz="2400" dirty="0" err="1" smtClean="0"/>
              <a:t>below</a:t>
            </a:r>
            <a:r>
              <a:rPr lang="en-US" sz="2400" dirty="0" smtClean="0"/>
              <a:t>:</a:t>
            </a:r>
            <a:endParaRPr lang="tr-TR" sz="2400" dirty="0" smtClean="0"/>
          </a:p>
          <a:p>
            <a:endParaRPr lang="tr-TR" sz="2400" dirty="0"/>
          </a:p>
          <a:p>
            <a:endParaRPr lang="tr-TR" sz="2400" dirty="0" smtClean="0"/>
          </a:p>
          <a:p>
            <a:endParaRPr lang="tr-TR" sz="2400" dirty="0"/>
          </a:p>
          <a:p>
            <a:r>
              <a:rPr lang="en-US" sz="2400" dirty="0"/>
              <a:t>During the initiation </a:t>
            </a:r>
            <a:r>
              <a:rPr lang="tr-TR" sz="2400" dirty="0" smtClean="0"/>
              <a:t>step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/>
              <a:t>anionic type of ionic polymerization</a:t>
            </a:r>
            <a:r>
              <a:rPr lang="en-US" sz="2400" dirty="0" smtClean="0"/>
              <a:t>, </a:t>
            </a:r>
            <a:r>
              <a:rPr lang="en-US" sz="2400" dirty="0"/>
              <a:t>the addition of the butyl anion to styrene </a:t>
            </a:r>
            <a:r>
              <a:rPr lang="tr-TR" sz="2400" dirty="0" err="1" smtClean="0"/>
              <a:t>results</a:t>
            </a:r>
            <a:r>
              <a:rPr lang="en-US" sz="2400" dirty="0" smtClean="0"/>
              <a:t> </a:t>
            </a:r>
            <a:r>
              <a:rPr lang="en-US" sz="2400" dirty="0"/>
              <a:t>a carbanion at the head end in association with the positively charged lithium </a:t>
            </a:r>
            <a:r>
              <a:rPr lang="en-US" sz="2400" dirty="0" err="1"/>
              <a:t>counterion</a:t>
            </a:r>
            <a:r>
              <a:rPr lang="en-US" sz="2400" dirty="0"/>
              <a:t>. </a:t>
            </a:r>
            <a:endParaRPr lang="tr-TR" sz="2400" dirty="0" smtClean="0"/>
          </a:p>
          <a:p>
            <a:r>
              <a:rPr lang="en-US" sz="2400" dirty="0" smtClean="0"/>
              <a:t>The </a:t>
            </a:r>
            <a:r>
              <a:rPr lang="tr-TR" sz="2400" dirty="0" err="1" smtClean="0"/>
              <a:t>resulting</a:t>
            </a:r>
            <a:r>
              <a:rPr lang="tr-TR" sz="2400" dirty="0" smtClean="0"/>
              <a:t> </a:t>
            </a:r>
            <a:r>
              <a:rPr lang="en-US" sz="2400" dirty="0" smtClean="0"/>
              <a:t>chain </a:t>
            </a:r>
            <a:r>
              <a:rPr lang="en-US" sz="2400" dirty="0"/>
              <a:t>propagates by insertion of additional styrene monomers between the carbanion and </a:t>
            </a:r>
            <a:r>
              <a:rPr lang="en-US" sz="2400" dirty="0" err="1"/>
              <a:t>counterion</a:t>
            </a:r>
            <a:r>
              <a:rPr lang="en-US" sz="2400" dirty="0"/>
              <a:t>.</a:t>
            </a:r>
            <a:endParaRPr lang="en-US" sz="2400" dirty="0" smtClean="0"/>
          </a:p>
          <a:p>
            <a:endParaRPr lang="tr-TR" sz="24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4144" y="3573619"/>
            <a:ext cx="4057650" cy="133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8619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/>
              <a:t>Polymerization</a:t>
            </a:r>
            <a:r>
              <a:rPr lang="tr-TR" dirty="0"/>
              <a:t> </a:t>
            </a:r>
            <a:r>
              <a:rPr lang="tr-TR" dirty="0" err="1"/>
              <a:t>Techniques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If </a:t>
            </a:r>
            <a:r>
              <a:rPr lang="en-US" sz="2400" dirty="0"/>
              <a:t>the starting reagents </a:t>
            </a:r>
            <a:r>
              <a:rPr lang="en-US" sz="2400" dirty="0"/>
              <a:t>for the anionic type of ionic </a:t>
            </a:r>
            <a:r>
              <a:rPr lang="en-US" sz="2400" dirty="0" smtClean="0"/>
              <a:t>polymerization</a:t>
            </a:r>
            <a:r>
              <a:rPr lang="tr-TR" sz="2400" dirty="0" smtClean="0"/>
              <a:t> </a:t>
            </a:r>
            <a:r>
              <a:rPr lang="en-US" sz="2400" dirty="0" smtClean="0"/>
              <a:t>are </a:t>
            </a:r>
            <a:r>
              <a:rPr lang="en-US" sz="2400" dirty="0"/>
              <a:t>pure and if the polymerization reactor </a:t>
            </a:r>
            <a:r>
              <a:rPr lang="tr-TR" sz="2400" dirty="0" smtClean="0"/>
              <a:t>at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reacions</a:t>
            </a:r>
            <a:r>
              <a:rPr lang="tr-TR" sz="2400" dirty="0" smtClean="0"/>
              <a:t> </a:t>
            </a:r>
            <a:r>
              <a:rPr lang="tr-TR" sz="2400" dirty="0" err="1" smtClean="0"/>
              <a:t>take</a:t>
            </a:r>
            <a:r>
              <a:rPr lang="tr-TR" sz="2400" dirty="0" smtClean="0"/>
              <a:t> </a:t>
            </a:r>
            <a:r>
              <a:rPr lang="tr-TR" sz="2400" dirty="0" err="1" smtClean="0"/>
              <a:t>place</a:t>
            </a:r>
            <a:r>
              <a:rPr lang="tr-TR" sz="2400" dirty="0" smtClean="0"/>
              <a:t> </a:t>
            </a:r>
            <a:r>
              <a:rPr lang="en-US" sz="2400" dirty="0" smtClean="0"/>
              <a:t>is </a:t>
            </a:r>
            <a:r>
              <a:rPr lang="en-US" sz="2400" dirty="0"/>
              <a:t>purged of all oxygen and traces of water,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propagation </a:t>
            </a:r>
            <a:r>
              <a:rPr lang="en-US" sz="2400" dirty="0"/>
              <a:t>can proceed indefinitely or until all monomer is </a:t>
            </a:r>
            <a:r>
              <a:rPr lang="tr-TR" sz="2400" dirty="0" err="1" smtClean="0"/>
              <a:t>reacted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en-US" sz="2400" dirty="0" smtClean="0"/>
              <a:t>consumed</a:t>
            </a:r>
            <a:r>
              <a:rPr lang="en-US" sz="2400" dirty="0"/>
              <a:t>. </a:t>
            </a:r>
            <a:endParaRPr lang="tr-TR" sz="2400" dirty="0" smtClean="0"/>
          </a:p>
          <a:p>
            <a:r>
              <a:rPr lang="tr-TR" sz="2400" dirty="0" err="1" smtClean="0"/>
              <a:t>Therefore</a:t>
            </a:r>
            <a:r>
              <a:rPr lang="en-US" sz="2400" dirty="0" smtClean="0"/>
              <a:t>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anionic </a:t>
            </a:r>
            <a:r>
              <a:rPr lang="en-US" sz="2400" dirty="0"/>
              <a:t>type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ionic polymerization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</a:t>
            </a:r>
            <a:r>
              <a:rPr lang="en-US" sz="2400" dirty="0" smtClean="0"/>
              <a:t> </a:t>
            </a:r>
            <a:r>
              <a:rPr lang="en-US" sz="2400" dirty="0"/>
              <a:t>is sometimes called </a:t>
            </a:r>
            <a:r>
              <a:rPr lang="en-US" sz="2400" dirty="0" smtClean="0"/>
              <a:t>living polymerization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en-US" sz="2400" dirty="0" smtClean="0"/>
              <a:t>In </a:t>
            </a:r>
            <a:r>
              <a:rPr lang="en-US" sz="2400" dirty="0"/>
              <a:t>this case,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termination </a:t>
            </a:r>
            <a:r>
              <a:rPr lang="tr-TR" sz="2400" dirty="0" smtClean="0"/>
              <a:t>step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anionic </a:t>
            </a:r>
            <a:r>
              <a:rPr lang="en-US" sz="2400" dirty="0"/>
              <a:t>type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ionic </a:t>
            </a:r>
            <a:r>
              <a:rPr lang="en-US" sz="2400" dirty="0"/>
              <a:t>polymerization </a:t>
            </a:r>
            <a:r>
              <a:rPr lang="en-US" sz="2400" dirty="0" smtClean="0"/>
              <a:t>reaction</a:t>
            </a:r>
            <a:r>
              <a:rPr lang="tr-TR" sz="2400" dirty="0" smtClean="0"/>
              <a:t> </a:t>
            </a:r>
            <a:r>
              <a:rPr lang="en-US" sz="2400" dirty="0" smtClean="0"/>
              <a:t>occurs </a:t>
            </a:r>
            <a:r>
              <a:rPr lang="en-US" sz="2400" dirty="0"/>
              <a:t>only by the deliberate introduction of oxygen, carbon dioxide, methanol, or water as follows:</a:t>
            </a:r>
            <a:endParaRPr lang="tr-TR" sz="24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3363" y="5133975"/>
            <a:ext cx="7562850" cy="172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1174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/>
              <a:t>Polymerization</a:t>
            </a:r>
            <a:r>
              <a:rPr lang="tr-TR" dirty="0"/>
              <a:t> </a:t>
            </a:r>
            <a:r>
              <a:rPr lang="tr-TR" dirty="0" err="1"/>
              <a:t>Techniques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42287"/>
            <a:ext cx="10515600" cy="4351338"/>
          </a:xfrm>
        </p:spPr>
        <p:txBody>
          <a:bodyPr>
            <a:noAutofit/>
          </a:bodyPr>
          <a:lstStyle/>
          <a:p>
            <a:r>
              <a:rPr lang="en-US" sz="2400" dirty="0" smtClean="0"/>
              <a:t>Unlike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free-radical </a:t>
            </a:r>
            <a:r>
              <a:rPr lang="tr-TR" sz="2400" dirty="0" err="1" smtClean="0"/>
              <a:t>polymerization</a:t>
            </a:r>
            <a:r>
              <a:rPr lang="tr-TR" sz="2400" dirty="0" smtClean="0"/>
              <a:t> </a:t>
            </a:r>
            <a:r>
              <a:rPr lang="en-US" sz="2400" dirty="0"/>
              <a:t>and the anionic type of the ionic polymerization </a:t>
            </a:r>
            <a:r>
              <a:rPr lang="en-US" sz="2400" dirty="0" smtClean="0"/>
              <a:t>reaction</a:t>
            </a:r>
            <a:r>
              <a:rPr lang="tr-TR" sz="2400" dirty="0" smtClean="0"/>
              <a:t>s</a:t>
            </a:r>
            <a:r>
              <a:rPr lang="en-US" sz="2400" dirty="0" smtClean="0"/>
              <a:t>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initiation </a:t>
            </a:r>
            <a:r>
              <a:rPr lang="en-US" sz="2400" dirty="0"/>
              <a:t>in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cationic </a:t>
            </a:r>
            <a:r>
              <a:rPr lang="tr-TR" sz="2400" dirty="0" err="1" smtClean="0"/>
              <a:t>type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ionic</a:t>
            </a:r>
            <a:r>
              <a:rPr lang="tr-TR" sz="2400" dirty="0" smtClean="0"/>
              <a:t> </a:t>
            </a:r>
            <a:r>
              <a:rPr lang="en-US" sz="2400" dirty="0" smtClean="0"/>
              <a:t>polymerization </a:t>
            </a:r>
            <a:r>
              <a:rPr lang="en-US" sz="2400" dirty="0"/>
              <a:t>employs a </a:t>
            </a:r>
            <a:r>
              <a:rPr lang="en-US" sz="2400" dirty="0" smtClean="0"/>
              <a:t>catalyst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en-US" sz="2400" dirty="0" smtClean="0"/>
              <a:t> </a:t>
            </a:r>
            <a:r>
              <a:rPr lang="en-US" sz="2400" dirty="0"/>
              <a:t>is restored at the end of the polymerization and does not become incorporated into the terminated polymer chain. </a:t>
            </a:r>
            <a:endParaRPr lang="tr-TR" sz="2400" dirty="0" smtClean="0"/>
          </a:p>
          <a:p>
            <a:r>
              <a:rPr lang="en-US" sz="2400" dirty="0" smtClean="0"/>
              <a:t>Any </a:t>
            </a:r>
            <a:r>
              <a:rPr lang="en-US" sz="2400" dirty="0"/>
              <a:t>strong Lewis </a:t>
            </a:r>
            <a:r>
              <a:rPr lang="en-US" sz="2400" dirty="0" smtClean="0"/>
              <a:t>acid </a:t>
            </a:r>
            <a:r>
              <a:rPr lang="tr-TR" sz="2400" dirty="0" err="1" smtClean="0"/>
              <a:t>like</a:t>
            </a:r>
            <a:r>
              <a:rPr lang="en-US" sz="2400" dirty="0" smtClean="0"/>
              <a:t> </a:t>
            </a:r>
            <a:r>
              <a:rPr lang="en-US" sz="2400" dirty="0"/>
              <a:t>boron </a:t>
            </a:r>
            <a:r>
              <a:rPr lang="en-US" sz="2400" dirty="0" err="1"/>
              <a:t>trifluoride</a:t>
            </a:r>
            <a:r>
              <a:rPr lang="en-US" sz="2400" dirty="0"/>
              <a:t> (BF</a:t>
            </a:r>
            <a:r>
              <a:rPr lang="en-US" sz="2400" baseline="-25000" dirty="0"/>
              <a:t>3</a:t>
            </a:r>
            <a:r>
              <a:rPr lang="en-US" sz="2400" dirty="0"/>
              <a:t>) can be used as the </a:t>
            </a:r>
            <a:r>
              <a:rPr lang="en-US" sz="2400" dirty="0" smtClean="0"/>
              <a:t>catalyst</a:t>
            </a:r>
            <a:r>
              <a:rPr lang="tr-TR" sz="2400" dirty="0" smtClean="0"/>
              <a:t>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cationic </a:t>
            </a:r>
            <a:r>
              <a:rPr lang="en-US" sz="2400" dirty="0"/>
              <a:t>type of the ionic polymerization.</a:t>
            </a:r>
            <a:endParaRPr lang="tr-TR" sz="2400" dirty="0" smtClean="0"/>
          </a:p>
          <a:p>
            <a:r>
              <a:rPr lang="tr-TR" sz="2400" dirty="0" smtClean="0"/>
              <a:t>At</a:t>
            </a:r>
            <a:r>
              <a:rPr lang="en-US" sz="2400" dirty="0" smtClean="0"/>
              <a:t> </a:t>
            </a:r>
            <a:r>
              <a:rPr lang="en-US" sz="2400" dirty="0"/>
              <a:t>this case, a co-catalyst </a:t>
            </a:r>
            <a:r>
              <a:rPr lang="tr-TR" sz="2400" dirty="0" err="1" smtClean="0"/>
              <a:t>such</a:t>
            </a:r>
            <a:r>
              <a:rPr lang="tr-TR" sz="2400" dirty="0" smtClean="0"/>
              <a:t> as</a:t>
            </a:r>
            <a:r>
              <a:rPr lang="en-US" sz="2400" dirty="0" smtClean="0"/>
              <a:t> water</a:t>
            </a:r>
            <a:r>
              <a:rPr lang="tr-TR" sz="2400" dirty="0" smtClean="0"/>
              <a:t> </a:t>
            </a:r>
            <a:r>
              <a:rPr lang="tr-TR" sz="2400" dirty="0" err="1" smtClean="0"/>
              <a:t>molecule</a:t>
            </a:r>
            <a:r>
              <a:rPr lang="en-US" sz="2400" dirty="0" smtClean="0"/>
              <a:t> </a:t>
            </a:r>
            <a:r>
              <a:rPr lang="en-US" sz="2400" dirty="0"/>
              <a:t>is required as the actual proton source. </a:t>
            </a:r>
            <a:endParaRPr lang="tr-TR" sz="2400" dirty="0" smtClean="0"/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initiation</a:t>
            </a:r>
            <a:r>
              <a:rPr lang="tr-TR" sz="2400" dirty="0" smtClean="0"/>
              <a:t> step </a:t>
            </a:r>
            <a:r>
              <a:rPr lang="tr-TR" sz="2400" dirty="0" err="1" smtClean="0"/>
              <a:t>with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smtClean="0"/>
              <a:t>c</a:t>
            </a:r>
            <a:r>
              <a:rPr lang="en-US" sz="2400" dirty="0" err="1" smtClean="0"/>
              <a:t>ationic</a:t>
            </a:r>
            <a:r>
              <a:rPr lang="en-US" sz="2400" dirty="0" smtClean="0"/>
              <a:t> </a:t>
            </a:r>
            <a:r>
              <a:rPr lang="tr-TR" sz="2400" dirty="0"/>
              <a:t> </a:t>
            </a:r>
            <a:r>
              <a:rPr lang="tr-TR" sz="2400" dirty="0" err="1" smtClean="0"/>
              <a:t>polymerization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</a:t>
            </a:r>
            <a:r>
              <a:rPr lang="en-US" sz="2400" dirty="0" smtClean="0"/>
              <a:t> </a:t>
            </a:r>
            <a:r>
              <a:rPr lang="tr-TR" sz="2400" dirty="0" smtClean="0"/>
              <a:t>can be</a:t>
            </a:r>
            <a:r>
              <a:rPr lang="en-US" sz="2400" dirty="0" smtClean="0"/>
              <a:t> </a:t>
            </a:r>
            <a:r>
              <a:rPr lang="tr-TR" sz="2400" dirty="0" err="1" smtClean="0"/>
              <a:t>shown</a:t>
            </a:r>
            <a:r>
              <a:rPr lang="en-US" sz="2400" dirty="0" smtClean="0"/>
              <a:t> </a:t>
            </a:r>
            <a:r>
              <a:rPr lang="en-US" sz="2400" dirty="0"/>
              <a:t>for the commercially important example of isobutylene </a:t>
            </a:r>
            <a:r>
              <a:rPr lang="en-US" sz="2400" dirty="0" smtClean="0"/>
              <a:t>polymerization</a:t>
            </a:r>
            <a:r>
              <a:rPr lang="tr-TR" sz="2400" dirty="0" smtClean="0"/>
              <a:t> </a:t>
            </a:r>
            <a:r>
              <a:rPr lang="tr-TR" sz="2400" dirty="0" err="1" smtClean="0"/>
              <a:t>below</a:t>
            </a:r>
            <a:r>
              <a:rPr lang="en-US" sz="2400" dirty="0" smtClean="0"/>
              <a:t>:</a:t>
            </a:r>
            <a:endParaRPr lang="tr-TR" sz="2400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0457" y="5572125"/>
            <a:ext cx="4152900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6372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/>
              <a:t>Polymerization</a:t>
            </a:r>
            <a:r>
              <a:rPr lang="tr-TR" dirty="0"/>
              <a:t> </a:t>
            </a:r>
            <a:r>
              <a:rPr lang="tr-TR" dirty="0" err="1"/>
              <a:t>Techniques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709714"/>
            <a:ext cx="10515600" cy="4351338"/>
          </a:xfrm>
        </p:spPr>
        <p:txBody>
          <a:bodyPr>
            <a:noAutofit/>
          </a:bodyPr>
          <a:lstStyle/>
          <a:p>
            <a:r>
              <a:rPr lang="tr-TR" sz="2400" dirty="0" smtClean="0"/>
              <a:t>As </a:t>
            </a:r>
            <a:r>
              <a:rPr lang="tr-TR" sz="2400" dirty="0" err="1" smtClean="0"/>
              <a:t>stated</a:t>
            </a:r>
            <a:r>
              <a:rPr lang="tr-TR" sz="2400" dirty="0" smtClean="0"/>
              <a:t> </a:t>
            </a:r>
            <a:r>
              <a:rPr lang="tr-TR" sz="2400" dirty="0" err="1" smtClean="0"/>
              <a:t>before</a:t>
            </a:r>
            <a:r>
              <a:rPr lang="tr-TR" sz="2400" dirty="0" smtClean="0"/>
              <a:t>, p</a:t>
            </a:r>
            <a:r>
              <a:rPr lang="en-US" sz="2400" dirty="0" err="1" smtClean="0"/>
              <a:t>roton</a:t>
            </a:r>
            <a:r>
              <a:rPr lang="en-US" sz="2400" dirty="0" smtClean="0"/>
              <a:t> </a:t>
            </a:r>
            <a:r>
              <a:rPr lang="en-US" sz="2400" dirty="0"/>
              <a:t>addition yields a t-butyl </a:t>
            </a:r>
            <a:r>
              <a:rPr lang="en-US" sz="2400" dirty="0" err="1"/>
              <a:t>carbonium</a:t>
            </a:r>
            <a:r>
              <a:rPr lang="en-US" sz="2400" dirty="0"/>
              <a:t> </a:t>
            </a:r>
            <a:r>
              <a:rPr lang="en-US" sz="2400" dirty="0" err="1" smtClean="0"/>
              <a:t>io</a:t>
            </a:r>
            <a:r>
              <a:rPr lang="tr-TR" sz="2400" dirty="0" smtClean="0"/>
              <a:t>n,</a:t>
            </a:r>
            <a:r>
              <a:rPr lang="en-US" sz="2400" dirty="0" smtClean="0"/>
              <a:t> form</a:t>
            </a:r>
            <a:r>
              <a:rPr lang="tr-TR" sz="2400" dirty="0" err="1" smtClean="0"/>
              <a:t>ing</a:t>
            </a:r>
            <a:r>
              <a:rPr lang="en-US" sz="2400" dirty="0" smtClean="0"/>
              <a:t> </a:t>
            </a:r>
            <a:r>
              <a:rPr lang="en-US" sz="2400" dirty="0"/>
              <a:t>an association with the BF</a:t>
            </a:r>
            <a:r>
              <a:rPr lang="en-US" sz="2400" baseline="-25000" dirty="0"/>
              <a:t>3</a:t>
            </a:r>
            <a:r>
              <a:rPr lang="en-US" sz="2400" dirty="0"/>
              <a:t>•OH </a:t>
            </a:r>
            <a:r>
              <a:rPr lang="en-US" sz="2400" dirty="0" err="1"/>
              <a:t>counterion</a:t>
            </a:r>
            <a:r>
              <a:rPr lang="en-US" sz="2400" dirty="0"/>
              <a:t> or </a:t>
            </a:r>
            <a:r>
              <a:rPr lang="en-US" sz="2400" dirty="0" err="1"/>
              <a:t>gegen</a:t>
            </a:r>
            <a:r>
              <a:rPr lang="en-US" sz="2400" dirty="0"/>
              <a:t> ion. </a:t>
            </a:r>
            <a:endParaRPr lang="tr-TR" sz="2400" dirty="0" smtClean="0"/>
          </a:p>
          <a:p>
            <a:r>
              <a:rPr lang="en-US" sz="2400" dirty="0" smtClean="0"/>
              <a:t>The </a:t>
            </a:r>
            <a:r>
              <a:rPr lang="en-US" sz="2400" dirty="0" err="1"/>
              <a:t>carbonium</a:t>
            </a:r>
            <a:r>
              <a:rPr lang="en-US" sz="2400" dirty="0"/>
              <a:t> ion can </a:t>
            </a:r>
            <a:r>
              <a:rPr lang="tr-TR" sz="2400" dirty="0" smtClean="0"/>
              <a:t>be</a:t>
            </a:r>
            <a:r>
              <a:rPr lang="en-US" sz="2400" dirty="0" smtClean="0"/>
              <a:t> add</a:t>
            </a:r>
            <a:r>
              <a:rPr lang="tr-TR" sz="2400" dirty="0" err="1" smtClean="0"/>
              <a:t>ed</a:t>
            </a:r>
            <a:r>
              <a:rPr lang="en-US" sz="2400" dirty="0" smtClean="0"/>
              <a:t> </a:t>
            </a:r>
            <a:r>
              <a:rPr lang="en-US" sz="2400" dirty="0"/>
              <a:t>to the double bond of another isobutylene molecule during </a:t>
            </a:r>
            <a:r>
              <a:rPr lang="en-US" sz="2400" dirty="0" smtClean="0"/>
              <a:t>propagation</a:t>
            </a:r>
            <a:r>
              <a:rPr lang="tr-TR" sz="2400" dirty="0" smtClean="0"/>
              <a:t> step of </a:t>
            </a:r>
            <a:r>
              <a:rPr lang="en-US" sz="2400" dirty="0" smtClean="0"/>
              <a:t>the </a:t>
            </a:r>
            <a:r>
              <a:rPr lang="en-US" sz="2400" dirty="0"/>
              <a:t>cationic type of the ionic polymerization, </a:t>
            </a:r>
            <a:r>
              <a:rPr lang="en-US" sz="2400" dirty="0"/>
              <a:t>as </a:t>
            </a:r>
            <a:r>
              <a:rPr lang="en-US" sz="2400" dirty="0" smtClean="0"/>
              <a:t>follow</a:t>
            </a:r>
            <a:r>
              <a:rPr lang="tr-TR" sz="2400" dirty="0" err="1" smtClean="0"/>
              <a:t>ing</a:t>
            </a:r>
            <a:r>
              <a:rPr lang="en-US" sz="2400" dirty="0" smtClean="0"/>
              <a:t>:</a:t>
            </a:r>
            <a:endParaRPr lang="tr-TR" sz="2400" dirty="0" smtClean="0"/>
          </a:p>
          <a:p>
            <a:endParaRPr lang="tr-TR" sz="2400" dirty="0"/>
          </a:p>
          <a:p>
            <a:endParaRPr lang="tr-TR" sz="2400" dirty="0" smtClean="0"/>
          </a:p>
          <a:p>
            <a:r>
              <a:rPr lang="tr-TR" sz="2400" dirty="0" err="1" smtClean="0"/>
              <a:t>Different</a:t>
            </a:r>
            <a:r>
              <a:rPr lang="tr-TR" sz="2400" dirty="0" smtClean="0"/>
              <a:t> form </a:t>
            </a:r>
            <a:r>
              <a:rPr lang="en-US" sz="2400" dirty="0" smtClean="0"/>
              <a:t>the </a:t>
            </a:r>
            <a:r>
              <a:rPr lang="en-US" sz="2400" dirty="0"/>
              <a:t>case </a:t>
            </a:r>
            <a:r>
              <a:rPr lang="tr-TR" sz="2400" dirty="0" err="1" smtClean="0"/>
              <a:t>observed</a:t>
            </a:r>
            <a:r>
              <a:rPr lang="tr-TR" sz="2400" dirty="0" smtClean="0"/>
              <a:t> </a:t>
            </a:r>
            <a:r>
              <a:rPr lang="tr-TR" sz="2400" dirty="0" err="1" smtClean="0"/>
              <a:t>with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/>
              <a:t>free-radical polymerization,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termination </a:t>
            </a:r>
            <a:r>
              <a:rPr lang="tr-TR" sz="2400" dirty="0" smtClean="0"/>
              <a:t>step </a:t>
            </a:r>
            <a:r>
              <a:rPr lang="en-US" sz="2400" dirty="0" smtClean="0"/>
              <a:t>by </a:t>
            </a:r>
            <a:r>
              <a:rPr lang="en-US" sz="2400" dirty="0"/>
              <a:t>combination of two cationic polymer chains cannot </a:t>
            </a:r>
            <a:r>
              <a:rPr lang="en-US" sz="2400" dirty="0" smtClean="0"/>
              <a:t>occur</a:t>
            </a:r>
            <a:r>
              <a:rPr lang="tr-TR" sz="2400" dirty="0" smtClean="0"/>
              <a:t> </a:t>
            </a:r>
            <a:r>
              <a:rPr lang="tr-TR" sz="2400" dirty="0" err="1" smtClean="0"/>
              <a:t>with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cationic</a:t>
            </a:r>
            <a:r>
              <a:rPr lang="tr-TR" sz="2400" dirty="0" smtClean="0"/>
              <a:t> </a:t>
            </a:r>
            <a:r>
              <a:rPr lang="tr-TR" sz="2400" dirty="0" err="1" smtClean="0"/>
              <a:t>type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ionic</a:t>
            </a:r>
            <a:r>
              <a:rPr lang="tr-TR" sz="2400" dirty="0" smtClean="0"/>
              <a:t> </a:t>
            </a:r>
            <a:r>
              <a:rPr lang="tr-TR" sz="2400" dirty="0" err="1" smtClean="0"/>
              <a:t>polymerization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reactions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en-US" sz="2400" dirty="0" smtClean="0"/>
              <a:t>In </a:t>
            </a:r>
            <a:r>
              <a:rPr lang="en-US" sz="2400" dirty="0"/>
              <a:t>certain </a:t>
            </a:r>
            <a:r>
              <a:rPr lang="tr-TR" sz="2400" dirty="0" err="1" smtClean="0"/>
              <a:t>type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cationic polymerization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reactions</a:t>
            </a:r>
            <a:r>
              <a:rPr lang="en-US" sz="2400" dirty="0" smtClean="0"/>
              <a:t>, </a:t>
            </a:r>
            <a:r>
              <a:rPr lang="en-US" sz="2400" dirty="0"/>
              <a:t>a distinct termination step may not take </a:t>
            </a:r>
            <a:r>
              <a:rPr lang="en-US" sz="2400" dirty="0" smtClean="0"/>
              <a:t>place; </a:t>
            </a:r>
            <a:r>
              <a:rPr lang="tr-TR" sz="2400" dirty="0" smtClean="0"/>
              <a:t>but</a:t>
            </a:r>
            <a:r>
              <a:rPr lang="en-US" sz="2400" dirty="0" smtClean="0"/>
              <a:t> </a:t>
            </a:r>
            <a:r>
              <a:rPr lang="tr-TR" sz="2400" dirty="0"/>
              <a:t>a</a:t>
            </a:r>
            <a:r>
              <a:rPr lang="tr-TR" sz="2400" dirty="0" smtClean="0"/>
              <a:t> </a:t>
            </a:r>
            <a:r>
              <a:rPr lang="en-US" sz="2400" dirty="0" smtClean="0"/>
              <a:t>chain </a:t>
            </a:r>
            <a:r>
              <a:rPr lang="en-US" sz="2400" dirty="0"/>
              <a:t>transfer to a monomer, polymer, solvent, or </a:t>
            </a:r>
            <a:r>
              <a:rPr lang="en-US" sz="2400" dirty="0" err="1"/>
              <a:t>counterion</a:t>
            </a:r>
            <a:r>
              <a:rPr lang="en-US" sz="2400" dirty="0"/>
              <a:t> will usually occur. </a:t>
            </a:r>
            <a:endParaRPr lang="tr-TR" sz="2400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7087" y="3416389"/>
            <a:ext cx="5457825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30486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/>
              <a:t>Polymerization</a:t>
            </a:r>
            <a:r>
              <a:rPr lang="tr-TR" dirty="0"/>
              <a:t> </a:t>
            </a:r>
            <a:r>
              <a:rPr lang="tr-TR" dirty="0" err="1"/>
              <a:t>Techniques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The </a:t>
            </a:r>
            <a:r>
              <a:rPr lang="en-US" sz="2400" dirty="0"/>
              <a:t>process of chain transfer to the </a:t>
            </a:r>
            <a:r>
              <a:rPr lang="en-US" sz="2400" dirty="0" err="1"/>
              <a:t>counterion</a:t>
            </a:r>
            <a:r>
              <a:rPr lang="en-US" sz="2400" dirty="0"/>
              <a:t> </a:t>
            </a:r>
            <a:r>
              <a:rPr lang="en-US" sz="2400" dirty="0" smtClean="0"/>
              <a:t>is</a:t>
            </a:r>
            <a:r>
              <a:rPr lang="tr-TR" sz="2400" dirty="0" smtClean="0"/>
              <a:t> </a:t>
            </a:r>
            <a:r>
              <a:rPr lang="tr-TR" sz="2400" dirty="0" err="1" smtClean="0"/>
              <a:t>illustrated</a:t>
            </a:r>
            <a:r>
              <a:rPr lang="tr-TR" sz="2400" dirty="0" smtClean="0"/>
              <a:t> as </a:t>
            </a:r>
            <a:r>
              <a:rPr lang="tr-TR" sz="2400" dirty="0" err="1" smtClean="0"/>
              <a:t>followins</a:t>
            </a:r>
            <a:r>
              <a:rPr lang="tr-TR" sz="2400" dirty="0" smtClean="0"/>
              <a:t> on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given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</a:t>
            </a:r>
            <a:r>
              <a:rPr lang="tr-TR" sz="2400" dirty="0" smtClean="0"/>
              <a:t>:</a:t>
            </a:r>
            <a:endParaRPr lang="tr-TR" sz="2400" dirty="0" smtClean="0"/>
          </a:p>
          <a:p>
            <a:endParaRPr lang="tr-TR" sz="2400" dirty="0"/>
          </a:p>
          <a:p>
            <a:endParaRPr lang="tr-TR" sz="2400" dirty="0" smtClean="0"/>
          </a:p>
          <a:p>
            <a:endParaRPr lang="tr-TR" sz="2400" dirty="0"/>
          </a:p>
          <a:p>
            <a:r>
              <a:rPr lang="en-US" sz="2400" dirty="0"/>
              <a:t>As this termination step </a:t>
            </a:r>
            <a:r>
              <a:rPr lang="tr-TR" sz="2400" dirty="0" smtClean="0"/>
              <a:t>of </a:t>
            </a:r>
            <a:r>
              <a:rPr lang="en-US" sz="2400" dirty="0"/>
              <a:t>the cationic type of the ionic </a:t>
            </a:r>
            <a:r>
              <a:rPr lang="en-US" sz="2400" dirty="0" smtClean="0"/>
              <a:t>polymerization</a:t>
            </a:r>
            <a:r>
              <a:rPr lang="tr-TR" sz="2400" dirty="0" smtClean="0"/>
              <a:t> </a:t>
            </a:r>
            <a:r>
              <a:rPr lang="tr-TR" sz="2400" dirty="0" err="1" smtClean="0"/>
              <a:t>exhibits</a:t>
            </a:r>
            <a:r>
              <a:rPr lang="en-US" sz="2400" dirty="0" smtClean="0"/>
              <a:t>, </a:t>
            </a:r>
            <a:r>
              <a:rPr lang="en-US" sz="2400" dirty="0"/>
              <a:t>the catalyst and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co-catalyst </a:t>
            </a:r>
            <a:r>
              <a:rPr lang="en-US" sz="2400" dirty="0"/>
              <a:t>are restored at the end of the </a:t>
            </a:r>
            <a:r>
              <a:rPr lang="tr-TR" sz="2400" dirty="0" err="1" smtClean="0"/>
              <a:t>cationic</a:t>
            </a:r>
            <a:r>
              <a:rPr lang="tr-TR" sz="2400" dirty="0" smtClean="0"/>
              <a:t> </a:t>
            </a:r>
            <a:r>
              <a:rPr lang="en-US" sz="2400" dirty="0" smtClean="0"/>
              <a:t>polymerization</a:t>
            </a:r>
            <a:r>
              <a:rPr lang="en-US" sz="2400" dirty="0"/>
              <a:t>.</a:t>
            </a:r>
            <a:endParaRPr lang="tr-TR" sz="2400" dirty="0" smtClean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4768" y="2693428"/>
            <a:ext cx="8305800" cy="1162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0774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Polymerization</a:t>
            </a:r>
            <a:r>
              <a:rPr lang="tr-TR" dirty="0"/>
              <a:t> </a:t>
            </a:r>
            <a:r>
              <a:rPr lang="tr-TR" dirty="0" err="1" smtClean="0"/>
              <a:t>Techniques</a:t>
            </a:r>
            <a:endParaRPr lang="tr-TR" sz="24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671077"/>
            <a:ext cx="5845935" cy="4351338"/>
          </a:xfrm>
        </p:spPr>
        <p:txBody>
          <a:bodyPr>
            <a:noAutofit/>
          </a:bodyPr>
          <a:lstStyle/>
          <a:p>
            <a:r>
              <a:rPr lang="en-US" sz="2400" dirty="0"/>
              <a:t>The simplest </a:t>
            </a:r>
            <a:r>
              <a:rPr lang="tr-TR" sz="2400" dirty="0" err="1" smtClean="0"/>
              <a:t>polymerization</a:t>
            </a:r>
            <a:r>
              <a:rPr lang="tr-TR" sz="2400" dirty="0" smtClean="0"/>
              <a:t> </a:t>
            </a:r>
            <a:r>
              <a:rPr lang="tr-TR" sz="2400" dirty="0" err="1" smtClean="0"/>
              <a:t>method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tr-TR" sz="2400" dirty="0" err="1" smtClean="0"/>
              <a:t>reasult</a:t>
            </a:r>
            <a:r>
              <a:rPr lang="en-US" sz="2400" dirty="0" smtClean="0"/>
              <a:t> </a:t>
            </a:r>
            <a:r>
              <a:rPr lang="en-US" sz="2400" dirty="0"/>
              <a:t>the highest-purity polymer, is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bulk polymerization</a:t>
            </a:r>
            <a:r>
              <a:rPr lang="tr-TR" sz="2400" dirty="0" smtClean="0"/>
              <a:t> </a:t>
            </a:r>
            <a:r>
              <a:rPr lang="tr-TR" sz="2400" dirty="0" err="1" smtClean="0"/>
              <a:t>method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smtClean="0"/>
              <a:t>At </a:t>
            </a:r>
            <a:r>
              <a:rPr lang="tr-TR" sz="2400" dirty="0" err="1" smtClean="0"/>
              <a:t>this</a:t>
            </a:r>
            <a:r>
              <a:rPr lang="tr-TR" sz="2400" dirty="0" smtClean="0"/>
              <a:t> </a:t>
            </a:r>
            <a:r>
              <a:rPr lang="tr-TR" sz="2400" dirty="0" err="1" smtClean="0"/>
              <a:t>polymerization</a:t>
            </a:r>
            <a:r>
              <a:rPr lang="tr-TR" sz="2400" dirty="0" smtClean="0"/>
              <a:t> </a:t>
            </a:r>
            <a:r>
              <a:rPr lang="tr-TR" sz="2400" dirty="0" err="1" smtClean="0"/>
              <a:t>technique</a:t>
            </a:r>
            <a:r>
              <a:rPr lang="tr-TR" sz="2400" dirty="0" smtClean="0"/>
              <a:t>, o</a:t>
            </a:r>
            <a:r>
              <a:rPr lang="en-US" sz="2400" dirty="0" err="1" smtClean="0"/>
              <a:t>nly</a:t>
            </a:r>
            <a:r>
              <a:rPr lang="en-US" sz="2400" dirty="0" smtClean="0"/>
              <a:t> </a:t>
            </a:r>
            <a:r>
              <a:rPr lang="en-US" sz="2400" dirty="0"/>
              <a:t>monomer, a monomer-soluble initiator, and </a:t>
            </a:r>
            <a:r>
              <a:rPr lang="en-US" sz="2400" dirty="0" smtClean="0"/>
              <a:t>a </a:t>
            </a:r>
            <a:r>
              <a:rPr lang="en-US" sz="2400" dirty="0"/>
              <a:t>chain-transfer agent to control molecular weight are </a:t>
            </a:r>
            <a:r>
              <a:rPr lang="tr-TR" sz="2400" dirty="0" err="1" smtClean="0"/>
              <a:t>added</a:t>
            </a:r>
            <a:r>
              <a:rPr lang="tr-TR" sz="2400" dirty="0" smtClean="0"/>
              <a:t> </a:t>
            </a:r>
            <a:r>
              <a:rPr lang="tr-TR" sz="2400" dirty="0" err="1" smtClean="0"/>
              <a:t>into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</a:t>
            </a:r>
            <a:r>
              <a:rPr lang="tr-TR" sz="2400" dirty="0" smtClean="0"/>
              <a:t> </a:t>
            </a:r>
            <a:r>
              <a:rPr lang="tr-TR" sz="2400" dirty="0" err="1" smtClean="0"/>
              <a:t>medium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en-US" sz="2400" dirty="0"/>
              <a:t>Advantages of this </a:t>
            </a:r>
            <a:r>
              <a:rPr lang="tr-TR" sz="2400" dirty="0" err="1" smtClean="0"/>
              <a:t>polymerization</a:t>
            </a:r>
            <a:r>
              <a:rPr lang="tr-TR" sz="2400" dirty="0" smtClean="0"/>
              <a:t> </a:t>
            </a:r>
            <a:r>
              <a:rPr lang="tr-TR" sz="2400" dirty="0" err="1" smtClean="0"/>
              <a:t>method</a:t>
            </a:r>
            <a:r>
              <a:rPr lang="en-US" sz="2400" dirty="0" smtClean="0"/>
              <a:t> </a:t>
            </a:r>
            <a:r>
              <a:rPr lang="en-US" sz="2400" dirty="0"/>
              <a:t>include high yield per reactor volume, easy polymer recovery, and the option of casting the polymerization mixture into final product </a:t>
            </a:r>
            <a:r>
              <a:rPr lang="en-US" sz="2400" dirty="0" smtClean="0"/>
              <a:t>form</a:t>
            </a:r>
            <a:r>
              <a:rPr lang="tr-TR" sz="2400" dirty="0" smtClean="0"/>
              <a:t>.</a:t>
            </a:r>
            <a:endParaRPr lang="tr-TR" sz="2400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7101" y="2202287"/>
            <a:ext cx="5261867" cy="3855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26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Polymerization</a:t>
            </a:r>
            <a:r>
              <a:rPr lang="tr-TR" dirty="0"/>
              <a:t> </a:t>
            </a:r>
            <a:r>
              <a:rPr lang="tr-TR" dirty="0" err="1" smtClean="0"/>
              <a:t>Techniques</a:t>
            </a:r>
            <a:endParaRPr lang="tr-TR" sz="24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15474" y="1761230"/>
            <a:ext cx="10515600" cy="4351338"/>
          </a:xfrm>
        </p:spPr>
        <p:txBody>
          <a:bodyPr>
            <a:noAutofit/>
          </a:bodyPr>
          <a:lstStyle/>
          <a:p>
            <a:r>
              <a:rPr lang="tr-TR" sz="2400" dirty="0" err="1" smtClean="0"/>
              <a:t>Dis</a:t>
            </a:r>
            <a:r>
              <a:rPr lang="tr-TR" sz="2400" dirty="0" err="1"/>
              <a:t>a</a:t>
            </a:r>
            <a:r>
              <a:rPr lang="en-US" sz="2400" dirty="0" err="1" smtClean="0"/>
              <a:t>dvantages</a:t>
            </a:r>
            <a:r>
              <a:rPr lang="en-US" sz="2400" dirty="0" smtClean="0"/>
              <a:t> </a:t>
            </a:r>
            <a:r>
              <a:rPr lang="en-US" sz="2400" dirty="0"/>
              <a:t>of this polymerization </a:t>
            </a:r>
            <a:r>
              <a:rPr lang="en-US" sz="2400" dirty="0" smtClean="0"/>
              <a:t>method</a:t>
            </a:r>
            <a:r>
              <a:rPr lang="en-US" sz="2400" dirty="0" smtClean="0"/>
              <a:t> </a:t>
            </a:r>
            <a:r>
              <a:rPr lang="en-US" sz="2400" dirty="0"/>
              <a:t>are the difficulty of removing residual traces of monomer and the problem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removal</a:t>
            </a:r>
            <a:r>
              <a:rPr lang="tr-TR" sz="2400" dirty="0" smtClean="0"/>
              <a:t> of</a:t>
            </a:r>
            <a:r>
              <a:rPr lang="en-US" sz="2400" dirty="0" smtClean="0"/>
              <a:t> </a:t>
            </a:r>
            <a:r>
              <a:rPr lang="en-US" sz="2400" dirty="0"/>
              <a:t>heat produced during the </a:t>
            </a:r>
            <a:r>
              <a:rPr lang="en-US" sz="2400" dirty="0" smtClean="0"/>
              <a:t>polymerization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/>
              <a:t>f</a:t>
            </a:r>
            <a:r>
              <a:rPr lang="en-US" sz="2400" dirty="0" err="1" smtClean="0"/>
              <a:t>ree</a:t>
            </a:r>
            <a:r>
              <a:rPr lang="en-US" sz="2400" dirty="0" smtClean="0"/>
              <a:t>-radical polymerization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reactions</a:t>
            </a:r>
            <a:r>
              <a:rPr lang="en-US" sz="2400" dirty="0" smtClean="0"/>
              <a:t> </a:t>
            </a:r>
            <a:r>
              <a:rPr lang="en-US" sz="2400" dirty="0"/>
              <a:t>are highly </a:t>
            </a:r>
            <a:r>
              <a:rPr lang="en-US" sz="2400" dirty="0" smtClean="0"/>
              <a:t>exothermic</a:t>
            </a:r>
            <a:r>
              <a:rPr lang="tr-TR" sz="2400" dirty="0" smtClean="0"/>
              <a:t>, </a:t>
            </a:r>
            <a:r>
              <a:rPr lang="tr-TR" sz="2400" dirty="0" err="1" smtClean="0"/>
              <a:t>ranging</a:t>
            </a:r>
            <a:r>
              <a:rPr lang="tr-TR" sz="2400" dirty="0" smtClean="0"/>
              <a:t> </a:t>
            </a:r>
            <a:r>
              <a:rPr lang="tr-TR" sz="2400" dirty="0" err="1" smtClean="0"/>
              <a:t>from</a:t>
            </a:r>
            <a:r>
              <a:rPr lang="en-US" sz="2400" dirty="0" smtClean="0"/>
              <a:t> 42 </a:t>
            </a:r>
            <a:r>
              <a:rPr lang="en-US" sz="2400" dirty="0"/>
              <a:t>to 88 </a:t>
            </a:r>
            <a:r>
              <a:rPr lang="en-US" sz="2400" dirty="0" smtClean="0"/>
              <a:t>kJ</a:t>
            </a:r>
            <a:r>
              <a:rPr lang="tr-TR" sz="2400" dirty="0"/>
              <a:t>/</a:t>
            </a:r>
            <a:r>
              <a:rPr lang="en-US" sz="2400" dirty="0" err="1" smtClean="0"/>
              <a:t>mol</a:t>
            </a:r>
            <a:r>
              <a:rPr lang="tr-TR" sz="2400" dirty="0" smtClean="0"/>
              <a:t>).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err="1" smtClean="0"/>
              <a:t>I</a:t>
            </a:r>
            <a:r>
              <a:rPr lang="tr-TR" sz="2400" dirty="0" err="1" smtClean="0"/>
              <a:t>n</a:t>
            </a:r>
            <a:r>
              <a:rPr lang="tr-TR" sz="2400" dirty="0" smtClean="0"/>
              <a:t> </a:t>
            </a:r>
            <a:r>
              <a:rPr lang="tr-TR" sz="2400" dirty="0" err="1" smtClean="0"/>
              <a:t>contrast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high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</a:t>
            </a:r>
            <a:r>
              <a:rPr lang="tr-TR" sz="2400" dirty="0" smtClean="0"/>
              <a:t> </a:t>
            </a:r>
            <a:r>
              <a:rPr lang="tr-TR" sz="2400" dirty="0" err="1" smtClean="0"/>
              <a:t>heat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/>
              <a:t>the thermal conductivity of </a:t>
            </a:r>
            <a:r>
              <a:rPr lang="en-US" sz="2400" dirty="0" smtClean="0"/>
              <a:t>organic</a:t>
            </a:r>
            <a:r>
              <a:rPr lang="tr-TR" sz="2400" dirty="0" smtClean="0"/>
              <a:t> </a:t>
            </a:r>
            <a:r>
              <a:rPr lang="tr-TR" sz="2400" dirty="0" err="1" smtClean="0"/>
              <a:t>molecules</a:t>
            </a:r>
            <a:r>
              <a:rPr lang="tr-TR" sz="2400" dirty="0" smtClean="0"/>
              <a:t> </a:t>
            </a:r>
            <a:r>
              <a:rPr lang="tr-TR" sz="2400" dirty="0" err="1" smtClean="0"/>
              <a:t>like</a:t>
            </a:r>
            <a:r>
              <a:rPr lang="en-US" sz="2400" dirty="0" smtClean="0"/>
              <a:t> </a:t>
            </a:r>
            <a:r>
              <a:rPr lang="en-US" sz="2400" dirty="0"/>
              <a:t>monomers and polymers is </a:t>
            </a:r>
            <a:r>
              <a:rPr lang="en-US" sz="2400" dirty="0" smtClean="0"/>
              <a:t>low</a:t>
            </a:r>
            <a:r>
              <a:rPr lang="tr-TR" sz="2400" dirty="0" smtClean="0"/>
              <a:t> </a:t>
            </a:r>
            <a:r>
              <a:rPr lang="tr-TR" sz="2400" dirty="0" err="1" smtClean="0"/>
              <a:t>compared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inorganic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materials</a:t>
            </a:r>
            <a:r>
              <a:rPr lang="tr-TR" sz="2400" dirty="0" smtClean="0"/>
              <a:t>.</a:t>
            </a:r>
            <a:endParaRPr lang="tr-TR" sz="2400" dirty="0" smtClean="0"/>
          </a:p>
          <a:p>
            <a:r>
              <a:rPr lang="en-US" sz="2400" dirty="0" smtClean="0"/>
              <a:t>An </a:t>
            </a:r>
            <a:r>
              <a:rPr lang="en-US" sz="2400" dirty="0"/>
              <a:t>increase in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</a:t>
            </a:r>
            <a:r>
              <a:rPr lang="tr-TR" sz="2400" dirty="0" smtClean="0"/>
              <a:t> </a:t>
            </a:r>
            <a:r>
              <a:rPr lang="en-US" sz="2400" dirty="0" smtClean="0"/>
              <a:t>temperature </a:t>
            </a:r>
            <a:r>
              <a:rPr lang="en-US" sz="2400" dirty="0"/>
              <a:t>will increase the </a:t>
            </a:r>
            <a:r>
              <a:rPr lang="tr-TR" sz="2400" dirty="0" err="1" smtClean="0"/>
              <a:t>reacion</a:t>
            </a:r>
            <a:r>
              <a:rPr lang="tr-TR" sz="2400" dirty="0" smtClean="0"/>
              <a:t> rate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polymerization </a:t>
            </a:r>
            <a:r>
              <a:rPr lang="tr-TR" sz="2400" dirty="0" err="1" smtClean="0"/>
              <a:t>reaction</a:t>
            </a:r>
            <a:r>
              <a:rPr lang="en-US" sz="2400" dirty="0" smtClean="0"/>
              <a:t> </a:t>
            </a:r>
            <a:r>
              <a:rPr lang="en-US" sz="2400" dirty="0"/>
              <a:t>and, therefore, </a:t>
            </a:r>
            <a:r>
              <a:rPr lang="tr-TR" sz="2400" dirty="0" smtClean="0"/>
              <a:t>it </a:t>
            </a:r>
            <a:r>
              <a:rPr lang="en-US" sz="2400" dirty="0" smtClean="0"/>
              <a:t>generate</a:t>
            </a:r>
            <a:r>
              <a:rPr lang="tr-TR" sz="2400" dirty="0" smtClean="0"/>
              <a:t>s</a:t>
            </a:r>
            <a:r>
              <a:rPr lang="en-US" sz="2400" dirty="0" smtClean="0"/>
              <a:t> </a:t>
            </a:r>
            <a:r>
              <a:rPr lang="en-US" sz="2400" dirty="0"/>
              <a:t>additional heat to </a:t>
            </a:r>
            <a:r>
              <a:rPr lang="tr-TR" sz="2400" dirty="0" err="1" smtClean="0"/>
              <a:t>remove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/>
              <a:t>h</a:t>
            </a:r>
            <a:r>
              <a:rPr lang="en-US" sz="2400" dirty="0" smtClean="0"/>
              <a:t>eat </a:t>
            </a:r>
            <a:r>
              <a:rPr lang="tr-TR" sz="2400" dirty="0" err="1" smtClean="0"/>
              <a:t>dissipation</a:t>
            </a:r>
            <a:r>
              <a:rPr lang="en-US" sz="2400" dirty="0" smtClean="0"/>
              <a:t> </a:t>
            </a:r>
            <a:r>
              <a:rPr lang="en-US" sz="2400" dirty="0"/>
              <a:t>becomes particularly difficult near the end of the </a:t>
            </a:r>
            <a:r>
              <a:rPr lang="en-US" sz="2400" dirty="0" smtClean="0"/>
              <a:t>polymerization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</a:t>
            </a:r>
            <a:r>
              <a:rPr lang="en-US" sz="2400" dirty="0" smtClean="0"/>
              <a:t> </a:t>
            </a:r>
            <a:r>
              <a:rPr lang="en-US" sz="2400" dirty="0"/>
              <a:t>when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viscosity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</a:t>
            </a:r>
            <a:r>
              <a:rPr lang="tr-TR" sz="2400" dirty="0" smtClean="0"/>
              <a:t> </a:t>
            </a:r>
            <a:r>
              <a:rPr lang="tr-TR" sz="2400" dirty="0" err="1" smtClean="0"/>
              <a:t>medium</a:t>
            </a:r>
            <a:r>
              <a:rPr lang="tr-TR" sz="2400" dirty="0" smtClean="0"/>
              <a:t> </a:t>
            </a:r>
            <a:r>
              <a:rPr lang="en-US" sz="2400" dirty="0" smtClean="0"/>
              <a:t>is </a:t>
            </a:r>
            <a:r>
              <a:rPr lang="en-US" sz="2400" dirty="0"/>
              <a:t>high. </a:t>
            </a:r>
            <a:endParaRPr lang="tr-TR" sz="2400" dirty="0" smtClean="0"/>
          </a:p>
          <a:p>
            <a:r>
              <a:rPr lang="tr-TR" sz="2400" dirty="0"/>
              <a:t>H</a:t>
            </a:r>
            <a:r>
              <a:rPr lang="en-US" sz="2400" dirty="0" err="1" smtClean="0"/>
              <a:t>igh</a:t>
            </a:r>
            <a:r>
              <a:rPr lang="en-US" sz="2400" dirty="0" smtClean="0"/>
              <a:t> </a:t>
            </a:r>
            <a:r>
              <a:rPr lang="en-US" sz="2400" dirty="0"/>
              <a:t>viscosity </a:t>
            </a:r>
            <a:r>
              <a:rPr lang="tr-TR" sz="2400" dirty="0" err="1" smtClean="0"/>
              <a:t>hinders</a:t>
            </a:r>
            <a:r>
              <a:rPr lang="en-US" sz="2400" dirty="0" smtClean="0"/>
              <a:t> </a:t>
            </a:r>
            <a:r>
              <a:rPr lang="en-US" sz="2400" dirty="0"/>
              <a:t>the diffusion of long-chain </a:t>
            </a:r>
            <a:r>
              <a:rPr lang="en-US" sz="2400" dirty="0" smtClean="0"/>
              <a:t>radicals </a:t>
            </a:r>
            <a:r>
              <a:rPr lang="tr-TR" sz="2400" dirty="0" err="1" smtClean="0"/>
              <a:t>needed</a:t>
            </a:r>
            <a:r>
              <a:rPr lang="en-US" sz="2400" dirty="0" smtClean="0"/>
              <a:t> </a:t>
            </a:r>
            <a:r>
              <a:rPr lang="en-US" sz="2400" dirty="0"/>
              <a:t>for termination. 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75066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865</TotalTime>
  <Words>1160</Words>
  <Application>Microsoft Office PowerPoint</Application>
  <PresentationFormat>Özel</PresentationFormat>
  <Paragraphs>66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Office Teması</vt:lpstr>
      <vt:lpstr>Polymer Technology</vt:lpstr>
      <vt:lpstr>Polymerization Techniques</vt:lpstr>
      <vt:lpstr>Polymerization Techniques</vt:lpstr>
      <vt:lpstr>Polymerization Techniques</vt:lpstr>
      <vt:lpstr>Polymerization Techniques</vt:lpstr>
      <vt:lpstr>Polymerization Techniques</vt:lpstr>
      <vt:lpstr>Polymerization Techniques</vt:lpstr>
      <vt:lpstr>Polymerization Techniques</vt:lpstr>
      <vt:lpstr>Polymerization Techniques</vt:lpstr>
      <vt:lpstr>Polymerization Techniques</vt:lpstr>
      <vt:lpstr>Polymerization Techniques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Polymer Technology</dc:title>
  <dc:creator>pc205</dc:creator>
  <cp:lastModifiedBy>ew1</cp:lastModifiedBy>
  <cp:revision>224</cp:revision>
  <dcterms:created xsi:type="dcterms:W3CDTF">2018-09-03T08:05:30Z</dcterms:created>
  <dcterms:modified xsi:type="dcterms:W3CDTF">2019-04-26T18:22:54Z</dcterms:modified>
</cp:coreProperties>
</file>