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1" r:id="rId1"/>
  </p:sldMasterIdLst>
  <p:sldIdLst>
    <p:sldId id="273" r:id="rId2"/>
    <p:sldId id="284" r:id="rId3"/>
    <p:sldId id="277" r:id="rId4"/>
    <p:sldId id="282" r:id="rId5"/>
    <p:sldId id="278" r:id="rId6"/>
    <p:sldId id="293" r:id="rId7"/>
    <p:sldId id="294" r:id="rId8"/>
    <p:sldId id="295" r:id="rId9"/>
    <p:sldId id="279" r:id="rId10"/>
    <p:sldId id="280" r:id="rId11"/>
    <p:sldId id="281" r:id="rId12"/>
    <p:sldId id="274" r:id="rId13"/>
    <p:sldId id="257" r:id="rId14"/>
    <p:sldId id="275" r:id="rId15"/>
    <p:sldId id="289" r:id="rId16"/>
    <p:sldId id="287" r:id="rId17"/>
    <p:sldId id="290" r:id="rId18"/>
    <p:sldId id="291" r:id="rId19"/>
    <p:sldId id="285" r:id="rId20"/>
    <p:sldId id="258" r:id="rId21"/>
    <p:sldId id="259" r:id="rId22"/>
    <p:sldId id="260" r:id="rId23"/>
    <p:sldId id="261" r:id="rId24"/>
    <p:sldId id="292" r:id="rId25"/>
    <p:sldId id="263" r:id="rId26"/>
    <p:sldId id="264" r:id="rId27"/>
    <p:sldId id="265" r:id="rId28"/>
    <p:sldId id="276" r:id="rId29"/>
    <p:sldId id="266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rtlCol="0" anchor="t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6A9C75-31E0-4C67-BDAB-7C2D56DA1D85}" type="datetime1">
              <a:rPr lang="en-US"/>
              <a:pPr/>
              <a:t>5/14/2018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A25D04-E4AD-4CF4-BEAF-06FCB1DE5634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FD65AC-5E67-4B0C-9A0C-4E51C12EA61D}" type="datetime1">
              <a:rPr lang="en-US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52DCD-C729-4A4C-BE87-637F747B1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108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10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6DE73-FD6C-4411-AA90-4377116D5F82}" type="datetime1">
              <a:rPr lang="en-US"/>
              <a:pPr/>
              <a:t>5/14/2018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2A4CE-9B98-4798-9A7E-5D425C9421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2B4E2-F8C4-4F01-B9E0-7B76627CF3EF}" type="datetime1">
              <a:rPr lang="en-US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C43E9-2A3D-44E3-8B85-F8306B8FAC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rtlCol="0" anchor="b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C80412-C81A-4FAD-B210-67ED6A204BD6}" type="datetime1">
              <a:rPr lang="en-US"/>
              <a:pPr/>
              <a:t>5/14/2018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89FBD32E-B5A9-4FFF-8FD1-FDEB10545DBA}" type="slidenum">
              <a:rPr lang="en-US"/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E95F67-DE2B-456F-9CC2-48366B6DBFE0}" type="datetime1">
              <a:rPr lang="en-US"/>
              <a:pPr/>
              <a:t>5/14/2018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2B609-BD98-42B4-A121-CBAA2C76DF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63C296-CC0C-4C11-B1F2-BAB414745FA8}" type="datetime1">
              <a:rPr lang="en-US"/>
              <a:pPr/>
              <a:t>5/14/2018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5617B-DD2F-4F50-BF00-86F618109D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EDD0F2-8FEE-4AD2-ADB9-A7FE3F31EE9F}" type="datetime1">
              <a:rPr lang="en-US"/>
              <a:pPr/>
              <a:t>5/14/2018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0883F-3F0D-4739-9549-711E75AE31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A55615-D197-411E-B5B6-90F4DFCE709F}" type="datetime1">
              <a:rPr lang="en-US"/>
              <a:pPr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9E8B2-B4BD-4FDC-B691-93FF96DF46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rtlCol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64548A-6FA1-44BF-AA46-41F10D46732C}" type="datetime1">
              <a:rPr lang="en-US"/>
              <a:pPr/>
              <a:t>5/14/2018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C97C8-7DE5-4167-A135-872763E877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0BC63DAC-FCC2-4DBE-BCE5-A0A92EC60531}" type="datetime1">
              <a:rPr lang="en-US"/>
              <a:pPr/>
              <a:t>5/14/2018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6A7521FA-9C33-4215-A22B-C56BC690BB0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tr-TR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-106" charset="0"/>
              </a:defRPr>
            </a:lvl1pPr>
          </a:lstStyle>
          <a:p>
            <a:fld id="{0A827916-7D3F-43C8-9C59-EEFFEF724236}" type="datetime1">
              <a:rPr lang="en-US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itchFamily="-106" charset="0"/>
              </a:defRPr>
            </a:lvl1pPr>
          </a:lstStyle>
          <a:p>
            <a:fld id="{05E86E9F-7AEC-4986-A8F6-EFA889A624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49" r:id="rId2"/>
    <p:sldLayoutId id="2147483855" r:id="rId3"/>
    <p:sldLayoutId id="2147483850" r:id="rId4"/>
    <p:sldLayoutId id="2147483851" r:id="rId5"/>
    <p:sldLayoutId id="2147483852" r:id="rId6"/>
    <p:sldLayoutId id="2147483856" r:id="rId7"/>
    <p:sldLayoutId id="2147483857" r:id="rId8"/>
    <p:sldLayoutId id="2147483858" r:id="rId9"/>
    <p:sldLayoutId id="2147483853" r:id="rId10"/>
    <p:sldLayoutId id="21474838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pitchFamily="-106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06" charset="0"/>
          <a:ea typeface="ＭＳ Ｐゴシック" pitchFamily="-106" charset="-128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06" charset="0"/>
          <a:ea typeface="ＭＳ Ｐゴシック" pitchFamily="-106" charset="-128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06" charset="0"/>
          <a:ea typeface="ＭＳ Ｐゴシック" pitchFamily="-106" charset="-128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06" charset="0"/>
          <a:ea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06" charset="0"/>
          <a:ea typeface="ＭＳ Ｐゴシック" pitchFamily="-10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06" charset="0"/>
          <a:ea typeface="ＭＳ Ｐゴシック" pitchFamily="-10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06" charset="0"/>
          <a:ea typeface="ＭＳ Ｐゴシック" pitchFamily="-10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-106" charset="0"/>
          <a:ea typeface="ＭＳ Ｐゴシック" pitchFamily="-106" charset="-128"/>
        </a:defRPr>
      </a:lvl9pPr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-106" charset="2"/>
        <a:buChar char="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106" charset="2"/>
        <a:buChar char="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-106" charset="2"/>
        <a:buChar char=""/>
        <a:defRPr lang="en-US"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Multiparamatrik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FCM </a:t>
            </a:r>
            <a:r>
              <a:rPr lang="en-US" dirty="0" err="1">
                <a:solidFill>
                  <a:schemeClr val="accent1">
                    <a:satMod val="150000"/>
                  </a:schemeClr>
                </a:solidFill>
                <a:ea typeface="+mj-ea"/>
              </a:rPr>
              <a:t>Ç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alışmalarında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Kullanılan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Örnekler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-106" charset="2"/>
              <a:buNone/>
            </a:pPr>
            <a:r>
              <a:rPr lang="en-US" sz="2500" smtClean="0">
                <a:solidFill>
                  <a:srgbClr val="FF0000"/>
                </a:solidFill>
              </a:rPr>
              <a:t>Hücresel- Taze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Kan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Kemik İliği Aspirasyonu (gerekirse biyopsisi)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Vücut sıvıları (BOS, ascit, gözyaşı, idrar, semen, BAL…..)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Hücre kültürlerinden toplanan hücreler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Solid dokulardan/tümörlerden serbestleştirilen hücreler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Lenf nodu, dalak, timus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Diğer solid dokular</a:t>
            </a:r>
          </a:p>
          <a:p>
            <a:pPr>
              <a:lnSpc>
                <a:spcPct val="80000"/>
              </a:lnSpc>
            </a:pPr>
            <a:r>
              <a:rPr lang="tr-TR" sz="2000" smtClean="0"/>
              <a:t>İnce iğne aspirasyon materyali(LN, tiriod, testis,…)</a:t>
            </a:r>
          </a:p>
          <a:p>
            <a:pPr>
              <a:lnSpc>
                <a:spcPct val="80000"/>
              </a:lnSpc>
              <a:buFont typeface="Wingdings 2" pitchFamily="-106" charset="2"/>
              <a:buNone/>
            </a:pPr>
            <a:endParaRPr lang="en-US" sz="250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 2" pitchFamily="-106" charset="2"/>
              <a:buNone/>
            </a:pPr>
            <a:r>
              <a:rPr lang="en-US" sz="2500" smtClean="0">
                <a:solidFill>
                  <a:srgbClr val="FF0000"/>
                </a:solidFill>
              </a:rPr>
              <a:t>Hücresel- Dondurulmuş (Sıvı Azot)</a:t>
            </a:r>
          </a:p>
          <a:p>
            <a:pPr>
              <a:lnSpc>
                <a:spcPct val="80000"/>
              </a:lnSpc>
            </a:pPr>
            <a:endParaRPr lang="tr-TR" sz="2000" smtClean="0"/>
          </a:p>
          <a:p>
            <a:pPr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  <a:buFont typeface="Wingdings 2" pitchFamily="-106" charset="2"/>
              <a:buNone/>
            </a:pPr>
            <a:r>
              <a:rPr lang="en-US" sz="2500" smtClean="0">
                <a:solidFill>
                  <a:srgbClr val="FF0000"/>
                </a:solidFill>
              </a:rPr>
              <a:t>Hücresel Olmayan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Serum, plazma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Boncuklar 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Hücre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kültüründe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toplanan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hücreler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%1 BSA içeren PBS hazırlanır</a:t>
            </a:r>
          </a:p>
          <a:p>
            <a:r>
              <a:rPr lang="en-US" smtClean="0"/>
              <a:t>Toplanan hücreler 15 ml konik tüplere alınır</a:t>
            </a:r>
          </a:p>
          <a:p>
            <a:r>
              <a:rPr lang="en-US" smtClean="0"/>
              <a:t>400g de 5 dk santrifüj edilir</a:t>
            </a:r>
          </a:p>
          <a:p>
            <a:r>
              <a:rPr lang="en-US" smtClean="0"/>
              <a:t>Süpernatan atılıp 10 mL PBS/BSA  eklenir</a:t>
            </a:r>
          </a:p>
          <a:p>
            <a:r>
              <a:rPr lang="en-US" smtClean="0"/>
              <a:t>400g de 5 dk santrifüj edilir</a:t>
            </a:r>
          </a:p>
          <a:p>
            <a:r>
              <a:rPr lang="en-US" smtClean="0"/>
              <a:t>Süpernatan atılıp hücreler uygun miktarda PBS/BSA içinde resüspande edilir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240"/>
            <a:ext cx="8229600" cy="1252728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Hücre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kültüründeki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 “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tutunmuş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”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hücreler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/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PBS/BSA hazırlanır</a:t>
            </a:r>
          </a:p>
          <a:p>
            <a:r>
              <a:rPr lang="en-US" sz="2400" smtClean="0"/>
              <a:t>Kuyudaki sıvı çekilir</a:t>
            </a:r>
          </a:p>
          <a:p>
            <a:r>
              <a:rPr lang="en-US" sz="2400" smtClean="0"/>
              <a:t>Hücreler  1-2mL PBS/BSA ile  yıkanır,bu  PBS atılır</a:t>
            </a:r>
          </a:p>
          <a:p>
            <a:r>
              <a:rPr lang="en-US" sz="2400" smtClean="0"/>
              <a:t>5ml %0,2 EDTA(PBS de çözülmüş )eklenir . EDTA yerine  Tripsin /EDTA sol kullanılması hücre yüzey boyanmasını etkileyebilir </a:t>
            </a:r>
          </a:p>
          <a:p>
            <a:r>
              <a:rPr lang="en-US" sz="2400" smtClean="0"/>
              <a:t>Hücrelerin yuvarlak şekillerini alması için beklenir, 5dk da bir hücreler kontrol edilir </a:t>
            </a:r>
          </a:p>
          <a:p>
            <a:r>
              <a:rPr lang="en-US" sz="2400" smtClean="0"/>
              <a:t>EDTA yı nötralize etmek için ortama 5 mL medium eklenir</a:t>
            </a:r>
          </a:p>
          <a:p>
            <a:r>
              <a:rPr lang="en-US" sz="2400" smtClean="0"/>
              <a:t>Hücreler 15 mL konik tübe aktarılır</a:t>
            </a:r>
          </a:p>
          <a:p>
            <a:r>
              <a:rPr lang="en-US" sz="2400" smtClean="0"/>
              <a:t>400g de 5dk santrifüj edilir</a:t>
            </a:r>
          </a:p>
          <a:p>
            <a:r>
              <a:rPr lang="en-US" sz="2400" smtClean="0"/>
              <a:t>1 kere daha PBS/BSA ile yıkanır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Solid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Dokular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Laboratuvara içinde antikoagülan bulunan bir solusyon içinde tercihan soğukta  taşınmalıdır</a:t>
            </a:r>
          </a:p>
          <a:p>
            <a:r>
              <a:rPr lang="en-US" sz="2400" smtClean="0"/>
              <a:t>Laboratuvara ulaşan doku tartılır,  fiziksel özellikleri kaydedilir, </a:t>
            </a:r>
          </a:p>
          <a:p>
            <a:r>
              <a:rPr lang="en-US" sz="2400" smtClean="0"/>
              <a:t>Gelen dokunun özelliklerine göre hücre elde etmek için kullanılan yöntem değişebilir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71" y="155448"/>
            <a:ext cx="8895829" cy="1252728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Dokulardaki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 </a:t>
            </a:r>
            <a:r>
              <a:rPr lang="en-US" sz="3600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kullanılacak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 </a:t>
            </a:r>
            <a:r>
              <a:rPr lang="en-US" sz="3600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hücreler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 </a:t>
            </a:r>
            <a:r>
              <a:rPr lang="en-US" sz="3600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öncelikle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sz="3600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hücre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sz="3600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süspansiyonu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sz="3600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haline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sz="3600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getirilmelidir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/>
            </a:r>
            <a:b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6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1644650"/>
            <a:ext cx="8686800" cy="4525963"/>
          </a:xfrm>
        </p:spPr>
        <p:txBody>
          <a:bodyPr>
            <a:normAutofit/>
          </a:bodyPr>
          <a:lstStyle/>
          <a:p>
            <a:pPr lvl="1"/>
            <a:r>
              <a:rPr lang="en-US" sz="2600" smtClean="0"/>
              <a:t>Mekanik olarak parçalanması 	</a:t>
            </a:r>
          </a:p>
          <a:p>
            <a:pPr lvl="2"/>
            <a:r>
              <a:rPr lang="en-US" sz="2200" smtClean="0"/>
              <a:t>Kesme, lamlar arasında ezme, havanda dövme, çelik filtreden süzme, bir enjektör ile doku içine sıvı verip alma ….</a:t>
            </a:r>
          </a:p>
          <a:p>
            <a:pPr lvl="1"/>
            <a:r>
              <a:rPr lang="en-US" sz="2600" smtClean="0"/>
              <a:t>Enzimler aracılığı ile serbestleştirme </a:t>
            </a:r>
          </a:p>
          <a:p>
            <a:pPr lvl="2"/>
            <a:r>
              <a:rPr lang="en-US" sz="2200" smtClean="0"/>
              <a:t>Kollagenaz (en sık kullanılan), dispaz (fibronektin ve kollagen IV u parçalayan bir proteaz),  pepsin, DNAse  ile muamele etmek</a:t>
            </a:r>
          </a:p>
          <a:p>
            <a:pPr lvl="3"/>
            <a:r>
              <a:rPr lang="en-US" smtClean="0"/>
              <a:t>Ilk ikisi için ortamda Ca++ ve Mg++ bulunmalı, ortamda EDTA bulunmamalıdır</a:t>
            </a:r>
          </a:p>
          <a:p>
            <a:pPr lvl="3"/>
            <a:r>
              <a:rPr lang="en-US" smtClean="0"/>
              <a:t> Tripsin Ca++ ve Mg++ yokken optimal etki gösterir ve şelat yapan bir ajan olan EDTA ile birlikte kullanılır  </a:t>
            </a:r>
          </a:p>
          <a:p>
            <a:pPr lvl="3"/>
            <a:r>
              <a:rPr lang="en-US" smtClean="0"/>
              <a:t>Pepsin düşük PH da(1,5-2,5) etkili olur uzun süre nötralize edilmezse hücreler hasar görür, hücre yüzey antijenleri kaybedilebilir </a:t>
            </a:r>
          </a:p>
          <a:p>
            <a:pPr lvl="2"/>
            <a:endParaRPr lang="en-US" sz="2200" smtClean="0"/>
          </a:p>
          <a:p>
            <a:pPr lvl="2"/>
            <a:endParaRPr lang="en-US" sz="2200" smtClean="0"/>
          </a:p>
          <a:p>
            <a:pPr lvl="1"/>
            <a:endParaRPr lang="en-US" sz="26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Enzim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ile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Muamele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1774825"/>
            <a:ext cx="8686800" cy="4625975"/>
          </a:xfrm>
        </p:spPr>
        <p:txBody>
          <a:bodyPr/>
          <a:lstStyle/>
          <a:p>
            <a:r>
              <a:rPr lang="en-US" sz="2400" smtClean="0"/>
              <a:t>Genellikle bir enkübatörde veya karıştırıcılı su banyosunda yapılır</a:t>
            </a:r>
          </a:p>
          <a:p>
            <a:r>
              <a:rPr lang="en-US" sz="2400" smtClean="0"/>
              <a:t>Santrifüj, hücre toplama, enzim ile sindirim gibi basamaklardan oluşur</a:t>
            </a:r>
          </a:p>
          <a:p>
            <a:r>
              <a:rPr lang="en-US" sz="2400" smtClean="0"/>
              <a:t>İşlemler sırasında ölen hücrelerden açığa çıkan DNA hücreleri tutup hücre  kaybına neden olacağından </a:t>
            </a:r>
            <a:r>
              <a:rPr lang="en-US" sz="2400" smtClean="0">
                <a:solidFill>
                  <a:srgbClr val="FF6600"/>
                </a:solidFill>
              </a:rPr>
              <a:t>DNAse </a:t>
            </a:r>
            <a:r>
              <a:rPr lang="en-US" sz="2400" smtClean="0"/>
              <a:t>kullanılması önerilir</a:t>
            </a:r>
          </a:p>
          <a:p>
            <a:pPr lvl="1"/>
            <a:r>
              <a:rPr lang="en-US" sz="2400" smtClean="0"/>
              <a:t>İlk aşamada 70-200 mikronluk filtreler kullanılarak hücreler iri kümelerden ayrılır</a:t>
            </a:r>
          </a:p>
          <a:p>
            <a:pPr lvl="1"/>
            <a:r>
              <a:rPr lang="en-US" sz="2400" smtClean="0"/>
              <a:t>Hücreler sayılıp canlılık kontrol edilir (canlılık için tripan  mavisi kullanılabilir, yalancı yüksek sayım riski nedeniyle otomatik kan sayım cihazları kullanılmaması  önerilir, hemositometre veya ViaCell gibi bir sistem kullanılabilir)</a:t>
            </a:r>
          </a:p>
          <a:p>
            <a:pPr lvl="1"/>
            <a:endParaRPr lang="en-US" sz="2400" smtClean="0"/>
          </a:p>
          <a:p>
            <a:pPr lvl="2">
              <a:buFont typeface="Arial" charset="0"/>
              <a:buNone/>
            </a:pPr>
            <a:endParaRPr lang="en-US" sz="20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28675" name="Content Placeholder 4" descr="trypan protoko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231" r="-38231"/>
          <a:stretch>
            <a:fillRect/>
          </a:stretch>
        </p:blipFill>
        <p:spPr>
          <a:xfrm>
            <a:off x="-1441450" y="-101600"/>
            <a:ext cx="12380913" cy="6959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8113"/>
            <a:ext cx="9144000" cy="54498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-106" charset="2"/>
              <a:buNone/>
            </a:pPr>
            <a:r>
              <a:rPr lang="en-US" sz="2000" smtClean="0"/>
              <a:t>1. Combine 1 volume of cell suspension and 1 volume of trypan blue (0.4%). For example, 50 </a:t>
            </a:r>
            <a:r>
              <a:rPr lang="en-US" sz="2000" smtClean="0">
                <a:latin typeface="Symbol" pitchFamily="-106" charset="2"/>
              </a:rPr>
              <a:t>m</a:t>
            </a:r>
            <a:r>
              <a:rPr lang="en-US" sz="2000" smtClean="0"/>
              <a:t>l of cells and 50 </a:t>
            </a:r>
            <a:r>
              <a:rPr lang="en-US" sz="2000" smtClean="0">
                <a:latin typeface="Symbol" pitchFamily="-106" charset="2"/>
              </a:rPr>
              <a:t>m</a:t>
            </a:r>
            <a:r>
              <a:rPr lang="en-US" sz="2000" smtClean="0"/>
              <a:t>l of trypan blue. Mix thoroughly and allow to stand for 5 minutes. </a:t>
            </a:r>
          </a:p>
          <a:p>
            <a:pPr>
              <a:lnSpc>
                <a:spcPct val="80000"/>
              </a:lnSpc>
              <a:buFont typeface="Wingdings 2" pitchFamily="-106" charset="2"/>
              <a:buNone/>
            </a:pPr>
            <a:r>
              <a:rPr lang="en-US" sz="2000" smtClean="0"/>
              <a:t>2. Rinse the hemocytometer with water, and then ethonal (70%) and wipe clean with kimwipes. </a:t>
            </a:r>
          </a:p>
          <a:p>
            <a:pPr>
              <a:lnSpc>
                <a:spcPct val="80000"/>
              </a:lnSpc>
              <a:buFont typeface="Wingdings 2" pitchFamily="-106" charset="2"/>
              <a:buNone/>
            </a:pPr>
            <a:r>
              <a:rPr lang="en-US" sz="2000" smtClean="0"/>
              <a:t>3. With the cover slip in place, transfer a small amount of trypan blue-cell suspension to both chambers of the hemocytometer by carefully touching the edge of the cover slip with the pipette tip and allowing each chamber to fill by capillary action. </a:t>
            </a:r>
          </a:p>
          <a:p>
            <a:pPr>
              <a:lnSpc>
                <a:spcPct val="80000"/>
              </a:lnSpc>
              <a:buFont typeface="Wingdings 2" pitchFamily="-106" charset="2"/>
              <a:buNone/>
            </a:pPr>
            <a:r>
              <a:rPr lang="en-US" sz="2000" smtClean="0"/>
              <a:t>4. Count all cells in the 1mm center square and four 1 mm corner squares. Viable cells don't take up trypan dyes, wherease dead cell do. Keep a separate count for viable and non-viable cell. </a:t>
            </a:r>
          </a:p>
          <a:p>
            <a:pPr>
              <a:lnSpc>
                <a:spcPct val="80000"/>
              </a:lnSpc>
              <a:buFont typeface="Wingdings 2" pitchFamily="-106" charset="2"/>
              <a:buNone/>
            </a:pPr>
            <a:r>
              <a:rPr lang="en-US" sz="2000" smtClean="0"/>
              <a:t>5. Count cells on top and left touching middle line. Do not count cells touching middle line at bottom and right.</a:t>
            </a:r>
          </a:p>
          <a:p>
            <a:pPr>
              <a:lnSpc>
                <a:spcPct val="80000"/>
              </a:lnSpc>
              <a:buFont typeface="Wingdings 2" pitchFamily="-106" charset="2"/>
              <a:buNone/>
            </a:pPr>
            <a:r>
              <a:rPr lang="en-US" sz="2000" smtClean="0"/>
              <a:t> 6. The total number of cell count must be greater than 100. Otherwise count more squares.</a:t>
            </a:r>
          </a:p>
          <a:p>
            <a:pPr>
              <a:lnSpc>
                <a:spcPct val="80000"/>
              </a:lnSpc>
              <a:buFont typeface="Wingdings 2" pitchFamily="-106" charset="2"/>
              <a:buNone/>
            </a:pPr>
            <a:r>
              <a:rPr lang="en-US" sz="2000" smtClean="0"/>
              <a:t>7. Each 1 mm square represents a total volume of 0.1 mm3 or 10</a:t>
            </a:r>
            <a:r>
              <a:rPr lang="en-US" sz="2000" baseline="30000" smtClean="0"/>
              <a:t>-4 </a:t>
            </a:r>
            <a:r>
              <a:rPr lang="en-US" sz="2000" smtClean="0"/>
              <a:t>ml. </a:t>
            </a:r>
          </a:p>
          <a:p>
            <a:pPr>
              <a:lnSpc>
                <a:spcPct val="80000"/>
              </a:lnSpc>
              <a:buFont typeface="Wingdings 2" pitchFamily="-106" charset="2"/>
              <a:buNone/>
            </a:pPr>
            <a:endParaRPr lang="en-US" sz="2000" smtClean="0"/>
          </a:p>
          <a:p>
            <a:pPr>
              <a:lnSpc>
                <a:spcPct val="80000"/>
              </a:lnSpc>
              <a:buFont typeface="Wingdings 2" pitchFamily="-106" charset="2"/>
              <a:buNone/>
            </a:pPr>
            <a:r>
              <a:rPr lang="en-US" sz="2000" smtClean="0"/>
              <a:t>Viable cell count (cells/ml) = average cell count per 1mm square * 2 * 10</a:t>
            </a:r>
            <a:r>
              <a:rPr lang="en-US" sz="2000" baseline="30000" smtClean="0"/>
              <a:t>4</a:t>
            </a:r>
            <a:r>
              <a:rPr lang="en-US" sz="2000" smtClean="0"/>
              <a:t> </a:t>
            </a:r>
          </a:p>
          <a:p>
            <a:pPr>
              <a:lnSpc>
                <a:spcPct val="80000"/>
              </a:lnSpc>
              <a:buFont typeface="Wingdings 2" pitchFamily="-106" charset="2"/>
              <a:buNone/>
            </a:pPr>
            <a:endParaRPr lang="en-US" sz="2000" smtClean="0"/>
          </a:p>
          <a:p>
            <a:pPr>
              <a:lnSpc>
                <a:spcPct val="80000"/>
              </a:lnSpc>
              <a:buFont typeface="Wingdings 2" pitchFamily="-106" charset="2"/>
              <a:buNone/>
            </a:pPr>
            <a:r>
              <a:rPr lang="en-US" sz="2000" smtClean="0"/>
              <a:t>8. Clean the hemocytometer with water. </a:t>
            </a:r>
          </a:p>
          <a:p>
            <a:pPr>
              <a:lnSpc>
                <a:spcPct val="80000"/>
              </a:lnSpc>
              <a:buFont typeface="Wingdings 2" pitchFamily="-106" charset="2"/>
              <a:buNone/>
            </a:pPr>
            <a:endParaRPr lang="en-US" sz="20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0713" y="1492250"/>
            <a:ext cx="56007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30723" name="Content Placeholder 4" descr="glb_bci_05249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950" r="-38950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95000"/>
            <a:lum bright="-17000" contrast="30000"/>
          </a:blip>
          <a:stretch>
            <a:fillRect/>
          </a:stretch>
        </p:blipFill>
        <p:spPr>
          <a:xfrm>
            <a:off x="0" y="0"/>
            <a:ext cx="7043573" cy="6794975"/>
          </a:xfrm>
          <a:prstGeom prst="rect">
            <a:avLst/>
          </a:prstGeom>
          <a:effectLst>
            <a:outerShdw dir="2700000" sx="46000" sy="46000" algn="tl" rotWithShape="0">
              <a:srgbClr val="000000">
                <a:alpha val="92000"/>
              </a:srgbClr>
            </a:outerShdw>
            <a:reflection stA="15000" endPos="85000" dist="2032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7422" y="244475"/>
            <a:ext cx="8385175" cy="663575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>
                <a:solidFill>
                  <a:schemeClr val="accent1">
                    <a:satMod val="150000"/>
                  </a:schemeClr>
                </a:solidFill>
                <a:latin typeface="Calibri"/>
                <a:ea typeface="+mj-ea"/>
                <a:cs typeface="Calibri"/>
              </a:rPr>
              <a:t>Örnek Hazırlık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398588"/>
            <a:ext cx="9144000" cy="5732462"/>
          </a:xfrm>
        </p:spPr>
        <p:txBody>
          <a:bodyPr/>
          <a:lstStyle/>
          <a:p>
            <a:r>
              <a:rPr lang="tr-TR" sz="2400" dirty="0" smtClean="0">
                <a:solidFill>
                  <a:srgbClr val="FF0000"/>
                </a:solidFill>
                <a:latin typeface="Calibri" pitchFamily="-106" charset="0"/>
              </a:rPr>
              <a:t>Gözle değerlendirme</a:t>
            </a:r>
            <a:r>
              <a:rPr lang="tr-TR" sz="2400" dirty="0" smtClean="0">
                <a:latin typeface="Calibri" pitchFamily="-106" charset="0"/>
              </a:rPr>
              <a:t>: anormal bir durum varsa kaydedilir, gerekirse örnek reddedilir</a:t>
            </a:r>
            <a:r>
              <a:rPr lang="tr-TR" dirty="0" smtClean="0">
                <a:latin typeface="Calibri" pitchFamily="-106" charset="0"/>
              </a:rPr>
              <a:t> </a:t>
            </a:r>
          </a:p>
          <a:p>
            <a:pPr lvl="1">
              <a:buFont typeface="Wingdings" pitchFamily="-106" charset="2"/>
              <a:buNone/>
            </a:pPr>
            <a:r>
              <a:rPr lang="tr-TR" dirty="0" smtClean="0">
                <a:latin typeface="Calibri" pitchFamily="-106" charset="0"/>
              </a:rPr>
              <a:t>	</a:t>
            </a:r>
            <a:r>
              <a:rPr lang="tr-TR" sz="2000" dirty="0" err="1" smtClean="0">
                <a:latin typeface="Calibri" pitchFamily="-106" charset="0"/>
              </a:rPr>
              <a:t>Hemoliz</a:t>
            </a:r>
            <a:r>
              <a:rPr lang="tr-TR" sz="2000" dirty="0" smtClean="0">
                <a:latin typeface="Calibri" pitchFamily="-106" charset="0"/>
              </a:rPr>
              <a:t>?, pıhtı?, miktar?, ısı? kimlik bilgileri?</a:t>
            </a:r>
          </a:p>
          <a:p>
            <a:r>
              <a:rPr lang="tr-TR" sz="2400" dirty="0" smtClean="0">
                <a:solidFill>
                  <a:srgbClr val="FF0000"/>
                </a:solidFill>
                <a:latin typeface="Calibri" pitchFamily="-106" charset="0"/>
              </a:rPr>
              <a:t>Biyopsi materyallerinde dikkat edilecekler:  </a:t>
            </a:r>
            <a:r>
              <a:rPr lang="tr-TR" sz="2400" dirty="0" err="1" smtClean="0">
                <a:solidFill>
                  <a:srgbClr val="FF0000"/>
                </a:solidFill>
                <a:latin typeface="Calibri" pitchFamily="-106" charset="0"/>
              </a:rPr>
              <a:t>T</a:t>
            </a:r>
            <a:r>
              <a:rPr lang="tr-TR" sz="2400" dirty="0" err="1" smtClean="0">
                <a:latin typeface="Calibri" pitchFamily="-106" charset="0"/>
              </a:rPr>
              <a:t>esbit</a:t>
            </a:r>
            <a:r>
              <a:rPr lang="tr-TR" sz="2400" dirty="0" smtClean="0">
                <a:latin typeface="Calibri" pitchFamily="-106" charset="0"/>
              </a:rPr>
              <a:t> edilmemiş olmalıdır, kurumamalı/besleyici bir ortama alınmalı, işlem öncesi yabancı dokular atılmalıdır, </a:t>
            </a:r>
          </a:p>
          <a:p>
            <a:pPr>
              <a:buFont typeface="Wingdings" pitchFamily="-106" charset="2"/>
              <a:buNone/>
            </a:pPr>
            <a:r>
              <a:rPr lang="tr-TR" sz="2400" dirty="0" smtClean="0">
                <a:solidFill>
                  <a:srgbClr val="993366"/>
                </a:solidFill>
                <a:latin typeface="Calibri" pitchFamily="-106" charset="0"/>
              </a:rPr>
              <a:t>	Mekanik</a:t>
            </a:r>
            <a:r>
              <a:rPr lang="tr-TR" sz="2400" dirty="0" smtClean="0">
                <a:latin typeface="Calibri" pitchFamily="-106" charset="0"/>
              </a:rPr>
              <a:t> yolla parçalanabilir, </a:t>
            </a:r>
            <a:r>
              <a:rPr lang="tr-TR" sz="2400" dirty="0" smtClean="0">
                <a:solidFill>
                  <a:srgbClr val="993366"/>
                </a:solidFill>
                <a:latin typeface="Calibri" pitchFamily="-106" charset="0"/>
              </a:rPr>
              <a:t>Enzimler, </a:t>
            </a:r>
            <a:r>
              <a:rPr lang="tr-TR" sz="2400" dirty="0" smtClean="0">
                <a:latin typeface="Calibri" pitchFamily="-106" charset="0"/>
              </a:rPr>
              <a:t>bazı </a:t>
            </a:r>
            <a:r>
              <a:rPr lang="tr-TR" sz="2400" dirty="0" err="1" smtClean="0">
                <a:latin typeface="Calibri" pitchFamily="-106" charset="0"/>
              </a:rPr>
              <a:t>epitoplarda</a:t>
            </a:r>
            <a:r>
              <a:rPr lang="tr-TR" sz="2400" dirty="0" smtClean="0">
                <a:latin typeface="Calibri" pitchFamily="-106" charset="0"/>
              </a:rPr>
              <a:t> bozulmalara sebep olabilir  </a:t>
            </a:r>
          </a:p>
          <a:p>
            <a:r>
              <a:rPr lang="tr-TR" sz="2400" dirty="0" smtClean="0">
                <a:solidFill>
                  <a:srgbClr val="FF0000"/>
                </a:solidFill>
                <a:latin typeface="Calibri" pitchFamily="-106" charset="0"/>
              </a:rPr>
              <a:t>Varsa ve istenmiyorsa eritrositlerin uzaklaştırılması</a:t>
            </a:r>
          </a:p>
          <a:p>
            <a:r>
              <a:rPr lang="tr-TR" sz="2400" dirty="0" smtClean="0">
                <a:solidFill>
                  <a:srgbClr val="FF0000"/>
                </a:solidFill>
                <a:latin typeface="Calibri" pitchFamily="-106" charset="0"/>
              </a:rPr>
              <a:t>Hücre  yoğunluğunun ayarlanması</a:t>
            </a:r>
          </a:p>
          <a:p>
            <a:pPr lvl="1">
              <a:buNone/>
            </a:pPr>
            <a:r>
              <a:rPr lang="tr-TR" sz="2000" dirty="0" smtClean="0">
                <a:latin typeface="Calibri" pitchFamily="-106" charset="0"/>
              </a:rPr>
              <a:t>BK &lt;10</a:t>
            </a:r>
            <a:r>
              <a:rPr lang="tr-TR" sz="2000" baseline="30000" dirty="0" smtClean="0">
                <a:latin typeface="Calibri" pitchFamily="-106" charset="0"/>
              </a:rPr>
              <a:t>9</a:t>
            </a:r>
            <a:r>
              <a:rPr lang="tr-TR" sz="2000" dirty="0" smtClean="0">
                <a:latin typeface="Calibri" pitchFamily="-106" charset="0"/>
              </a:rPr>
              <a:t>/L:200</a:t>
            </a:r>
            <a:r>
              <a:rPr lang="tr-TR" sz="2000" dirty="0" smtClean="0">
                <a:latin typeface="Symbol" pitchFamily="18" charset="2"/>
              </a:rPr>
              <a:t>m</a:t>
            </a:r>
            <a:r>
              <a:rPr lang="tr-TR" sz="2000" dirty="0" smtClean="0">
                <a:latin typeface="Calibri" pitchFamily="-106" charset="0"/>
              </a:rPr>
              <a:t>L, BK=1-10x10</a:t>
            </a:r>
            <a:r>
              <a:rPr lang="tr-TR" sz="2000" baseline="30000" dirty="0" smtClean="0">
                <a:latin typeface="Calibri" pitchFamily="-106" charset="0"/>
              </a:rPr>
              <a:t>9</a:t>
            </a:r>
            <a:r>
              <a:rPr lang="tr-TR" sz="2000" dirty="0" smtClean="0">
                <a:latin typeface="Calibri" pitchFamily="-106" charset="0"/>
              </a:rPr>
              <a:t>/L:100</a:t>
            </a:r>
            <a:r>
              <a:rPr lang="tr-TR" sz="2000" dirty="0" smtClean="0">
                <a:latin typeface="Symbol" pitchFamily="18" charset="2"/>
              </a:rPr>
              <a:t>m</a:t>
            </a:r>
            <a:r>
              <a:rPr lang="tr-TR" sz="2000" dirty="0" smtClean="0">
                <a:latin typeface="Calibri" pitchFamily="-106" charset="0"/>
              </a:rPr>
              <a:t>L, BK </a:t>
            </a:r>
            <a:r>
              <a:rPr lang="tr-TR" sz="2000" smtClean="0">
                <a:latin typeface="Calibri" pitchFamily="-106" charset="0"/>
              </a:rPr>
              <a:t>&gt;10x10</a:t>
            </a:r>
            <a:r>
              <a:rPr lang="tr-TR" sz="2000" baseline="30000" smtClean="0">
                <a:latin typeface="Calibri" pitchFamily="-106" charset="0"/>
              </a:rPr>
              <a:t>9</a:t>
            </a:r>
            <a:r>
              <a:rPr lang="tr-TR" sz="2000" smtClean="0">
                <a:latin typeface="Calibri" pitchFamily="-106" charset="0"/>
              </a:rPr>
              <a:t>/L:50</a:t>
            </a:r>
            <a:r>
              <a:rPr lang="tr-TR" sz="2000" smtClean="0">
                <a:latin typeface="Symbol" pitchFamily="18" charset="2"/>
              </a:rPr>
              <a:t>m</a:t>
            </a:r>
            <a:r>
              <a:rPr lang="tr-TR" sz="2000" smtClean="0">
                <a:latin typeface="Calibri" pitchFamily="-106" charset="0"/>
              </a:rPr>
              <a:t>L </a:t>
            </a:r>
            <a:r>
              <a:rPr lang="tr-TR" sz="2000" dirty="0" smtClean="0">
                <a:latin typeface="Calibri" pitchFamily="-106" charset="0"/>
              </a:rPr>
              <a:t>kan</a:t>
            </a:r>
          </a:p>
          <a:p>
            <a:r>
              <a:rPr lang="tr-TR" sz="2400" dirty="0" smtClean="0">
                <a:solidFill>
                  <a:srgbClr val="FF0000"/>
                </a:solidFill>
                <a:latin typeface="Calibri" pitchFamily="-106" charset="0"/>
              </a:rPr>
              <a:t>Hücre Canlılığının kontrolü</a:t>
            </a:r>
            <a:r>
              <a:rPr lang="tr-TR" sz="2400" dirty="0" smtClean="0">
                <a:latin typeface="Calibri" pitchFamily="-106" charset="0"/>
              </a:rPr>
              <a:t> (PI, 7AAD, </a:t>
            </a:r>
            <a:r>
              <a:rPr lang="tr-TR" sz="2400" dirty="0" err="1" smtClean="0">
                <a:latin typeface="Calibri" pitchFamily="-106" charset="0"/>
              </a:rPr>
              <a:t>Tripan</a:t>
            </a:r>
            <a:r>
              <a:rPr lang="tr-TR" sz="2400" dirty="0" smtClean="0">
                <a:latin typeface="Calibri" pitchFamily="-106" charset="0"/>
              </a:rPr>
              <a:t> mavisi…):</a:t>
            </a:r>
            <a:r>
              <a:rPr lang="tr-TR" sz="2400" dirty="0" smtClean="0">
                <a:solidFill>
                  <a:srgbClr val="993366"/>
                </a:solidFill>
                <a:latin typeface="Calibri" pitchFamily="-106" charset="0"/>
              </a:rPr>
              <a:t> </a:t>
            </a:r>
          </a:p>
          <a:p>
            <a:pPr>
              <a:buFont typeface="Wingdings" pitchFamily="-106" charset="2"/>
              <a:buNone/>
            </a:pPr>
            <a:r>
              <a:rPr lang="tr-TR" sz="2400" dirty="0" smtClean="0">
                <a:latin typeface="Calibri" pitchFamily="-106" charset="0"/>
              </a:rPr>
              <a:t> Ölü hücreler, spesifik olmayan boyanmalara sebep olur</a:t>
            </a:r>
          </a:p>
          <a:p>
            <a:r>
              <a:rPr lang="tr-TR" sz="2400" dirty="0" err="1" smtClean="0">
                <a:solidFill>
                  <a:srgbClr val="FF0000"/>
                </a:solidFill>
                <a:latin typeface="Calibri" pitchFamily="-106" charset="0"/>
              </a:rPr>
              <a:t>Fc</a:t>
            </a:r>
            <a:r>
              <a:rPr lang="tr-TR" sz="2400" dirty="0" smtClean="0">
                <a:solidFill>
                  <a:srgbClr val="FF0000"/>
                </a:solidFill>
                <a:latin typeface="Calibri" pitchFamily="-106" charset="0"/>
              </a:rPr>
              <a:t> reseptörlerin blokajı </a:t>
            </a:r>
            <a:r>
              <a:rPr lang="tr-TR" sz="2400" dirty="0" smtClean="0">
                <a:latin typeface="Calibri" pitchFamily="-106" charset="0"/>
              </a:rPr>
              <a:t>(</a:t>
            </a:r>
            <a:r>
              <a:rPr lang="tr-TR" sz="2400" dirty="0" err="1" smtClean="0">
                <a:latin typeface="Calibri" pitchFamily="-106" charset="0"/>
              </a:rPr>
              <a:t>murine</a:t>
            </a:r>
            <a:r>
              <a:rPr lang="tr-TR" sz="2400" dirty="0" smtClean="0">
                <a:latin typeface="Calibri" pitchFamily="-106" charset="0"/>
              </a:rPr>
              <a:t> </a:t>
            </a:r>
            <a:r>
              <a:rPr lang="tr-TR" sz="2400" dirty="0" err="1" smtClean="0">
                <a:latin typeface="Calibri" pitchFamily="-106" charset="0"/>
              </a:rPr>
              <a:t>IgG</a:t>
            </a:r>
            <a:r>
              <a:rPr lang="tr-TR" sz="2400" dirty="0" smtClean="0">
                <a:latin typeface="Calibri" pitchFamily="-106" charset="0"/>
              </a:rPr>
              <a:t> ile) önemli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Dalak ve Timus tan mekanik yöntemlerle serbestleştirme yapılabilir . Ancak</a:t>
            </a:r>
          </a:p>
          <a:p>
            <a:pPr lvl="1"/>
            <a:r>
              <a:rPr lang="en-US" smtClean="0"/>
              <a:t> Büyük hücreler ve  varsa blastlar hasar görebilir</a:t>
            </a:r>
          </a:p>
          <a:p>
            <a:pPr lvl="1"/>
            <a:r>
              <a:rPr lang="en-US" smtClean="0"/>
              <a:t>Dentritik hücreler, stromal hücreler debrilerin arasında kalır  Bunları toplamak için enzimatik işlemler gerekli olur</a:t>
            </a:r>
          </a:p>
          <a:p>
            <a:pPr lvl="1"/>
            <a:r>
              <a:rPr lang="en-US" smtClean="0"/>
              <a:t>Kömür tozu ile muamele ederek ortamdaki monosit/makrofajlar çötürülebilir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FCM için boyama/işaretleme işleminden önce  ek işlemler ile çevre kirliliğine sebep olacak faktörlerin  ortaman uzaklaştırılması gerekir</a:t>
            </a:r>
          </a:p>
          <a:p>
            <a:pPr lvl="1"/>
            <a:r>
              <a:rPr lang="en-US" smtClean="0"/>
              <a:t>Dansite gradientinde santrifüj işlemi</a:t>
            </a:r>
          </a:p>
          <a:p>
            <a:pPr lvl="1"/>
            <a:r>
              <a:rPr lang="en-US" smtClean="0"/>
              <a:t>Pozitif ya da negatif seçim işlemleri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Hazırlanan  hücreler:</a:t>
            </a:r>
          </a:p>
          <a:p>
            <a:pPr lvl="1"/>
            <a:r>
              <a:rPr lang="en-US" smtClean="0"/>
              <a:t>Boyama tamponu içinde resüspande edilir</a:t>
            </a:r>
          </a:p>
          <a:p>
            <a:pPr lvl="2"/>
            <a:r>
              <a:rPr lang="en-US" smtClean="0"/>
              <a:t>İzotonik, </a:t>
            </a:r>
          </a:p>
          <a:p>
            <a:pPr lvl="2"/>
            <a:r>
              <a:rPr lang="en-US" smtClean="0"/>
              <a:t>nötral kalabilmesi için tamponlanmış,</a:t>
            </a:r>
          </a:p>
          <a:p>
            <a:pPr lvl="2"/>
            <a:r>
              <a:rPr lang="en-US" smtClean="0"/>
              <a:t>Santrifüj sırasında hücreleri hasar görmekten koruyacak</a:t>
            </a:r>
          </a:p>
          <a:p>
            <a:pPr lvl="2"/>
            <a:r>
              <a:rPr lang="en-US" smtClean="0"/>
              <a:t> spesifik olmayan bağlanmaları engelleyebilecek , Fc reseptörleri bloke edebilecek</a:t>
            </a:r>
          </a:p>
          <a:p>
            <a:pPr lvl="2">
              <a:buFont typeface="Arial" charset="0"/>
              <a:buNone/>
            </a:pPr>
            <a:r>
              <a:rPr lang="en-US" smtClean="0"/>
              <a:t>Özellikte olmalıdır</a:t>
            </a:r>
          </a:p>
          <a:p>
            <a:pPr lvl="2">
              <a:buFont typeface="Arial" charset="0"/>
              <a:buNone/>
            </a:pPr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Boyama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dirty="0" err="1">
                <a:solidFill>
                  <a:schemeClr val="accent1">
                    <a:satMod val="150000"/>
                  </a:schemeClr>
                </a:solidFill>
                <a:ea typeface="+mj-ea"/>
              </a:rPr>
              <a:t>T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amponu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: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Örnek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1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en-US" sz="2800" smtClean="0"/>
          </a:p>
          <a:p>
            <a:r>
              <a:rPr lang="en-US" sz="2800" smtClean="0"/>
              <a:t>0.05 M Tris ile tamponlanmış fizyolojik serum (ph:7,4)</a:t>
            </a:r>
          </a:p>
          <a:p>
            <a:endParaRPr lang="en-US" sz="2800" smtClean="0"/>
          </a:p>
          <a:p>
            <a:r>
              <a:rPr lang="en-US" sz="2800" smtClean="0"/>
              <a:t>%1 serum (tercihan antikorun elde edildiği canlının serumu) veya  bu canlıdan elde edilen  0.1 mg/mL Ig (Fc bloker)</a:t>
            </a:r>
          </a:p>
          <a:p>
            <a:endParaRPr lang="en-US" sz="2800" smtClean="0"/>
          </a:p>
          <a:p>
            <a:r>
              <a:rPr lang="en-US" sz="2800" smtClean="0"/>
              <a:t>%2 Fetal Calf Serumu</a:t>
            </a:r>
          </a:p>
          <a:p>
            <a:endParaRPr lang="en-US" sz="2800" smtClean="0"/>
          </a:p>
          <a:p>
            <a:r>
              <a:rPr lang="en-US" sz="2800" smtClean="0"/>
              <a:t>%0.1 Azide (NaN3)</a:t>
            </a:r>
          </a:p>
          <a:p>
            <a:pPr>
              <a:buFont typeface="Wingdings 2" pitchFamily="-106" charset="2"/>
              <a:buNone/>
            </a:pPr>
            <a:endParaRPr lang="en-US" sz="28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Boyama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tamponu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: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örnek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2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491538" cy="4625975"/>
          </a:xfrm>
        </p:spPr>
        <p:txBody>
          <a:bodyPr/>
          <a:lstStyle/>
          <a:p>
            <a:r>
              <a:rPr lang="en-US" smtClean="0"/>
              <a:t>Fosfatla tamponlanmış Fizyolojik serum (PBS)</a:t>
            </a:r>
          </a:p>
          <a:p>
            <a:r>
              <a:rPr lang="en-US" smtClean="0"/>
              <a:t>%2 Sığır  Serum Albumini</a:t>
            </a:r>
          </a:p>
          <a:p>
            <a:r>
              <a:rPr lang="en-US" smtClean="0"/>
              <a:t>%0.1 Azide (NaN3)</a:t>
            </a:r>
          </a:p>
          <a:p>
            <a:endParaRPr lang="en-US" smtClean="0"/>
          </a:p>
          <a:p>
            <a:r>
              <a:rPr lang="en-US" smtClean="0"/>
              <a:t>Bu tampon, Fc reseptörleri bloke etmez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Hücre süspansiyonundaki hücrelerin yoğunluğu ayarlanır</a:t>
            </a:r>
          </a:p>
          <a:p>
            <a:pPr lvl="1"/>
            <a:r>
              <a:rPr lang="en-US" smtClean="0"/>
              <a:t> En az 0,5-1 x 10</a:t>
            </a:r>
            <a:r>
              <a:rPr lang="en-US" baseline="30000" smtClean="0"/>
              <a:t>6</a:t>
            </a:r>
            <a:r>
              <a:rPr lang="en-US" smtClean="0"/>
              <a:t> hücre/ml konsantrasyonda olmalı ,  deneyde kullanılacak  tüp sayısına göre toplam gereken hücre sayısı hesaplanmalıdır</a:t>
            </a:r>
          </a:p>
          <a:p>
            <a:pPr lvl="1"/>
            <a:r>
              <a:rPr lang="en-US" smtClean="0"/>
              <a:t>Canlılıkları &gt; %90 olmalıdır.  Canlılık Tripan mavisi  ile önceden veya floresan veren boyalar ile FCM ile  belirlenebilir</a:t>
            </a:r>
          </a:p>
          <a:p>
            <a:pPr lvl="1"/>
            <a:r>
              <a:rPr lang="en-US" smtClean="0"/>
              <a:t> 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Boyama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işlemlerine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geçilir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Doğrudan boyama </a:t>
            </a:r>
          </a:p>
          <a:p>
            <a:r>
              <a:rPr lang="en-US" smtClean="0"/>
              <a:t>İndirekt boyama </a:t>
            </a:r>
          </a:p>
          <a:p>
            <a:r>
              <a:rPr lang="en-US" smtClean="0"/>
              <a:t>Hücre içinde yapılacak boyamalar</a:t>
            </a:r>
          </a:p>
          <a:p>
            <a:r>
              <a:rPr lang="en-US" smtClean="0"/>
              <a:t>Hücre yüzeyinde  yapılacak boyamalar </a:t>
            </a:r>
          </a:p>
          <a:p>
            <a:r>
              <a:rPr lang="en-US" smtClean="0"/>
              <a:t>Plakta ya  da tüpte boyama işlemi </a:t>
            </a:r>
          </a:p>
          <a:p>
            <a:pPr>
              <a:buFont typeface="Wingdings 2" pitchFamily="-106" charset="2"/>
              <a:buNone/>
            </a:pPr>
            <a:r>
              <a:rPr lang="en-US" smtClean="0"/>
              <a:t>Farklılıklar gösterecektir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Plakta boyama için  yıkamalar  genellikle 3dk 100g de  (8° C)   yapılır. Sıvı dökülünce hücreler hemen  boyama  tamponu içindeki 100 </a:t>
            </a:r>
            <a:r>
              <a:rPr lang="en-US" smtClean="0">
                <a:latin typeface="Symbol" pitchFamily="-106" charset="2"/>
              </a:rPr>
              <a:t>m</a:t>
            </a:r>
            <a:r>
              <a:rPr lang="en-US" smtClean="0"/>
              <a:t>L  ab ile resüspande edilip devem edilir</a:t>
            </a:r>
          </a:p>
          <a:p>
            <a:r>
              <a:rPr lang="en-US" smtClean="0"/>
              <a:t>Tüpte boyamalar için yıkamalar genelde 300g de 5 dk olarak yapılır. 2-3 yıkamadan sonra hücrelerin üzerine  boyama tamponundaki antikor(lar) eklenir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Boyama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işlemleri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smtClean="0"/>
              <a:t>Uygun hücre konsantrasyonu sağlanır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Boyamalar genelde soğukta ve karanlıkta yapılır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Hücrelerin non spepsifik bağlanmayı engelleyecek bir serum ile  işleme tutulması önerilir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Zayıf ifade edilen parametreler için parlak olan antikorlar seçilmelidir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Hücreler için   hedeflediğiniz hücrede bulunmayan bir marker  kullanmanız halinde bu “diğer” hücreler  negatif kontrol olarak işinize yarar 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Her fluorokrom için ayrı bir kontrol kullanılmalıdır  Her sefereinde bir florokromu eksik olan tüpler (FMO) ile kompanzasyon kontrol  edilmelidir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Hücrelerin metanol içermeyen formaldehid içinde tespit edilmesi ve fazla bekletilmeden çalışmaların yapılması   önerilir </a:t>
            </a:r>
          </a:p>
          <a:p>
            <a:pPr>
              <a:lnSpc>
                <a:spcPct val="90000"/>
              </a:lnSpc>
            </a:pPr>
            <a:endParaRPr lang="en-US" sz="2200" smtClean="0"/>
          </a:p>
          <a:p>
            <a:pPr>
              <a:lnSpc>
                <a:spcPct val="90000"/>
              </a:lnSpc>
            </a:pPr>
            <a:endParaRPr lang="en-US" sz="22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smtClean="0"/>
              <a:t>Kullanılacak antikor  konsantrasyonları, titrasyon çalışmaları ile belirlenmelidir</a:t>
            </a:r>
          </a:p>
          <a:p>
            <a:r>
              <a:rPr lang="en-US" sz="2200" smtClean="0"/>
              <a:t>Çalışmada  kullanılacak kontroller unutulmamalıdır</a:t>
            </a:r>
          </a:p>
          <a:p>
            <a:pPr lvl="1"/>
            <a:r>
              <a:rPr lang="en-US" sz="2200" smtClean="0"/>
              <a:t>Negatif( hiç ab eklenmez veya primer antikor eklenmez, sekonder ab eklenir)</a:t>
            </a:r>
          </a:p>
          <a:p>
            <a:pPr lvl="1"/>
            <a:r>
              <a:rPr lang="en-US" sz="2200" smtClean="0"/>
              <a:t>Her farklı antikor için(farklı renkteki, farklı canlıdan elde edilen herbir antikor için) farklı bir kontrol hazırlanmalıdır</a:t>
            </a:r>
          </a:p>
          <a:p>
            <a:pPr lvl="1"/>
            <a:r>
              <a:rPr lang="en-US" sz="2200" smtClean="0"/>
              <a:t>Birkaç renk bir arada kullanılıyorsa  aranan parametreleri üzerinde taşıyan bir hücrede herbir rengi ayrı ayrı ve birlikte kullanarak   kompanzasyon çalışmaları yapılmalıdır </a:t>
            </a:r>
          </a:p>
          <a:p>
            <a:pPr lvl="2"/>
            <a:r>
              <a:rPr lang="en-US" sz="2200" smtClean="0"/>
              <a:t>(ör TH hücreleri belirlemek için   CD3FITC ve  CD4 PE ile boyama yapılacaksa: Bir tübe FITC bir tübe PE , 3. tübe hiçbir florokrom ve 4. tübe FITC ve PE eklenir</a:t>
            </a:r>
          </a:p>
          <a:p>
            <a:pPr lvl="2">
              <a:buFont typeface="Arial" charset="0"/>
              <a:buNone/>
            </a:pPr>
            <a:endParaRPr lang="en-US" sz="2200" smtClean="0"/>
          </a:p>
          <a:p>
            <a:pPr lvl="2">
              <a:buFont typeface="Arial" charset="0"/>
              <a:buNone/>
            </a:pPr>
            <a:endParaRPr lang="en-US" sz="2200" smtClean="0"/>
          </a:p>
          <a:p>
            <a:pPr lvl="2">
              <a:buFont typeface="Arial" charset="0"/>
              <a:buNone/>
            </a:pPr>
            <a:endParaRPr lang="en-US" sz="2200" smtClean="0"/>
          </a:p>
          <a:p>
            <a:pPr lvl="2">
              <a:buFont typeface="Arial" charset="0"/>
              <a:buNone/>
            </a:pPr>
            <a:r>
              <a:rPr lang="en-US" sz="2200" smtClean="0"/>
              <a:t>  </a:t>
            </a:r>
          </a:p>
          <a:p>
            <a:endParaRPr lang="en-US" sz="2200" smtClean="0"/>
          </a:p>
          <a:p>
            <a:endParaRPr lang="en-US" sz="22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Kan/KIA </a:t>
            </a:r>
            <a:r>
              <a:rPr lang="en-US" sz="3600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alırken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sz="3600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kullanılan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sz="3600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antikoagülanlar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sz="3600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önem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sz="3600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taşır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/>
            </a:r>
            <a:b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US" sz="3600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-106" charset="2"/>
              <a:buNone/>
            </a:pPr>
            <a:endParaRPr lang="en-US" smtClean="0"/>
          </a:p>
          <a:p>
            <a:pPr lvl="1"/>
            <a:r>
              <a:rPr lang="en-US" smtClean="0"/>
              <a:t>Sitokin tayininde heparin önerilir</a:t>
            </a:r>
          </a:p>
          <a:p>
            <a:pPr lvl="1"/>
            <a:r>
              <a:rPr lang="en-US" smtClean="0"/>
              <a:t>Bazofil tespitinde /sayımında Heparin tercih edilir,</a:t>
            </a:r>
          </a:p>
          <a:p>
            <a:pPr lvl="1"/>
            <a:r>
              <a:rPr lang="en-US" smtClean="0"/>
              <a:t>Lösemi/lenfoma immunfenotiplemelerinde EDTA tercih edilebilir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92138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>
                <a:solidFill>
                  <a:schemeClr val="accent1">
                    <a:satMod val="150000"/>
                  </a:schemeClr>
                </a:solidFill>
                <a:latin typeface="Calibri"/>
                <a:ea typeface="+mj-ea"/>
                <a:cs typeface="Calibri"/>
              </a:rPr>
              <a:t>Antikoagulan: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-58738" y="1492250"/>
            <a:ext cx="9144001" cy="5876925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alibri" pitchFamily="-106" charset="0"/>
              </a:rPr>
              <a:t>PK: EDTA, </a:t>
            </a:r>
            <a:r>
              <a:rPr lang="tr-TR" sz="2400" dirty="0" err="1" smtClean="0">
                <a:latin typeface="Calibri" pitchFamily="-106" charset="0"/>
              </a:rPr>
              <a:t>Heparin</a:t>
            </a:r>
            <a:endParaRPr lang="tr-TR" sz="2400" dirty="0" smtClean="0">
              <a:latin typeface="Calibri" pitchFamily="-106" charset="0"/>
            </a:endParaRPr>
          </a:p>
          <a:p>
            <a:pPr>
              <a:buFont typeface="Wingdings" pitchFamily="-106" charset="2"/>
              <a:buNone/>
            </a:pPr>
            <a:r>
              <a:rPr lang="tr-TR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06" charset="0"/>
                <a:sym typeface="Wingdings" pitchFamily="-106" charset="2"/>
              </a:rPr>
              <a:t> </a:t>
            </a:r>
            <a:r>
              <a:rPr lang="tr-TR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06" charset="0"/>
                <a:sym typeface="Wingdings" pitchFamily="-106" charset="2"/>
              </a:rPr>
              <a:t> </a:t>
            </a:r>
            <a:r>
              <a:rPr lang="tr-TR" sz="2400" dirty="0" smtClean="0">
                <a:latin typeface="Calibri" pitchFamily="-106" charset="0"/>
              </a:rPr>
              <a:t> </a:t>
            </a:r>
            <a:r>
              <a:rPr lang="tr-TR" sz="2000" dirty="0" err="1" smtClean="0">
                <a:latin typeface="Calibri" pitchFamily="-106" charset="0"/>
              </a:rPr>
              <a:t>EDTA’lı</a:t>
            </a:r>
            <a:r>
              <a:rPr lang="tr-TR" sz="2000" dirty="0" smtClean="0">
                <a:latin typeface="Calibri" pitchFamily="-106" charset="0"/>
              </a:rPr>
              <a:t> örnek bekledikçe ışık saçılım özellikleri daha çabuk bozulur, </a:t>
            </a:r>
            <a:r>
              <a:rPr lang="tr-TR" sz="2000" dirty="0" err="1" smtClean="0">
                <a:latin typeface="Calibri" pitchFamily="-106" charset="0"/>
              </a:rPr>
              <a:t>dansite</a:t>
            </a:r>
            <a:r>
              <a:rPr lang="tr-TR" sz="2000" dirty="0" smtClean="0">
                <a:latin typeface="Calibri" pitchFamily="-106" charset="0"/>
              </a:rPr>
              <a:t> </a:t>
            </a:r>
            <a:r>
              <a:rPr lang="tr-TR" sz="2000" dirty="0" err="1" smtClean="0">
                <a:latin typeface="Calibri" pitchFamily="-106" charset="0"/>
              </a:rPr>
              <a:t>gradienti</a:t>
            </a:r>
            <a:r>
              <a:rPr lang="tr-TR" sz="2000" dirty="0" smtClean="0">
                <a:latin typeface="Calibri" pitchFamily="-106" charset="0"/>
              </a:rPr>
              <a:t> ile ayırım yapılacaksa </a:t>
            </a:r>
            <a:r>
              <a:rPr lang="tr-TR" sz="2000" dirty="0" err="1" smtClean="0">
                <a:latin typeface="Calibri" pitchFamily="-106" charset="0"/>
              </a:rPr>
              <a:t>granülosit</a:t>
            </a:r>
            <a:r>
              <a:rPr lang="tr-TR" sz="2000" dirty="0" smtClean="0">
                <a:latin typeface="Calibri" pitchFamily="-106" charset="0"/>
              </a:rPr>
              <a:t>, eritrosit  </a:t>
            </a:r>
            <a:r>
              <a:rPr lang="tr-TR" sz="2000" dirty="0" err="1" smtClean="0">
                <a:latin typeface="Calibri" pitchFamily="-106" charset="0"/>
              </a:rPr>
              <a:t>kontaminasyonu</a:t>
            </a:r>
            <a:r>
              <a:rPr lang="tr-TR" sz="2000" dirty="0" smtClean="0">
                <a:latin typeface="Calibri" pitchFamily="-106" charset="0"/>
              </a:rPr>
              <a:t> artar </a:t>
            </a:r>
          </a:p>
          <a:p>
            <a:pPr>
              <a:buFont typeface="Wingdings" pitchFamily="-106" charset="2"/>
              <a:buNone/>
            </a:pPr>
            <a:r>
              <a:rPr lang="tr-TR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06" charset="0"/>
                <a:sym typeface="Wingdings" pitchFamily="-106" charset="2"/>
              </a:rPr>
              <a:t> </a:t>
            </a:r>
            <a:r>
              <a:rPr lang="tr-TR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06" charset="0"/>
                <a:sym typeface="Wingdings" pitchFamily="-106" charset="2"/>
              </a:rPr>
              <a:t> </a:t>
            </a:r>
            <a:r>
              <a:rPr lang="tr-TR" sz="2400" dirty="0" smtClean="0">
                <a:latin typeface="Calibri" pitchFamily="-106" charset="0"/>
              </a:rPr>
              <a:t> </a:t>
            </a:r>
            <a:r>
              <a:rPr lang="tr-TR" sz="2000" dirty="0" smtClean="0">
                <a:latin typeface="Calibri" pitchFamily="-106" charset="0"/>
              </a:rPr>
              <a:t>PY yapılacaksa  EDTA uygun,  olgun </a:t>
            </a:r>
            <a:r>
              <a:rPr lang="tr-TR" sz="2000" dirty="0" err="1" smtClean="0">
                <a:latin typeface="Calibri" pitchFamily="-106" charset="0"/>
              </a:rPr>
              <a:t>miyeloidler</a:t>
            </a:r>
            <a:r>
              <a:rPr lang="tr-TR" sz="2000" dirty="0" smtClean="0">
                <a:latin typeface="Calibri" pitchFamily="-106" charset="0"/>
              </a:rPr>
              <a:t>  çepere yapışmaz, </a:t>
            </a:r>
            <a:r>
              <a:rPr lang="tr-TR" sz="2000" dirty="0" err="1" smtClean="0">
                <a:latin typeface="Calibri" pitchFamily="-106" charset="0"/>
              </a:rPr>
              <a:t>trombosit</a:t>
            </a:r>
            <a:r>
              <a:rPr lang="tr-TR" sz="2000" dirty="0" smtClean="0">
                <a:latin typeface="Calibri" pitchFamily="-106" charset="0"/>
              </a:rPr>
              <a:t> </a:t>
            </a:r>
            <a:r>
              <a:rPr lang="tr-TR" sz="2000" dirty="0" err="1" smtClean="0">
                <a:latin typeface="Calibri" pitchFamily="-106" charset="0"/>
              </a:rPr>
              <a:t>agregatları</a:t>
            </a:r>
            <a:r>
              <a:rPr lang="tr-TR" sz="2000" dirty="0" smtClean="0">
                <a:latin typeface="Calibri" pitchFamily="-106" charset="0"/>
              </a:rPr>
              <a:t> daha az</a:t>
            </a:r>
          </a:p>
          <a:p>
            <a:pPr>
              <a:buFont typeface="Wingdings" pitchFamily="-106" charset="2"/>
              <a:buNone/>
            </a:pPr>
            <a:r>
              <a:rPr lang="tr-TR" sz="2000" dirty="0" smtClean="0">
                <a:latin typeface="Calibri" pitchFamily="-106" charset="0"/>
              </a:rPr>
              <a:t>	</a:t>
            </a:r>
            <a:r>
              <a:rPr lang="tr-TR" sz="2000" dirty="0" err="1" smtClean="0">
                <a:latin typeface="Calibri" pitchFamily="-106" charset="0"/>
              </a:rPr>
              <a:t>Sitokin</a:t>
            </a:r>
            <a:r>
              <a:rPr lang="tr-TR" sz="2000" dirty="0" smtClean="0">
                <a:latin typeface="Calibri" pitchFamily="-106" charset="0"/>
              </a:rPr>
              <a:t> tayini için hücreler </a:t>
            </a:r>
            <a:r>
              <a:rPr lang="tr-TR" sz="2000" dirty="0" err="1" smtClean="0">
                <a:latin typeface="Calibri" pitchFamily="-106" charset="0"/>
              </a:rPr>
              <a:t>uyarılacagından</a:t>
            </a:r>
            <a:r>
              <a:rPr lang="tr-TR" sz="2000" dirty="0" smtClean="0">
                <a:latin typeface="Calibri" pitchFamily="-106" charset="0"/>
              </a:rPr>
              <a:t> </a:t>
            </a:r>
            <a:r>
              <a:rPr lang="tr-TR" sz="2000" dirty="0" err="1" smtClean="0">
                <a:latin typeface="Calibri" pitchFamily="-106" charset="0"/>
              </a:rPr>
              <a:t>Ca</a:t>
            </a:r>
            <a:r>
              <a:rPr lang="tr-TR" sz="2000" dirty="0" smtClean="0">
                <a:latin typeface="Calibri" pitchFamily="-106" charset="0"/>
              </a:rPr>
              <a:t> ++ bağlamayan ajanlar (</a:t>
            </a:r>
            <a:r>
              <a:rPr lang="tr-TR" sz="2000" dirty="0" err="1" smtClean="0">
                <a:latin typeface="Calibri" pitchFamily="-106" charset="0"/>
              </a:rPr>
              <a:t>NaHeparin</a:t>
            </a:r>
            <a:r>
              <a:rPr lang="tr-TR" sz="2000" dirty="0" smtClean="0">
                <a:latin typeface="Calibri" pitchFamily="-106" charset="0"/>
              </a:rPr>
              <a:t> kullanılmalı</a:t>
            </a:r>
            <a:r>
              <a:rPr lang="tr-TR" sz="1800" dirty="0" smtClean="0">
                <a:latin typeface="Calibri" pitchFamily="-106" charset="0"/>
              </a:rPr>
              <a:t>)</a:t>
            </a:r>
          </a:p>
          <a:p>
            <a:r>
              <a:rPr lang="tr-TR" sz="2400" dirty="0" smtClean="0">
                <a:latin typeface="Calibri" pitchFamily="-106" charset="0"/>
              </a:rPr>
              <a:t>KIA: </a:t>
            </a:r>
            <a:r>
              <a:rPr lang="tr-TR" sz="2400" dirty="0" err="1" smtClean="0">
                <a:latin typeface="Calibri" pitchFamily="-106" charset="0"/>
              </a:rPr>
              <a:t>Heparin</a:t>
            </a:r>
            <a:r>
              <a:rPr lang="tr-TR" sz="2400" dirty="0" smtClean="0">
                <a:latin typeface="Calibri" pitchFamily="-106" charset="0"/>
              </a:rPr>
              <a:t>  tercih edilir (MM örneklerinde EDTA)</a:t>
            </a:r>
          </a:p>
          <a:p>
            <a:r>
              <a:rPr lang="tr-TR" sz="2400" dirty="0" err="1" smtClean="0">
                <a:latin typeface="Calibri" pitchFamily="-106" charset="0"/>
              </a:rPr>
              <a:t>Effüzyon</a:t>
            </a:r>
            <a:r>
              <a:rPr lang="tr-TR" sz="2400" dirty="0" smtClean="0">
                <a:latin typeface="Calibri" pitchFamily="-106" charset="0"/>
              </a:rPr>
              <a:t> örnekleri/biyopsiler: 10u prezervatifsiz </a:t>
            </a:r>
            <a:r>
              <a:rPr lang="tr-TR" sz="2400" dirty="0" err="1" smtClean="0">
                <a:latin typeface="Calibri" pitchFamily="-106" charset="0"/>
              </a:rPr>
              <a:t>Heparin</a:t>
            </a:r>
            <a:r>
              <a:rPr lang="tr-TR" sz="2400" dirty="0" smtClean="0">
                <a:latin typeface="Calibri" pitchFamily="-106" charset="0"/>
              </a:rPr>
              <a:t>/1 mL Medyum veya PBS</a:t>
            </a:r>
          </a:p>
          <a:p>
            <a:r>
              <a:rPr lang="tr-TR" sz="2400" dirty="0" err="1" smtClean="0">
                <a:latin typeface="Calibri" pitchFamily="-106" charset="0"/>
              </a:rPr>
              <a:t>Trombosit</a:t>
            </a:r>
            <a:r>
              <a:rPr lang="tr-TR" sz="2400" dirty="0" smtClean="0">
                <a:latin typeface="Calibri" pitchFamily="-106" charset="0"/>
              </a:rPr>
              <a:t> çalışmaları için  kan örnekleri  CTAD</a:t>
            </a:r>
            <a:r>
              <a:rPr lang="en-US" sz="2400" dirty="0" smtClean="0">
                <a:latin typeface="Calibri" pitchFamily="-106" charset="0"/>
              </a:rPr>
              <a:t> (citric acid, </a:t>
            </a:r>
            <a:r>
              <a:rPr lang="en-US" sz="2400" dirty="0" err="1" smtClean="0">
                <a:latin typeface="Calibri" pitchFamily="-106" charset="0"/>
              </a:rPr>
              <a:t>theophylline</a:t>
            </a:r>
            <a:r>
              <a:rPr lang="en-US" sz="2400" dirty="0" smtClean="0">
                <a:latin typeface="Calibri" pitchFamily="-106" charset="0"/>
              </a:rPr>
              <a:t>, adenosine </a:t>
            </a:r>
            <a:r>
              <a:rPr lang="en-US" sz="2400" dirty="0" err="1" smtClean="0">
                <a:latin typeface="Calibri" pitchFamily="-106" charset="0"/>
              </a:rPr>
              <a:t>ve</a:t>
            </a:r>
            <a:r>
              <a:rPr lang="en-US" sz="2400" dirty="0" smtClean="0">
                <a:latin typeface="Calibri" pitchFamily="-106" charset="0"/>
              </a:rPr>
              <a:t> </a:t>
            </a:r>
            <a:r>
              <a:rPr lang="en-US" sz="2400" dirty="0" err="1" smtClean="0">
                <a:latin typeface="Calibri" pitchFamily="-106" charset="0"/>
              </a:rPr>
              <a:t>dipyridamol</a:t>
            </a:r>
            <a:r>
              <a:rPr lang="en-US" sz="2400" dirty="0" smtClean="0">
                <a:latin typeface="Calibri" pitchFamily="-106" charset="0"/>
              </a:rPr>
              <a:t>) </a:t>
            </a:r>
            <a:r>
              <a:rPr lang="tr-TR" sz="2400" dirty="0" smtClean="0">
                <a:latin typeface="Calibri" pitchFamily="-106" charset="0"/>
              </a:rPr>
              <a:t>içeren  özel tüplere alınıp, </a:t>
            </a:r>
            <a:r>
              <a:rPr lang="tr-TR" sz="2400" dirty="0" err="1" smtClean="0">
                <a:latin typeface="Calibri" pitchFamily="-106" charset="0"/>
              </a:rPr>
              <a:t>trombositlerin</a:t>
            </a:r>
            <a:r>
              <a:rPr lang="tr-TR" sz="2400" dirty="0" smtClean="0">
                <a:latin typeface="Calibri" pitchFamily="-106" charset="0"/>
              </a:rPr>
              <a:t> aktive </a:t>
            </a:r>
            <a:r>
              <a:rPr lang="tr-TR" sz="2400" dirty="0" err="1" smtClean="0">
                <a:latin typeface="Calibri" pitchFamily="-106" charset="0"/>
              </a:rPr>
              <a:t>olmamamları</a:t>
            </a:r>
            <a:r>
              <a:rPr lang="tr-TR" sz="2400" dirty="0" smtClean="0">
                <a:latin typeface="Calibri" pitchFamily="-106" charset="0"/>
              </a:rPr>
              <a:t> sağlanır</a:t>
            </a:r>
          </a:p>
          <a:p>
            <a:pPr>
              <a:buFont typeface="Wingdings" pitchFamily="-106" charset="2"/>
              <a:buNone/>
            </a:pPr>
            <a:endParaRPr lang="tr-TR" sz="2400" dirty="0" smtClean="0">
              <a:latin typeface="Calibri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Kan /KIA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içindeki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lökositler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ile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çalışırken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2000" smtClean="0">
                <a:solidFill>
                  <a:srgbClr val="FF0000"/>
                </a:solidFill>
              </a:rPr>
              <a:t>Eritrositler parçalanarak ortamdan uzaklaştırılır (RBC Lysis</a:t>
            </a:r>
            <a:r>
              <a:rPr lang="en-US" sz="2000" smtClean="0"/>
              <a:t>)</a:t>
            </a:r>
          </a:p>
          <a:p>
            <a:pPr lvl="1"/>
            <a:r>
              <a:rPr lang="en-US" sz="2000" smtClean="0"/>
              <a:t>Deiyonize Su (30sn)</a:t>
            </a:r>
          </a:p>
          <a:p>
            <a:pPr lvl="1"/>
            <a:r>
              <a:rPr lang="en-US" sz="2000" smtClean="0"/>
              <a:t>Deterjanlar(Ör: %0.1 Triton x-100, NP-40, Brij-58 ile oda ısında 30 dk, veya %0.2 deterjan ile 10 dk…. Deterjanlar lökositlerin de perfore olmasına sebep olabilecektir)</a:t>
            </a:r>
          </a:p>
          <a:p>
            <a:pPr lvl="1"/>
            <a:r>
              <a:rPr lang="en-US" sz="2000" smtClean="0"/>
              <a:t> Amonyum klorid (10 dk)</a:t>
            </a:r>
          </a:p>
          <a:p>
            <a:pPr lvl="1"/>
            <a:r>
              <a:rPr lang="en-US" sz="2000" smtClean="0"/>
              <a:t>Çeşitli ticari ürünler </a:t>
            </a:r>
          </a:p>
          <a:p>
            <a:pPr lvl="1">
              <a:buFont typeface="Wingdings" pitchFamily="-106" charset="2"/>
              <a:buNone/>
            </a:pPr>
            <a:r>
              <a:rPr lang="en-US" sz="2000" smtClean="0"/>
              <a:t> kullanılabilir, Oda ısısında  uygulanmaları önerilir</a:t>
            </a:r>
          </a:p>
          <a:p>
            <a:pPr lvl="1">
              <a:buFont typeface="Wingdings" pitchFamily="-106" charset="2"/>
              <a:buNone/>
            </a:pPr>
            <a:r>
              <a:rPr lang="en-US" sz="2000" smtClean="0"/>
              <a:t>(</a:t>
            </a:r>
            <a:r>
              <a:rPr lang="en-US" sz="2000" i="1" smtClean="0"/>
              <a:t>İşleme göre genellikle öncesinde bazan sonrasında  %2-4 formaldehid ile hücreler tespit edilebilir, bu tespit oda ısısında 10 dk yapılabilir </a:t>
            </a:r>
            <a:r>
              <a:rPr lang="en-US" sz="2000" smtClean="0"/>
              <a:t>)</a:t>
            </a:r>
          </a:p>
          <a:p>
            <a:pPr lvl="1">
              <a:buFont typeface="Wingdings" pitchFamily="-106" charset="2"/>
              <a:buNone/>
            </a:pPr>
            <a:endParaRPr lang="en-US" sz="2000" smtClean="0"/>
          </a:p>
          <a:p>
            <a:pPr lvl="1">
              <a:buFont typeface="Wingdings" pitchFamily="-106" charset="2"/>
              <a:buNone/>
            </a:pPr>
            <a:r>
              <a:rPr lang="en-US" sz="2000" i="1" smtClean="0"/>
              <a:t>Boyama işlemi öncesinde Metanol gibi denatüre edici bir  ajan kullanılması durumunda konsantrasyonu dikkatle titre edilmelidir, -20 C de kullanılmalıdır (&gt;%50 olanlarda hücrenin ISO  değişebilir)</a:t>
            </a:r>
          </a:p>
          <a:p>
            <a:pPr lvl="1"/>
            <a:endParaRPr lang="en-US" sz="2000" smtClean="0"/>
          </a:p>
          <a:p>
            <a:pPr lvl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575" y="1249363"/>
            <a:ext cx="7345363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25" y="0"/>
            <a:ext cx="566737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1" y="361950"/>
            <a:ext cx="4229099" cy="6067425"/>
          </a:xfrm>
        </p:spPr>
        <p:txBody>
          <a:bodyPr/>
          <a:lstStyle/>
          <a:p>
            <a:pPr>
              <a:buFont typeface="Wingdings 2" pitchFamily="-106" charset="2"/>
              <a:buNone/>
            </a:pPr>
            <a:r>
              <a:rPr lang="en-US" sz="1600" dirty="0" smtClean="0"/>
              <a:t>A: Hypotonic </a:t>
            </a:r>
            <a:r>
              <a:rPr lang="en-US" sz="1600" dirty="0" err="1" smtClean="0"/>
              <a:t>lysis</a:t>
            </a:r>
            <a:r>
              <a:rPr lang="en-US" sz="1600" dirty="0" smtClean="0"/>
              <a:t> followed by 2% formaldehyde and fixation with 100% methanol (Method A0 ), showing loss of light scatter resolution and CD3 expression, but highest signal/background for </a:t>
            </a:r>
            <a:r>
              <a:rPr lang="en-US" sz="1600" dirty="0" err="1" smtClean="0"/>
              <a:t>pERK</a:t>
            </a:r>
            <a:r>
              <a:rPr lang="en-US" sz="1600" dirty="0" smtClean="0"/>
              <a:t> expression. </a:t>
            </a:r>
          </a:p>
          <a:p>
            <a:pPr>
              <a:buFont typeface="Wingdings 2" pitchFamily="-106" charset="2"/>
              <a:buNone/>
            </a:pPr>
            <a:endParaRPr lang="en-US" sz="1600" dirty="0" smtClean="0"/>
          </a:p>
          <a:p>
            <a:pPr>
              <a:buFont typeface="Wingdings 2" pitchFamily="-106" charset="2"/>
              <a:buNone/>
            </a:pPr>
            <a:r>
              <a:rPr lang="en-US" sz="1600" dirty="0" smtClean="0"/>
              <a:t>whole blood processed using</a:t>
            </a:r>
            <a:endParaRPr lang="tr-TR" sz="1600" dirty="0" smtClean="0"/>
          </a:p>
          <a:p>
            <a:pPr>
              <a:buFont typeface="Wingdings 2" pitchFamily="-106" charset="2"/>
              <a:buNone/>
            </a:pPr>
            <a:r>
              <a:rPr lang="en-US" sz="1600" dirty="0" smtClean="0"/>
              <a:t> 4% formaldehyde/0.1% Triton X-100 technique,</a:t>
            </a:r>
            <a:r>
              <a:rPr lang="tr-TR" sz="1600" dirty="0" smtClean="0"/>
              <a:t>    </a:t>
            </a:r>
            <a:r>
              <a:rPr lang="en-US" sz="1600" dirty="0" smtClean="0"/>
              <a:t> (B) no alcohol treatment, </a:t>
            </a:r>
          </a:p>
          <a:p>
            <a:pPr>
              <a:buFont typeface="Wingdings 2" pitchFamily="-106" charset="2"/>
              <a:buNone/>
            </a:pPr>
            <a:endParaRPr lang="en-US" sz="1600" dirty="0" smtClean="0"/>
          </a:p>
          <a:p>
            <a:pPr>
              <a:buFont typeface="Wingdings 2" pitchFamily="-106" charset="2"/>
              <a:buNone/>
            </a:pPr>
            <a:endParaRPr lang="en-US" sz="1600" dirty="0" smtClean="0"/>
          </a:p>
          <a:p>
            <a:pPr>
              <a:buFont typeface="Wingdings 2" pitchFamily="-106" charset="2"/>
              <a:buNone/>
            </a:pPr>
            <a:endParaRPr lang="en-US" sz="1600" dirty="0" smtClean="0"/>
          </a:p>
          <a:p>
            <a:pPr>
              <a:buFont typeface="Wingdings 2" pitchFamily="-106" charset="2"/>
              <a:buNone/>
            </a:pPr>
            <a:r>
              <a:rPr lang="en-US" sz="1600" dirty="0" smtClean="0"/>
              <a:t>whole blood processed using</a:t>
            </a:r>
            <a:endParaRPr lang="tr-TR" sz="1600" dirty="0" smtClean="0"/>
          </a:p>
          <a:p>
            <a:pPr>
              <a:buFont typeface="Wingdings 2" pitchFamily="-106" charset="2"/>
              <a:buNone/>
            </a:pPr>
            <a:r>
              <a:rPr lang="en-US" sz="1600" dirty="0" smtClean="0"/>
              <a:t> 4% formaldehyde 0.1%  Triton X-100 technique,</a:t>
            </a:r>
            <a:r>
              <a:rPr lang="tr-TR" sz="1600" dirty="0" smtClean="0"/>
              <a:t>    </a:t>
            </a:r>
            <a:r>
              <a:rPr lang="en-US" sz="1600" dirty="0" smtClean="0"/>
              <a:t> C) 50% methanol, </a:t>
            </a:r>
          </a:p>
          <a:p>
            <a:pPr>
              <a:buFont typeface="Wingdings 2" pitchFamily="-106" charset="2"/>
              <a:buNone/>
            </a:pPr>
            <a:endParaRPr lang="tr-TR" sz="1600" dirty="0" smtClean="0"/>
          </a:p>
          <a:p>
            <a:pPr>
              <a:buFont typeface="Wingdings 2" pitchFamily="-106" charset="2"/>
              <a:buNone/>
            </a:pPr>
            <a:endParaRPr lang="tr-TR" sz="1600" dirty="0" smtClean="0"/>
          </a:p>
          <a:p>
            <a:pPr>
              <a:buFont typeface="Wingdings 2" pitchFamily="-106" charset="2"/>
              <a:buNone/>
            </a:pPr>
            <a:endParaRPr lang="en-US" sz="1600" dirty="0" smtClean="0"/>
          </a:p>
          <a:p>
            <a:pPr>
              <a:buFont typeface="Wingdings 2" pitchFamily="-106" charset="2"/>
              <a:buNone/>
            </a:pPr>
            <a:r>
              <a:rPr lang="en-US" sz="1600" dirty="0" smtClean="0"/>
              <a:t>whole blood processed using</a:t>
            </a:r>
            <a:endParaRPr lang="tr-TR" sz="1600" dirty="0" smtClean="0"/>
          </a:p>
          <a:p>
            <a:pPr>
              <a:buFont typeface="Wingdings 2" pitchFamily="-106" charset="2"/>
              <a:buNone/>
            </a:pPr>
            <a:r>
              <a:rPr lang="en-US" sz="1600" dirty="0" smtClean="0"/>
              <a:t> 4% formaldehyde 0.1%  Triton X-100 technique, (D) 50% ethanol </a:t>
            </a:r>
          </a:p>
          <a:p>
            <a:pPr>
              <a:buFont typeface="Wingdings 2" pitchFamily="-106" charset="2"/>
              <a:buNone/>
            </a:pPr>
            <a:endParaRPr lang="en-US" sz="1600" dirty="0" smtClean="0"/>
          </a:p>
          <a:p>
            <a:pPr>
              <a:buFont typeface="Wingdings 2" pitchFamily="-106" charset="2"/>
              <a:buNone/>
            </a:pPr>
            <a:endParaRPr lang="en-US" sz="1600" dirty="0" smtClean="0"/>
          </a:p>
          <a:p>
            <a:pPr>
              <a:buFont typeface="Wingdings 2" pitchFamily="-106" charset="2"/>
              <a:buNone/>
            </a:pPr>
            <a:endParaRPr lang="en-US" sz="1600" dirty="0" smtClean="0"/>
          </a:p>
          <a:p>
            <a:pPr>
              <a:buFont typeface="Wingdings 2" pitchFamily="-106" charset="2"/>
              <a:buNone/>
            </a:pPr>
            <a:endParaRPr lang="en-US" sz="1600" dirty="0" smtClean="0"/>
          </a:p>
          <a:p>
            <a:pPr>
              <a:buFont typeface="Wingdings 2" pitchFamily="-106" charset="2"/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88" y="0"/>
            <a:ext cx="5260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Sıvı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nitrojende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saklanmış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hücreler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2138"/>
            <a:ext cx="8229600" cy="4625975"/>
          </a:xfrm>
        </p:spPr>
        <p:txBody>
          <a:bodyPr>
            <a:normAutofit/>
          </a:bodyPr>
          <a:lstStyle/>
          <a:p>
            <a:pPr>
              <a:buFont typeface="Wingdings 2" pitchFamily="-106" charset="2"/>
              <a:buNone/>
            </a:pPr>
            <a:r>
              <a:rPr lang="en-US" sz="3000" smtClean="0"/>
              <a:t>Hücrelerin hızla çözülerek   dondurma işleminde kullanılan  ortamda bulunan DMSO dan kurtarılması önem taşır  (</a:t>
            </a:r>
            <a:r>
              <a:rPr lang="en-US" sz="3000" smtClean="0">
                <a:solidFill>
                  <a:srgbClr val="0000FF"/>
                </a:solidFill>
              </a:rPr>
              <a:t>Görev 1: Cell freezing</a:t>
            </a:r>
            <a:r>
              <a:rPr lang="en-US" sz="3000" smtClean="0"/>
              <a:t>)</a:t>
            </a:r>
          </a:p>
          <a:p>
            <a:r>
              <a:rPr lang="en-US" sz="3000" smtClean="0"/>
              <a:t>%1 BSA  içeren PBS hazırlanır</a:t>
            </a:r>
          </a:p>
          <a:p>
            <a:r>
              <a:rPr lang="en-US" sz="3000" smtClean="0"/>
              <a:t>Azottan çıkarılan hücreler, bu  BSA lı PBS içine veya RPMI içine  alınıp hızla ılınmaları sağlanır</a:t>
            </a:r>
          </a:p>
          <a:p>
            <a:r>
              <a:rPr lang="en-US" sz="3000" smtClean="0"/>
              <a:t>400g de 5dk santrifüj edilir</a:t>
            </a:r>
          </a:p>
          <a:p>
            <a:r>
              <a:rPr lang="en-US" sz="3000" smtClean="0"/>
              <a:t>Süpernatan atılıp yeni tampon içinde resüspande edilir </a:t>
            </a:r>
          </a:p>
          <a:p>
            <a:endParaRPr lang="en-US" sz="3000" smtClean="0"/>
          </a:p>
          <a:p>
            <a:endParaRPr lang="en-US" sz="300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536</TotalTime>
  <Words>1387</Words>
  <Application>Microsoft Office PowerPoint</Application>
  <PresentationFormat>Ekran Gösterisi (4:3)</PresentationFormat>
  <Paragraphs>189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Module</vt:lpstr>
      <vt:lpstr>Multiparamatrik FCM Çalışmalarında Kullanılan Örnekler</vt:lpstr>
      <vt:lpstr>Örnek Hazırlık</vt:lpstr>
      <vt:lpstr>Kan/KIA alırken kullanılan antikoagülanlar önem taşır </vt:lpstr>
      <vt:lpstr>Antikoagulan:</vt:lpstr>
      <vt:lpstr>Kan /KIA içindeki lökositler ile  çalışırken</vt:lpstr>
      <vt:lpstr>Slayt 6</vt:lpstr>
      <vt:lpstr>Slayt 7</vt:lpstr>
      <vt:lpstr>Slayt 8</vt:lpstr>
      <vt:lpstr>Sıvı nitrojende saklanmış hücreler</vt:lpstr>
      <vt:lpstr>Hücre kültüründe toplanan hücreler</vt:lpstr>
      <vt:lpstr>Hücre  kültüründeki  “tutunmuş” hücreler </vt:lpstr>
      <vt:lpstr>Solid Dokular</vt:lpstr>
      <vt:lpstr>Dokulardaki  kullanılacak  hücreler  öncelikle hücre süspansiyonu haline getirilmelidir </vt:lpstr>
      <vt:lpstr>Enzim ile Muamele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Boyama Tamponu : Örnek 1 </vt:lpstr>
      <vt:lpstr>Boyama tamponu: örnek 2</vt:lpstr>
      <vt:lpstr>Slayt 25</vt:lpstr>
      <vt:lpstr>Boyama işlemlerine geçilir </vt:lpstr>
      <vt:lpstr>Slayt 27</vt:lpstr>
      <vt:lpstr>Boyama işlemleri</vt:lpstr>
      <vt:lpstr>Slayt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izak dalva</dc:creator>
  <cp:lastModifiedBy>user</cp:lastModifiedBy>
  <cp:revision>11</cp:revision>
  <dcterms:created xsi:type="dcterms:W3CDTF">2013-10-30T16:24:52Z</dcterms:created>
  <dcterms:modified xsi:type="dcterms:W3CDTF">2018-05-14T13:10:53Z</dcterms:modified>
</cp:coreProperties>
</file>