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39"/>
  </p:notesMasterIdLst>
  <p:sldIdLst>
    <p:sldId id="294" r:id="rId2"/>
    <p:sldId id="295" r:id="rId3"/>
    <p:sldId id="257" r:id="rId4"/>
    <p:sldId id="259" r:id="rId5"/>
    <p:sldId id="258"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8" r:id="rId33"/>
    <p:sldId id="289" r:id="rId34"/>
    <p:sldId id="290" r:id="rId35"/>
    <p:sldId id="291" r:id="rId36"/>
    <p:sldId id="292" r:id="rId37"/>
    <p:sldId id="293" r:id="rId38"/>
  </p:sldIdLst>
  <p:sldSz cx="12192000" cy="6858000"/>
  <p:notesSz cx="6858000" cy="9144000"/>
  <p:defaultTex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658" y="67"/>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21B831D1-A427-4DB0-A805-D2B696B7BE66}" type="datetimeFigureOut">
              <a:rPr lang="tr-TR"/>
              <a:pPr>
                <a:defRPr/>
              </a:pPr>
              <a:t>6.02.2020</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9E0D3EE-6D6D-4841-86B6-4383DEBC9B77}"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4987B03-7FEF-4509-B941-8A880EF8852F}" type="slidenum">
              <a:rPr lang="en-US" altLang="tr-TR" smtClean="0">
                <a:latin typeface="Arial" panose="020B0604020202020204" pitchFamily="34" charset="0"/>
              </a:rPr>
              <a:pPr>
                <a:spcBef>
                  <a:spcPct val="0"/>
                </a:spcBef>
              </a:pPr>
              <a:t>1</a:t>
            </a:fld>
            <a:endParaRPr lang="en-US" altLang="tr-TR" smtClean="0">
              <a:latin typeface="Arial" panose="020B0604020202020204" pitchFamily="34" charset="0"/>
            </a:endParaRPr>
          </a:p>
        </p:txBody>
      </p:sp>
      <p:sp>
        <p:nvSpPr>
          <p:cNvPr id="7171"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1097280" y="3810000"/>
            <a:ext cx="10058400" cy="515112"/>
          </a:xfrm>
        </p:spPr>
        <p:txBody>
          <a:bodyPr anchor="b">
            <a:noAutofit/>
          </a:bodyPr>
          <a:lstStyle>
            <a:lvl1pPr algn="ctr">
              <a:lnSpc>
                <a:spcPct val="85000"/>
              </a:lnSpc>
              <a:defRPr sz="3200" b="0" spc="-28" baseline="0">
                <a:solidFill>
                  <a:srgbClr val="204788"/>
                </a:solidFill>
                <a:latin typeface="Times New Roman" panose="02020603050405020304" pitchFamily="18" charset="0"/>
                <a:cs typeface="Times New Roman" panose="02020603050405020304" pitchFamily="18" charset="0"/>
              </a:defRPr>
            </a:lvl1pPr>
          </a:lstStyle>
          <a:p>
            <a:r>
              <a:rPr lang="tr-TR" dirty="0" smtClean="0"/>
              <a:t>Asıl Başlık Stili İçin Tıklatın</a:t>
            </a:r>
            <a:endParaRPr lang="en-US" dirty="0"/>
          </a:p>
        </p:txBody>
      </p:sp>
      <p:sp>
        <p:nvSpPr>
          <p:cNvPr id="3" name="Subtitle 2"/>
          <p:cNvSpPr>
            <a:spLocks noGrp="1"/>
          </p:cNvSpPr>
          <p:nvPr>
            <p:ph type="subTitle" idx="1" hasCustomPrompt="1"/>
          </p:nvPr>
        </p:nvSpPr>
        <p:spPr>
          <a:xfrm>
            <a:off x="1100051" y="4455621"/>
            <a:ext cx="10058400" cy="1143000"/>
          </a:xfrm>
        </p:spPr>
        <p:txBody>
          <a:bodyPr lIns="91440" rIns="91440">
            <a:normAutofit/>
          </a:bodyPr>
          <a:lstStyle>
            <a:lvl1pPr marL="0" indent="0" algn="ctr">
              <a:buNone/>
              <a:defRPr sz="1013" cap="all" spc="113" baseline="0">
                <a:solidFill>
                  <a:schemeClr val="tx2"/>
                </a:solidFill>
                <a:latin typeface="Times New Roman" panose="02020603050405020304" pitchFamily="18" charset="0"/>
                <a:cs typeface="Times New Roman" panose="02020603050405020304" pitchFamily="18" charset="0"/>
              </a:defRPr>
            </a:lvl1pPr>
            <a:lvl2pPr marL="257175" indent="0" algn="ctr">
              <a:buNone/>
              <a:defRPr sz="1350"/>
            </a:lvl2pPr>
            <a:lvl3pPr marL="514350" indent="0" algn="ctr">
              <a:buNone/>
              <a:defRPr sz="1350"/>
            </a:lvl3pPr>
            <a:lvl4pPr marL="771525" indent="0" algn="ctr">
              <a:buNone/>
              <a:defRPr sz="1125"/>
            </a:lvl4pPr>
            <a:lvl5pPr marL="1028700" indent="0" algn="ctr">
              <a:buNone/>
              <a:defRPr sz="1125"/>
            </a:lvl5pPr>
            <a:lvl6pPr marL="1285875" indent="0" algn="ctr">
              <a:buNone/>
              <a:defRPr sz="1125"/>
            </a:lvl6pPr>
            <a:lvl7pPr marL="1543050" indent="0" algn="ctr">
              <a:buNone/>
              <a:defRPr sz="1125"/>
            </a:lvl7pPr>
            <a:lvl8pPr marL="1800225" indent="0" algn="ctr">
              <a:buNone/>
              <a:defRPr sz="1125"/>
            </a:lvl8pPr>
            <a:lvl9pPr marL="2057400" indent="0" algn="ctr">
              <a:buNone/>
              <a:defRPr sz="1125"/>
            </a:lvl9pPr>
          </a:lstStyle>
          <a:p>
            <a:r>
              <a:rPr lang="tr-TR" dirty="0" smtClean="0"/>
              <a:t>DERS ADI</a:t>
            </a:r>
            <a:endParaRPr lang="en-US" dirty="0"/>
          </a:p>
        </p:txBody>
      </p:sp>
      <p:sp>
        <p:nvSpPr>
          <p:cNvPr id="4" name="Date Placeholder 3"/>
          <p:cNvSpPr>
            <a:spLocks noGrp="1"/>
          </p:cNvSpPr>
          <p:nvPr>
            <p:ph type="dt" sz="half" idx="10"/>
          </p:nvPr>
        </p:nvSpPr>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fld id="{644526B4-A026-43C4-999D-7DC976FE730F}" type="datetime1">
              <a:rPr lang="en-US" smtClean="0"/>
              <a:t>2/6/2020</a:t>
            </a:fld>
            <a:endParaRPr lang="en-US"/>
          </a:p>
        </p:txBody>
      </p:sp>
      <p:sp>
        <p:nvSpPr>
          <p:cNvPr id="5" name="Footer Placeholder 4"/>
          <p:cNvSpPr>
            <a:spLocks noGrp="1"/>
          </p:cNvSpPr>
          <p:nvPr>
            <p:ph type="ftr" sz="quarter" idx="11"/>
          </p:nvPr>
        </p:nvSpPr>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pPr>
              <a:defRPr/>
            </a:pPr>
            <a:endParaRPr lang="en-US" altLang="tr-TR"/>
          </a:p>
        </p:txBody>
      </p:sp>
      <p:sp>
        <p:nvSpPr>
          <p:cNvPr id="6" name="Slide Number Placeholder 5"/>
          <p:cNvSpPr>
            <a:spLocks noGrp="1"/>
          </p:cNvSpPr>
          <p:nvPr>
            <p:ph type="sldNum" sz="quarter" idx="12"/>
          </p:nvPr>
        </p:nvSpPr>
        <p:spPr/>
        <p:txBody>
          <a:bodyPr/>
          <a:lstStyle>
            <a:lvl1pPr algn="r">
              <a:defRPr>
                <a:solidFill>
                  <a:schemeClr val="bg1"/>
                </a:solidFill>
                <a:latin typeface="Times New Roman" panose="02020603050405020304" pitchFamily="18" charset="0"/>
                <a:cs typeface="Times New Roman" panose="02020603050405020304" pitchFamily="18" charset="0"/>
              </a:defRPr>
            </a:lvl1pPr>
          </a:lstStyle>
          <a:p>
            <a:pPr>
              <a:defRPr/>
            </a:pPr>
            <a:fld id="{BEB0D500-CFFA-4DD4-9946-D4EA17587E3A}" type="slidenum">
              <a:rPr lang="en-US" altLang="tr-TR" smtClean="0"/>
              <a:pPr>
                <a:defRPr/>
              </a:pPr>
              <a:t>‹#›</a:t>
            </a:fld>
            <a:endParaRPr lang="en-US" altLang="tr-T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1393" y="826688"/>
            <a:ext cx="1527835" cy="1450184"/>
          </a:xfrm>
          <a:prstGeom prst="rect">
            <a:avLst/>
          </a:prstGeom>
        </p:spPr>
      </p:pic>
      <p:sp>
        <p:nvSpPr>
          <p:cNvPr id="12" name="Metin kutusu 11"/>
          <p:cNvSpPr txBox="1"/>
          <p:nvPr/>
        </p:nvSpPr>
        <p:spPr>
          <a:xfrm>
            <a:off x="3902279" y="1051999"/>
            <a:ext cx="5444921" cy="646331"/>
          </a:xfrm>
          <a:prstGeom prst="rect">
            <a:avLst/>
          </a:prstGeom>
          <a:noFill/>
        </p:spPr>
        <p:txBody>
          <a:bodyPr wrap="square" rtlCol="0">
            <a:spAutoFit/>
          </a:bodyPr>
          <a:lstStyle/>
          <a:p>
            <a:pPr algn="ctr"/>
            <a:r>
              <a:rPr lang="tr-TR" sz="1800" b="0" dirty="0" smtClean="0">
                <a:solidFill>
                  <a:srgbClr val="204788"/>
                </a:solidFill>
                <a:latin typeface="Times New Roman" panose="02020603050405020304" pitchFamily="18" charset="0"/>
                <a:cs typeface="Times New Roman" panose="02020603050405020304" pitchFamily="18" charset="0"/>
              </a:rPr>
              <a:t>ANKARA ÜNİVERSİTESİ</a:t>
            </a:r>
          </a:p>
          <a:p>
            <a:pPr algn="ctr"/>
            <a:r>
              <a:rPr lang="tr-TR" sz="1800" b="0" dirty="0" smtClean="0">
                <a:solidFill>
                  <a:srgbClr val="204788"/>
                </a:solidFill>
                <a:latin typeface="Times New Roman" panose="02020603050405020304" pitchFamily="18" charset="0"/>
                <a:cs typeface="Times New Roman" panose="02020603050405020304" pitchFamily="18" charset="0"/>
              </a:rPr>
              <a:t>Nallıhan</a:t>
            </a:r>
            <a:r>
              <a:rPr lang="tr-TR" sz="1800" b="0" baseline="0" dirty="0" smtClean="0">
                <a:solidFill>
                  <a:srgbClr val="204788"/>
                </a:solidFill>
                <a:latin typeface="Times New Roman" panose="02020603050405020304" pitchFamily="18" charset="0"/>
                <a:cs typeface="Times New Roman" panose="02020603050405020304" pitchFamily="18" charset="0"/>
              </a:rPr>
              <a:t> Meslek Yüksekokulu</a:t>
            </a:r>
            <a:endParaRPr lang="tr-TR" sz="1800" b="0" dirty="0">
              <a:solidFill>
                <a:srgbClr val="204788"/>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0885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26F90643-125A-461A-9753-D66CC8B42B70}" type="datetime1">
              <a:rPr lang="en-US" smtClean="0"/>
              <a:t>2/6/2020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US" altLang="tr-TR"/>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BEB0D500-CFFA-4DD4-9946-D4EA17587E3A}" type="slidenum">
              <a:rPr lang="en-US" altLang="tr-TR" smtClean="0"/>
              <a:pPr>
                <a:defRPr/>
              </a:pPr>
              <a:t>‹#›</a:t>
            </a:fld>
            <a:endParaRPr lang="en-US" altLang="tr-TR"/>
          </a:p>
        </p:txBody>
      </p:sp>
    </p:spTree>
    <p:extLst>
      <p:ext uri="{BB962C8B-B14F-4D97-AF65-F5344CB8AC3E}">
        <p14:creationId xmlns:p14="http://schemas.microsoft.com/office/powerpoint/2010/main" val="3875789578"/>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8" y="6400800"/>
            <a:ext cx="12188825"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8" y="633431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2" y="412302"/>
            <a:ext cx="2628900" cy="575989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2" y="412302"/>
            <a:ext cx="7734300" cy="5759898"/>
          </a:xfrm>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98AC2D4D-788C-4808-A521-F418FAE6E6B9}" type="datetime1">
              <a:rPr lang="en-US" smtClean="0"/>
              <a:t>2/6/2020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US" altLang="tr-TR"/>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BEB0D500-CFFA-4DD4-9946-D4EA17587E3A}" type="slidenum">
              <a:rPr lang="en-US" altLang="tr-TR" smtClean="0"/>
              <a:pPr>
                <a:defRPr/>
              </a:pPr>
              <a:t>‹#›</a:t>
            </a:fld>
            <a:endParaRPr lang="en-US" altLang="tr-TR"/>
          </a:p>
        </p:txBody>
      </p:sp>
    </p:spTree>
    <p:extLst>
      <p:ext uri="{BB962C8B-B14F-4D97-AF65-F5344CB8AC3E}">
        <p14:creationId xmlns:p14="http://schemas.microsoft.com/office/powerpoint/2010/main" val="78128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Boş">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900" b="0" i="0">
                <a:solidFill>
                  <a:srgbClr val="1A1A6F"/>
                </a:solidFill>
                <a:latin typeface="Arial"/>
                <a:cs typeface="Arial"/>
              </a:defRPr>
            </a:lvl1pPr>
          </a:lstStyle>
          <a:p>
            <a:pPr>
              <a:defRPr/>
            </a:pPr>
            <a:endParaRPr lang="en-US" altLang="tr-TR"/>
          </a:p>
        </p:txBody>
      </p:sp>
      <p:sp>
        <p:nvSpPr>
          <p:cNvPr id="3" name="Holder 3"/>
          <p:cNvSpPr>
            <a:spLocks noGrp="1"/>
          </p:cNvSpPr>
          <p:nvPr>
            <p:ph type="dt" sz="half" idx="6"/>
          </p:nvPr>
        </p:nvSpPr>
        <p:spPr/>
        <p:txBody>
          <a:bodyPr lIns="0" tIns="0" rIns="0" bIns="0"/>
          <a:lstStyle>
            <a:lvl1pPr algn="l">
              <a:defRPr>
                <a:solidFill>
                  <a:srgbClr val="002060"/>
                </a:solidFill>
              </a:defRPr>
            </a:lvl1pPr>
          </a:lstStyle>
          <a:p>
            <a:fld id="{54FDB918-001A-4045-9FE8-E10871DC8BCE}" type="datetime1">
              <a:rPr lang="en-US" smtClean="0"/>
              <a:t>2/6/2020</a:t>
            </a:fld>
            <a:endParaRPr lang="en-US"/>
          </a:p>
        </p:txBody>
      </p:sp>
      <p:sp>
        <p:nvSpPr>
          <p:cNvPr id="4" name="Holder 4"/>
          <p:cNvSpPr>
            <a:spLocks noGrp="1"/>
          </p:cNvSpPr>
          <p:nvPr>
            <p:ph type="sldNum" sz="quarter" idx="7"/>
          </p:nvPr>
        </p:nvSpPr>
        <p:spPr/>
        <p:txBody>
          <a:bodyPr lIns="0" tIns="0" rIns="0" bIns="0"/>
          <a:lstStyle>
            <a:lvl1pPr algn="r">
              <a:defRPr>
                <a:solidFill>
                  <a:srgbClr val="002060"/>
                </a:solidFill>
              </a:defRPr>
            </a:lvl1pPr>
          </a:lstStyle>
          <a:p>
            <a:pPr>
              <a:defRPr/>
            </a:pPr>
            <a:fld id="{BEB0D500-CFFA-4DD4-9946-D4EA17587E3A}" type="slidenum">
              <a:rPr lang="en-US" altLang="tr-TR" smtClean="0"/>
              <a:pPr>
                <a:defRPr/>
              </a:pPr>
              <a:t>‹#›</a:t>
            </a:fld>
            <a:endParaRPr lang="en-US" altLang="tr-TR"/>
          </a:p>
        </p:txBody>
      </p:sp>
    </p:spTree>
    <p:extLst>
      <p:ext uri="{BB962C8B-B14F-4D97-AF65-F5344CB8AC3E}">
        <p14:creationId xmlns:p14="http://schemas.microsoft.com/office/powerpoint/2010/main" val="138091631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1_Yalnızca Başlı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bg1"/>
                </a:solidFill>
                <a:latin typeface="Arial"/>
                <a:cs typeface="Arial"/>
              </a:defRPr>
            </a:lvl1pPr>
          </a:lstStyle>
          <a:p>
            <a:r>
              <a:rPr lang="tr-TR" smtClean="0"/>
              <a:t>Asıl başlık stili için tıklatın</a:t>
            </a:r>
            <a:endParaRPr/>
          </a:p>
        </p:txBody>
      </p:sp>
      <p:sp>
        <p:nvSpPr>
          <p:cNvPr id="3" name="Holder 3"/>
          <p:cNvSpPr>
            <a:spLocks noGrp="1"/>
          </p:cNvSpPr>
          <p:nvPr>
            <p:ph type="ftr" sz="quarter" idx="5"/>
          </p:nvPr>
        </p:nvSpPr>
        <p:spPr/>
        <p:txBody>
          <a:bodyPr lIns="0" tIns="0" rIns="0" bIns="0"/>
          <a:lstStyle>
            <a:lvl1pPr>
              <a:defRPr sz="900" b="0" i="0">
                <a:solidFill>
                  <a:srgbClr val="1A1A6F"/>
                </a:solidFill>
                <a:latin typeface="Arial"/>
                <a:cs typeface="Arial"/>
              </a:defRPr>
            </a:lvl1pPr>
          </a:lstStyle>
          <a:p>
            <a:pPr>
              <a:defRPr/>
            </a:pPr>
            <a:endParaRPr lang="en-US" altLang="tr-T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2AAEA6F7-585C-405E-873A-D6FE92EE9029}" type="datetime1">
              <a:rPr lang="en-US" smtClean="0"/>
              <a:t>2/6/2020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pPr>
              <a:defRPr/>
            </a:pPr>
            <a:fld id="{BEB0D500-CFFA-4DD4-9946-D4EA17587E3A}" type="slidenum">
              <a:rPr lang="en-US" altLang="tr-TR" smtClean="0"/>
              <a:pPr>
                <a:defRPr/>
              </a:pPr>
              <a:t>‹#›</a:t>
            </a:fld>
            <a:endParaRPr lang="en-US" altLang="tr-TR"/>
          </a:p>
        </p:txBody>
      </p:sp>
    </p:spTree>
    <p:extLst>
      <p:ext uri="{BB962C8B-B14F-4D97-AF65-F5344CB8AC3E}">
        <p14:creationId xmlns:p14="http://schemas.microsoft.com/office/powerpoint/2010/main" val="63988251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508000" y="286605"/>
            <a:ext cx="10647680" cy="627796"/>
          </a:xfrm>
        </p:spPr>
        <p:txBody>
          <a:bodyPr>
            <a:normAutofit/>
          </a:bodyPr>
          <a:lstStyle>
            <a:lvl1pPr>
              <a:defRPr sz="3200">
                <a:solidFill>
                  <a:schemeClr val="bg2">
                    <a:lumMod val="25000"/>
                  </a:schemeClr>
                </a:solidFill>
                <a:latin typeface="Times New Roman" panose="02020603050405020304" pitchFamily="18" charset="0"/>
                <a:cs typeface="Times New Roman" panose="02020603050405020304" pitchFamily="18" charset="0"/>
              </a:defRPr>
            </a:lvl1pPr>
          </a:lstStyle>
          <a:p>
            <a:r>
              <a:rPr lang="tr-TR" dirty="0" smtClean="0"/>
              <a:t>Asıl başlık stili için tıklatın</a:t>
            </a:r>
            <a:endParaRPr lang="en-US" dirty="0"/>
          </a:p>
        </p:txBody>
      </p:sp>
      <p:sp>
        <p:nvSpPr>
          <p:cNvPr id="3" name="Content Placeholder 2"/>
          <p:cNvSpPr>
            <a:spLocks noGrp="1"/>
          </p:cNvSpPr>
          <p:nvPr>
            <p:ph idx="1"/>
          </p:nvPr>
        </p:nvSpPr>
        <p:spPr/>
        <p:txBody>
          <a:bodyPr/>
          <a:lstStyle>
            <a:lvl1pPr>
              <a:defRPr>
                <a:solidFill>
                  <a:schemeClr val="bg2">
                    <a:lumMod val="25000"/>
                  </a:schemeClr>
                </a:solidFill>
                <a:latin typeface="Times New Roman" panose="02020603050405020304" pitchFamily="18" charset="0"/>
                <a:cs typeface="Times New Roman" panose="02020603050405020304" pitchFamily="18" charset="0"/>
              </a:defRPr>
            </a:lvl1pPr>
            <a:lvl2pPr>
              <a:defRPr>
                <a:solidFill>
                  <a:schemeClr val="bg2">
                    <a:lumMod val="25000"/>
                  </a:schemeClr>
                </a:solidFill>
                <a:latin typeface="Times New Roman" panose="02020603050405020304" pitchFamily="18" charset="0"/>
                <a:cs typeface="Times New Roman" panose="02020603050405020304" pitchFamily="18" charset="0"/>
              </a:defRPr>
            </a:lvl2pPr>
            <a:lvl3pPr>
              <a:defRPr>
                <a:solidFill>
                  <a:schemeClr val="bg2">
                    <a:lumMod val="25000"/>
                  </a:schemeClr>
                </a:solidFill>
                <a:latin typeface="Times New Roman" panose="02020603050405020304" pitchFamily="18" charset="0"/>
                <a:cs typeface="Times New Roman" panose="02020603050405020304" pitchFamily="18" charset="0"/>
              </a:defRPr>
            </a:lvl3pPr>
            <a:lvl4pPr>
              <a:defRPr>
                <a:solidFill>
                  <a:schemeClr val="bg2">
                    <a:lumMod val="25000"/>
                  </a:schemeClr>
                </a:solidFill>
                <a:latin typeface="Times New Roman" panose="02020603050405020304" pitchFamily="18" charset="0"/>
                <a:cs typeface="Times New Roman" panose="02020603050405020304" pitchFamily="18" charset="0"/>
              </a:defRPr>
            </a:lvl4pPr>
            <a:lvl5pPr>
              <a:defRPr>
                <a:solidFill>
                  <a:schemeClr val="bg2">
                    <a:lumMod val="25000"/>
                  </a:schemeClr>
                </a:solidFill>
                <a:latin typeface="Times New Roman" panose="02020603050405020304" pitchFamily="18" charset="0"/>
                <a:cs typeface="Times New Roman" panose="02020603050405020304" pitchFamily="18"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fld id="{25BA743C-A8C8-4FD9-83C6-F9AFB31FC065}" type="datetime1">
              <a:rPr lang="en-US" smtClean="0"/>
              <a:t>2/6/2020</a:t>
            </a:fld>
            <a:endParaRPr lang="en-US"/>
          </a:p>
        </p:txBody>
      </p:sp>
      <p:sp>
        <p:nvSpPr>
          <p:cNvPr id="5" name="Footer Placeholder 4"/>
          <p:cNvSpPr>
            <a:spLocks noGrp="1"/>
          </p:cNvSpPr>
          <p:nvPr>
            <p:ph type="ftr" sz="quarter" idx="11"/>
          </p:nvPr>
        </p:nvSpPr>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pPr>
              <a:defRPr/>
            </a:pPr>
            <a:endParaRPr lang="en-US" altLang="tr-TR"/>
          </a:p>
        </p:txBody>
      </p:sp>
      <p:sp>
        <p:nvSpPr>
          <p:cNvPr id="6" name="Slide Number Placeholder 5"/>
          <p:cNvSpPr>
            <a:spLocks noGrp="1"/>
          </p:cNvSpPr>
          <p:nvPr>
            <p:ph type="sldNum" sz="quarter" idx="12"/>
          </p:nvPr>
        </p:nvSpPr>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pPr>
              <a:defRPr/>
            </a:pPr>
            <a:fld id="{BEB0D500-CFFA-4DD4-9946-D4EA17587E3A}" type="slidenum">
              <a:rPr lang="en-US" altLang="tr-TR" smtClean="0"/>
              <a:pPr>
                <a:defRPr/>
              </a:pPr>
              <a:t>‹#›</a:t>
            </a:fld>
            <a:endParaRPr lang="en-US" altLang="tr-TR"/>
          </a:p>
        </p:txBody>
      </p:sp>
    </p:spTree>
    <p:extLst>
      <p:ext uri="{BB962C8B-B14F-4D97-AF65-F5344CB8AC3E}">
        <p14:creationId xmlns:p14="http://schemas.microsoft.com/office/powerpoint/2010/main" val="214018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8" y="6400800"/>
            <a:ext cx="12188825"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8" y="633431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2025" b="0">
                <a:solidFill>
                  <a:srgbClr val="204788"/>
                </a:solidFill>
                <a:latin typeface="Times New Roman" panose="02020603050405020304" pitchFamily="18" charset="0"/>
                <a:cs typeface="Times New Roman" panose="02020603050405020304" pitchFamily="18" charset="0"/>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1013" cap="all" spc="113" baseline="0">
                <a:solidFill>
                  <a:srgbClr val="204788"/>
                </a:solidFill>
                <a:latin typeface="Times New Roman" panose="02020603050405020304" pitchFamily="18" charset="0"/>
                <a:cs typeface="Times New Roman" panose="02020603050405020304" pitchFamily="18" charset="0"/>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fld id="{89B6BF92-39DA-42F5-BC09-2C4B3DA5EC42}" type="datetime1">
              <a:rPr lang="en-US" smtClean="0"/>
              <a:t>2/6/2020</a:t>
            </a:fld>
            <a:endParaRPr lang="en-US"/>
          </a:p>
        </p:txBody>
      </p:sp>
      <p:sp>
        <p:nvSpPr>
          <p:cNvPr id="5" name="Footer Placeholder 4"/>
          <p:cNvSpPr>
            <a:spLocks noGrp="1"/>
          </p:cNvSpPr>
          <p:nvPr>
            <p:ph type="ftr" sz="quarter" idx="11"/>
          </p:nvPr>
        </p:nvSpPr>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pPr>
              <a:defRPr/>
            </a:pPr>
            <a:endParaRPr lang="en-US" altLang="tr-TR"/>
          </a:p>
        </p:txBody>
      </p:sp>
      <p:sp>
        <p:nvSpPr>
          <p:cNvPr id="6" name="Slide Number Placeholder 5"/>
          <p:cNvSpPr>
            <a:spLocks noGrp="1"/>
          </p:cNvSpPr>
          <p:nvPr>
            <p:ph type="sldNum" sz="quarter" idx="12"/>
          </p:nvPr>
        </p:nvSpPr>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pPr>
              <a:defRPr/>
            </a:pPr>
            <a:fld id="{BEB0D500-CFFA-4DD4-9946-D4EA17587E3A}" type="slidenum">
              <a:rPr lang="en-US" altLang="tr-TR" smtClean="0"/>
              <a:pPr>
                <a:defRPr/>
              </a:pPr>
              <a:t>‹#›</a:t>
            </a:fld>
            <a:endParaRPr lang="en-US" altLang="tr-TR"/>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595235"/>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7"/>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80" y="1845738"/>
            <a:ext cx="4937760" cy="402335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lvl1pPr>
              <a:defRPr>
                <a:solidFill>
                  <a:schemeClr val="bg1"/>
                </a:solidFill>
              </a:defRPr>
            </a:lvl1pPr>
          </a:lstStyle>
          <a:p>
            <a:fld id="{8D73F03A-3E9F-4AD9-A2BA-53011BC1D0BA}" type="datetime1">
              <a:rPr lang="en-US" smtClean="0"/>
              <a:t>2/6/2020</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pPr>
              <a:defRPr/>
            </a:pPr>
            <a:endParaRPr lang="en-US" altLang="tr-TR"/>
          </a:p>
        </p:txBody>
      </p:sp>
      <p:sp>
        <p:nvSpPr>
          <p:cNvPr id="7" name="Slide Number Placeholder 6"/>
          <p:cNvSpPr>
            <a:spLocks noGrp="1"/>
          </p:cNvSpPr>
          <p:nvPr>
            <p:ph type="sldNum" sz="quarter" idx="12"/>
          </p:nvPr>
        </p:nvSpPr>
        <p:spPr/>
        <p:txBody>
          <a:bodyPr/>
          <a:lstStyle>
            <a:lvl1pPr>
              <a:defRPr>
                <a:solidFill>
                  <a:schemeClr val="bg1"/>
                </a:solidFill>
              </a:defRPr>
            </a:lvl1pPr>
          </a:lstStyle>
          <a:p>
            <a:pPr>
              <a:defRPr/>
            </a:pPr>
            <a:fld id="{BEB0D500-CFFA-4DD4-9946-D4EA17587E3A}" type="slidenum">
              <a:rPr lang="en-US" altLang="tr-TR" smtClean="0"/>
              <a:pPr>
                <a:defRPr/>
              </a:pPr>
              <a:t>‹#›</a:t>
            </a:fld>
            <a:endParaRPr lang="en-US" altLang="tr-TR"/>
          </a:p>
        </p:txBody>
      </p:sp>
    </p:spTree>
    <p:extLst>
      <p:ext uri="{BB962C8B-B14F-4D97-AF65-F5344CB8AC3E}">
        <p14:creationId xmlns:p14="http://schemas.microsoft.com/office/powerpoint/2010/main" val="229182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7"/>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1125" b="0" cap="all" baseline="0">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tr-TR" smtClean="0"/>
              <a:t>Asıl metin stillerini düzenle</a:t>
            </a:r>
          </a:p>
        </p:txBody>
      </p:sp>
      <p:sp>
        <p:nvSpPr>
          <p:cNvPr id="4" name="Content Placeholder 3"/>
          <p:cNvSpPr>
            <a:spLocks noGrp="1"/>
          </p:cNvSpPr>
          <p:nvPr>
            <p:ph sz="half" idx="2"/>
          </p:nvPr>
        </p:nvSpPr>
        <p:spPr>
          <a:xfrm>
            <a:off x="1097280" y="2582335"/>
            <a:ext cx="4937760" cy="32867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1125" b="0" cap="all" baseline="0">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tr-TR" smtClean="0"/>
              <a:t>Asıl metin stillerini düzenle</a:t>
            </a:r>
          </a:p>
        </p:txBody>
      </p:sp>
      <p:sp>
        <p:nvSpPr>
          <p:cNvPr id="6" name="Content Placeholder 5"/>
          <p:cNvSpPr>
            <a:spLocks noGrp="1"/>
          </p:cNvSpPr>
          <p:nvPr>
            <p:ph sz="quarter" idx="4"/>
          </p:nvPr>
        </p:nvSpPr>
        <p:spPr>
          <a:xfrm>
            <a:off x="6217920" y="2582334"/>
            <a:ext cx="4937760" cy="32867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lvl1pPr>
              <a:defRPr>
                <a:solidFill>
                  <a:schemeClr val="bg1"/>
                </a:solidFill>
              </a:defRPr>
            </a:lvl1pPr>
          </a:lstStyle>
          <a:p>
            <a:fld id="{A24F1FFC-2A2A-40DF-B243-CB8768FFA2F8}" type="datetime1">
              <a:rPr lang="en-US" smtClean="0"/>
              <a:t>2/6/2020</a:t>
            </a:fld>
            <a:endParaRPr lang="en-US"/>
          </a:p>
        </p:txBody>
      </p:sp>
      <p:sp>
        <p:nvSpPr>
          <p:cNvPr id="8" name="Footer Placeholder 7"/>
          <p:cNvSpPr>
            <a:spLocks noGrp="1"/>
          </p:cNvSpPr>
          <p:nvPr>
            <p:ph type="ftr" sz="quarter" idx="11"/>
          </p:nvPr>
        </p:nvSpPr>
        <p:spPr/>
        <p:txBody>
          <a:bodyPr/>
          <a:lstStyle>
            <a:lvl1pPr>
              <a:defRPr>
                <a:solidFill>
                  <a:schemeClr val="bg1"/>
                </a:solidFill>
              </a:defRPr>
            </a:lvl1pPr>
          </a:lstStyle>
          <a:p>
            <a:pPr>
              <a:defRPr/>
            </a:pPr>
            <a:endParaRPr lang="en-US" altLang="tr-TR"/>
          </a:p>
        </p:txBody>
      </p:sp>
      <p:sp>
        <p:nvSpPr>
          <p:cNvPr id="9" name="Slide Number Placeholder 8"/>
          <p:cNvSpPr>
            <a:spLocks noGrp="1"/>
          </p:cNvSpPr>
          <p:nvPr>
            <p:ph type="sldNum" sz="quarter" idx="12"/>
          </p:nvPr>
        </p:nvSpPr>
        <p:spPr/>
        <p:txBody>
          <a:bodyPr/>
          <a:lstStyle>
            <a:lvl1pPr>
              <a:defRPr>
                <a:solidFill>
                  <a:schemeClr val="bg1"/>
                </a:solidFill>
              </a:defRPr>
            </a:lvl1pPr>
          </a:lstStyle>
          <a:p>
            <a:pPr>
              <a:defRPr/>
            </a:pPr>
            <a:fld id="{BEB0D500-CFFA-4DD4-9946-D4EA17587E3A}" type="slidenum">
              <a:rPr lang="en-US" altLang="tr-TR" smtClean="0"/>
              <a:pPr>
                <a:defRPr/>
              </a:pPr>
              <a:t>‹#›</a:t>
            </a:fld>
            <a:endParaRPr lang="en-US" altLang="tr-TR"/>
          </a:p>
        </p:txBody>
      </p:sp>
    </p:spTree>
    <p:extLst>
      <p:ext uri="{BB962C8B-B14F-4D97-AF65-F5344CB8AC3E}">
        <p14:creationId xmlns:p14="http://schemas.microsoft.com/office/powerpoint/2010/main" val="1662146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solidFill>
                  <a:srgbClr val="204788"/>
                </a:solidFill>
                <a:latin typeface="Times New Roman" panose="02020603050405020304" pitchFamily="18" charset="0"/>
                <a:cs typeface="Times New Roman" panose="02020603050405020304" pitchFamily="18" charset="0"/>
              </a:defRPr>
            </a:lvl1pPr>
          </a:lstStyle>
          <a:p>
            <a:r>
              <a:rPr lang="tr-TR" dirty="0" smtClean="0"/>
              <a:t>Asıl başlık stili için tıklatın</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881E2EAB-C4FC-4E05-BBAE-6BBBD5020097}" type="datetime1">
              <a:rPr lang="en-US" smtClean="0"/>
              <a:t>2/6/2020</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pPr>
              <a:defRPr/>
            </a:pPr>
            <a:endParaRPr lang="en-US" altLang="tr-TR"/>
          </a:p>
        </p:txBody>
      </p:sp>
      <p:sp>
        <p:nvSpPr>
          <p:cNvPr id="5" name="Slide Number Placeholder 4"/>
          <p:cNvSpPr>
            <a:spLocks noGrp="1"/>
          </p:cNvSpPr>
          <p:nvPr>
            <p:ph type="sldNum" sz="quarter" idx="12"/>
          </p:nvPr>
        </p:nvSpPr>
        <p:spPr/>
        <p:txBody>
          <a:bodyPr/>
          <a:lstStyle>
            <a:lvl1pPr>
              <a:defRPr>
                <a:solidFill>
                  <a:schemeClr val="bg1"/>
                </a:solidFill>
              </a:defRPr>
            </a:lvl1pPr>
          </a:lstStyle>
          <a:p>
            <a:pPr>
              <a:defRPr/>
            </a:pPr>
            <a:fld id="{BEB0D500-CFFA-4DD4-9946-D4EA17587E3A}" type="slidenum">
              <a:rPr lang="en-US" altLang="tr-TR" smtClean="0"/>
              <a:pPr>
                <a:defRPr/>
              </a:pPr>
              <a:t>‹#›</a:t>
            </a:fld>
            <a:endParaRPr lang="en-US" altLang="tr-TR"/>
          </a:p>
        </p:txBody>
      </p:sp>
      <p:cxnSp>
        <p:nvCxnSpPr>
          <p:cNvPr id="6" name="Düz Bağlayıcı 5"/>
          <p:cNvCxnSpPr/>
          <p:nvPr/>
        </p:nvCxnSpPr>
        <p:spPr>
          <a:xfrm>
            <a:off x="508000" y="914401"/>
            <a:ext cx="11176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768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8" y="6400800"/>
            <a:ext cx="12188825"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8" y="633431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lvl1pPr>
              <a:defRPr>
                <a:solidFill>
                  <a:schemeClr val="bg1"/>
                </a:solidFill>
              </a:defRPr>
            </a:lvl1pPr>
          </a:lstStyle>
          <a:p>
            <a:fld id="{AB2B6B14-C771-4390-92A5-45CA7BF30AA9}" type="datetime1">
              <a:rPr lang="en-US" smtClean="0"/>
              <a:t>2/6/2020</a:t>
            </a:fld>
            <a:endParaRPr lang="en-US"/>
          </a:p>
        </p:txBody>
      </p:sp>
      <p:sp>
        <p:nvSpPr>
          <p:cNvPr id="8" name="Footer Placeholder 7"/>
          <p:cNvSpPr>
            <a:spLocks noGrp="1"/>
          </p:cNvSpPr>
          <p:nvPr>
            <p:ph type="ftr" sz="quarter" idx="11"/>
          </p:nvPr>
        </p:nvSpPr>
        <p:spPr/>
        <p:txBody>
          <a:bodyPr/>
          <a:lstStyle>
            <a:lvl1pPr>
              <a:defRPr>
                <a:solidFill>
                  <a:schemeClr val="bg1"/>
                </a:solidFill>
              </a:defRPr>
            </a:lvl1pPr>
          </a:lstStyle>
          <a:p>
            <a:pPr>
              <a:defRPr/>
            </a:pPr>
            <a:endParaRPr lang="en-US" altLang="tr-TR"/>
          </a:p>
        </p:txBody>
      </p:sp>
      <p:sp>
        <p:nvSpPr>
          <p:cNvPr id="9" name="Slide Number Placeholder 8"/>
          <p:cNvSpPr>
            <a:spLocks noGrp="1"/>
          </p:cNvSpPr>
          <p:nvPr>
            <p:ph type="sldNum" sz="quarter" idx="12"/>
          </p:nvPr>
        </p:nvSpPr>
        <p:spPr/>
        <p:txBody>
          <a:bodyPr/>
          <a:lstStyle>
            <a:lvl1pPr>
              <a:defRPr>
                <a:solidFill>
                  <a:schemeClr val="bg1"/>
                </a:solidFill>
              </a:defRPr>
            </a:lvl1pPr>
          </a:lstStyle>
          <a:p>
            <a:pPr>
              <a:defRPr/>
            </a:pPr>
            <a:fld id="{BEB0D500-CFFA-4DD4-9946-D4EA17587E3A}" type="slidenum">
              <a:rPr lang="en-US" altLang="tr-TR" smtClean="0"/>
              <a:pPr>
                <a:defRPr/>
              </a:pPr>
              <a:t>‹#›</a:t>
            </a:fld>
            <a:endParaRPr lang="en-US" altLang="tr-TR"/>
          </a:p>
        </p:txBody>
      </p:sp>
    </p:spTree>
    <p:extLst>
      <p:ext uri="{BB962C8B-B14F-4D97-AF65-F5344CB8AC3E}">
        <p14:creationId xmlns:p14="http://schemas.microsoft.com/office/powerpoint/2010/main" val="928056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9" y="0"/>
            <a:ext cx="4050791" cy="68580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2025" b="0">
                <a:solidFill>
                  <a:srgbClr val="FFFFFF"/>
                </a:solidFill>
                <a:latin typeface="Times New Roman" panose="02020603050405020304" pitchFamily="18" charset="0"/>
                <a:cs typeface="Times New Roman" panose="02020603050405020304" pitchFamily="18" charset="0"/>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lvl1pPr>
              <a:defRPr>
                <a:solidFill>
                  <a:srgbClr val="204788"/>
                </a:solidFill>
                <a:latin typeface="Times New Roman" panose="02020603050405020304" pitchFamily="18" charset="0"/>
                <a:cs typeface="Times New Roman" panose="02020603050405020304" pitchFamily="18" charset="0"/>
              </a:defRPr>
            </a:lvl1pPr>
            <a:lvl2pPr>
              <a:defRPr>
                <a:solidFill>
                  <a:srgbClr val="204788"/>
                </a:solidFill>
                <a:latin typeface="Times New Roman" panose="02020603050405020304" pitchFamily="18" charset="0"/>
                <a:cs typeface="Times New Roman" panose="02020603050405020304" pitchFamily="18" charset="0"/>
              </a:defRPr>
            </a:lvl2pPr>
            <a:lvl3pPr>
              <a:defRPr>
                <a:solidFill>
                  <a:srgbClr val="204788"/>
                </a:solidFill>
                <a:latin typeface="Times New Roman" panose="02020603050405020304" pitchFamily="18" charset="0"/>
                <a:cs typeface="Times New Roman" panose="02020603050405020304" pitchFamily="18" charset="0"/>
              </a:defRPr>
            </a:lvl3pPr>
            <a:lvl4pPr>
              <a:defRPr>
                <a:solidFill>
                  <a:srgbClr val="204788"/>
                </a:solidFill>
                <a:latin typeface="Times New Roman" panose="02020603050405020304" pitchFamily="18" charset="0"/>
                <a:cs typeface="Times New Roman" panose="02020603050405020304" pitchFamily="18" charset="0"/>
              </a:defRPr>
            </a:lvl4pPr>
            <a:lvl5pPr>
              <a:defRPr>
                <a:solidFill>
                  <a:srgbClr val="204788"/>
                </a:solidFill>
                <a:latin typeface="Times New Roman" panose="02020603050405020304" pitchFamily="18" charset="0"/>
                <a:cs typeface="Times New Roman" panose="02020603050405020304" pitchFamily="18" charset="0"/>
              </a:defRPr>
            </a:lvl5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844">
                <a:solidFill>
                  <a:srgbClr val="FFFFFF"/>
                </a:solidFill>
                <a:latin typeface="Times New Roman" panose="02020603050405020304" pitchFamily="18" charset="0"/>
                <a:cs typeface="Times New Roman" panose="02020603050405020304" pitchFamily="18" charset="0"/>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tr-TR" smtClean="0"/>
              <a:t>Asıl metin stillerini düzenle</a:t>
            </a:r>
          </a:p>
        </p:txBody>
      </p:sp>
      <p:sp>
        <p:nvSpPr>
          <p:cNvPr id="5" name="Date Placeholder 4"/>
          <p:cNvSpPr>
            <a:spLocks noGrp="1"/>
          </p:cNvSpPr>
          <p:nvPr>
            <p:ph type="dt" sz="half" idx="10"/>
          </p:nvPr>
        </p:nvSpPr>
        <p:spPr>
          <a:xfrm>
            <a:off x="465514" y="6459789"/>
            <a:ext cx="2618511" cy="365125"/>
          </a:xfrm>
        </p:spPr>
        <p:txBody>
          <a:bodyPr/>
          <a:lstStyle>
            <a:lvl1pPr algn="l">
              <a:defRPr>
                <a:solidFill>
                  <a:schemeClr val="bg1"/>
                </a:solidFill>
                <a:latin typeface="Times New Roman" panose="02020603050405020304" pitchFamily="18" charset="0"/>
                <a:cs typeface="Times New Roman" panose="02020603050405020304" pitchFamily="18" charset="0"/>
              </a:defRPr>
            </a:lvl1pPr>
          </a:lstStyle>
          <a:p>
            <a:fld id="{B657C8E7-814F-44D6-B4CE-2F33D2443238}" type="datetime1">
              <a:rPr lang="en-US" smtClean="0"/>
              <a:t>2/6/2020</a:t>
            </a:fld>
            <a:endParaRPr lang="en-US"/>
          </a:p>
        </p:txBody>
      </p:sp>
      <p:sp>
        <p:nvSpPr>
          <p:cNvPr id="6" name="Footer Placeholder 5"/>
          <p:cNvSpPr>
            <a:spLocks noGrp="1"/>
          </p:cNvSpPr>
          <p:nvPr>
            <p:ph type="ftr" sz="quarter" idx="11"/>
          </p:nvPr>
        </p:nvSpPr>
        <p:spPr>
          <a:xfrm>
            <a:off x="4800600" y="6459789"/>
            <a:ext cx="4648200" cy="365125"/>
          </a:xfrm>
        </p:spPr>
        <p:txBody>
          <a:bodyPr/>
          <a:lstStyle>
            <a:lvl1pPr algn="l">
              <a:defRPr>
                <a:solidFill>
                  <a:srgbClr val="204788"/>
                </a:solidFill>
                <a:latin typeface="Times New Roman" panose="02020603050405020304" pitchFamily="18" charset="0"/>
                <a:cs typeface="Times New Roman" panose="02020603050405020304" pitchFamily="18" charset="0"/>
              </a:defRPr>
            </a:lvl1pPr>
          </a:lstStyle>
          <a:p>
            <a:pPr>
              <a:defRPr/>
            </a:pPr>
            <a:endParaRPr lang="en-US" altLang="tr-TR"/>
          </a:p>
        </p:txBody>
      </p:sp>
      <p:sp>
        <p:nvSpPr>
          <p:cNvPr id="7" name="Slide Number Placeholder 6"/>
          <p:cNvSpPr>
            <a:spLocks noGrp="1"/>
          </p:cNvSpPr>
          <p:nvPr>
            <p:ph type="sldNum" sz="quarter" idx="12"/>
          </p:nvPr>
        </p:nvSpPr>
        <p:spPr/>
        <p:txBody>
          <a:bodyPr/>
          <a:lstStyle>
            <a:lvl1pPr>
              <a:defRPr>
                <a:solidFill>
                  <a:srgbClr val="204788"/>
                </a:solidFill>
                <a:latin typeface="Times New Roman" panose="02020603050405020304" pitchFamily="18" charset="0"/>
                <a:cs typeface="Times New Roman" panose="02020603050405020304" pitchFamily="18" charset="0"/>
              </a:defRPr>
            </a:lvl1pPr>
          </a:lstStyle>
          <a:p>
            <a:pPr>
              <a:defRPr/>
            </a:pPr>
            <a:fld id="{BEB0D500-CFFA-4DD4-9946-D4EA17587E3A}" type="slidenum">
              <a:rPr lang="en-US" altLang="tr-TR" smtClean="0"/>
              <a:pPr>
                <a:defRPr/>
              </a:pPr>
              <a:t>‹#›</a:t>
            </a:fld>
            <a:endParaRPr lang="en-US" altLang="tr-TR"/>
          </a:p>
        </p:txBody>
      </p:sp>
    </p:spTree>
    <p:extLst>
      <p:ext uri="{BB962C8B-B14F-4D97-AF65-F5344CB8AC3E}">
        <p14:creationId xmlns:p14="http://schemas.microsoft.com/office/powerpoint/2010/main" val="3147901970"/>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2" y="4953000"/>
            <a:ext cx="12188825" cy="19050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8" y="491507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2025"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8" y="0"/>
            <a:ext cx="12191985" cy="4915076"/>
          </a:xfrm>
          <a:solidFill>
            <a:schemeClr val="bg2">
              <a:lumMod val="90000"/>
            </a:schemeClr>
          </a:solidFill>
        </p:spPr>
        <p:txBody>
          <a:bodyPr lIns="457200" tIns="457200"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338"/>
              </a:spcAft>
              <a:buNone/>
              <a:defRPr sz="844">
                <a:solidFill>
                  <a:srgbClr val="FFFFFF"/>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tr-TR" smtClean="0"/>
              <a:t>Asıl metin stillerini düzenle</a:t>
            </a:r>
          </a:p>
        </p:txBody>
      </p:sp>
      <p:sp>
        <p:nvSpPr>
          <p:cNvPr id="5" name="Date Placeholder 4"/>
          <p:cNvSpPr>
            <a:spLocks noGrp="1"/>
          </p:cNvSpPr>
          <p:nvPr>
            <p:ph type="dt" sz="half" idx="10"/>
          </p:nvPr>
        </p:nvSpPr>
        <p:spPr/>
        <p:txBody>
          <a:bodyPr/>
          <a:lstStyle>
            <a:lvl1pPr>
              <a:defRPr>
                <a:solidFill>
                  <a:schemeClr val="bg1"/>
                </a:solidFill>
              </a:defRPr>
            </a:lvl1pPr>
          </a:lstStyle>
          <a:p>
            <a:fld id="{B1F14A4D-AC5E-4A48-81CE-8A41ABDD3957}" type="datetime1">
              <a:rPr lang="en-US" smtClean="0"/>
              <a:t>2/6/2020</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pPr>
              <a:defRPr/>
            </a:pPr>
            <a:endParaRPr lang="en-US" altLang="tr-TR"/>
          </a:p>
        </p:txBody>
      </p:sp>
      <p:sp>
        <p:nvSpPr>
          <p:cNvPr id="7" name="Slide Number Placeholder 6"/>
          <p:cNvSpPr>
            <a:spLocks noGrp="1"/>
          </p:cNvSpPr>
          <p:nvPr>
            <p:ph type="sldNum" sz="quarter" idx="12"/>
          </p:nvPr>
        </p:nvSpPr>
        <p:spPr/>
        <p:txBody>
          <a:bodyPr/>
          <a:lstStyle>
            <a:lvl1pPr>
              <a:defRPr>
                <a:solidFill>
                  <a:schemeClr val="bg1"/>
                </a:solidFill>
              </a:defRPr>
            </a:lvl1pPr>
          </a:lstStyle>
          <a:p>
            <a:pPr>
              <a:defRPr/>
            </a:pPr>
            <a:fld id="{BEB0D500-CFFA-4DD4-9946-D4EA17587E3A}" type="slidenum">
              <a:rPr lang="en-US" altLang="tr-TR" smtClean="0"/>
              <a:pPr>
                <a:defRPr/>
              </a:pPr>
              <a:t>‹#›</a:t>
            </a:fld>
            <a:endParaRPr lang="en-US" altLang="tr-TR"/>
          </a:p>
        </p:txBody>
      </p:sp>
    </p:spTree>
    <p:extLst>
      <p:ext uri="{BB962C8B-B14F-4D97-AF65-F5344CB8AC3E}">
        <p14:creationId xmlns:p14="http://schemas.microsoft.com/office/powerpoint/2010/main" val="3324599757"/>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8" y="6400800"/>
            <a:ext cx="12188825"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8" y="633431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08000" y="286605"/>
            <a:ext cx="11176000" cy="627796"/>
          </a:xfrm>
          <a:prstGeom prst="rect">
            <a:avLst/>
          </a:prstGeom>
        </p:spPr>
        <p:txBody>
          <a:bodyPr vert="horz" lIns="91440" tIns="45720" rIns="91440" bIns="45720" rtlCol="0" anchor="b">
            <a:normAutofit/>
          </a:bodyPr>
          <a:lstStyle/>
          <a:p>
            <a:r>
              <a:rPr lang="tr-TR" dirty="0" smtClean="0"/>
              <a:t>Asıl başlık stili için tıklatın</a:t>
            </a:r>
            <a:endParaRPr lang="en-US" dirty="0"/>
          </a:p>
        </p:txBody>
      </p:sp>
      <p:sp>
        <p:nvSpPr>
          <p:cNvPr id="3" name="Text Placeholder 2"/>
          <p:cNvSpPr>
            <a:spLocks noGrp="1"/>
          </p:cNvSpPr>
          <p:nvPr>
            <p:ph type="body" idx="1"/>
          </p:nvPr>
        </p:nvSpPr>
        <p:spPr>
          <a:xfrm>
            <a:off x="508000" y="1066800"/>
            <a:ext cx="11176000" cy="4802294"/>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3" y="6459789"/>
            <a:ext cx="2472271" cy="365125"/>
          </a:xfrm>
          <a:prstGeom prst="rect">
            <a:avLst/>
          </a:prstGeom>
        </p:spPr>
        <p:txBody>
          <a:bodyPr vert="horz" lIns="91440" tIns="45720" rIns="91440" bIns="45720" rtlCol="0" anchor="ctr"/>
          <a:lstStyle>
            <a:lvl1pPr algn="l">
              <a:defRPr sz="506">
                <a:solidFill>
                  <a:schemeClr val="bg1"/>
                </a:solidFill>
                <a:latin typeface="Times New Roman" panose="02020603050405020304" pitchFamily="18" charset="0"/>
                <a:cs typeface="Times New Roman" panose="02020603050405020304" pitchFamily="18" charset="0"/>
              </a:defRPr>
            </a:lvl1pPr>
          </a:lstStyle>
          <a:p>
            <a:fld id="{10EFD327-C6EE-4EC2-810F-3F948B99AF3F}" type="datetime1">
              <a:rPr lang="en-US" smtClean="0"/>
              <a:t>2/6/2020</a:t>
            </a:fld>
            <a:endParaRPr lang="en-US"/>
          </a:p>
        </p:txBody>
      </p:sp>
      <p:sp>
        <p:nvSpPr>
          <p:cNvPr id="5" name="Footer Placeholder 4"/>
          <p:cNvSpPr>
            <a:spLocks noGrp="1"/>
          </p:cNvSpPr>
          <p:nvPr>
            <p:ph type="ftr" sz="quarter" idx="3"/>
          </p:nvPr>
        </p:nvSpPr>
        <p:spPr>
          <a:xfrm>
            <a:off x="3686187" y="6459789"/>
            <a:ext cx="4822804" cy="365125"/>
          </a:xfrm>
          <a:prstGeom prst="rect">
            <a:avLst/>
          </a:prstGeom>
        </p:spPr>
        <p:txBody>
          <a:bodyPr vert="horz" lIns="91440" tIns="45720" rIns="91440" bIns="45720" rtlCol="0" anchor="ctr"/>
          <a:lstStyle>
            <a:lvl1pPr algn="ctr">
              <a:defRPr sz="506" cap="all" baseline="0">
                <a:solidFill>
                  <a:schemeClr val="bg1"/>
                </a:solidFill>
                <a:latin typeface="Times New Roman" panose="02020603050405020304" pitchFamily="18" charset="0"/>
                <a:cs typeface="Times New Roman" panose="02020603050405020304" pitchFamily="18" charset="0"/>
              </a:defRPr>
            </a:lvl1pPr>
          </a:lstStyle>
          <a:p>
            <a:pPr>
              <a:defRPr/>
            </a:pPr>
            <a:endParaRPr lang="en-US" altLang="tr-TR"/>
          </a:p>
        </p:txBody>
      </p:sp>
      <p:sp>
        <p:nvSpPr>
          <p:cNvPr id="6" name="Slide Number Placeholder 5"/>
          <p:cNvSpPr>
            <a:spLocks noGrp="1"/>
          </p:cNvSpPr>
          <p:nvPr>
            <p:ph type="sldNum" sz="quarter" idx="4"/>
          </p:nvPr>
        </p:nvSpPr>
        <p:spPr>
          <a:xfrm>
            <a:off x="9900461" y="6459789"/>
            <a:ext cx="1312025" cy="365125"/>
          </a:xfrm>
          <a:prstGeom prst="rect">
            <a:avLst/>
          </a:prstGeom>
        </p:spPr>
        <p:txBody>
          <a:bodyPr vert="horz" lIns="91440" tIns="45720" rIns="91440" bIns="45720" rtlCol="0" anchor="ctr"/>
          <a:lstStyle>
            <a:lvl1pPr algn="r">
              <a:defRPr sz="825">
                <a:solidFill>
                  <a:schemeClr val="bg1"/>
                </a:solidFill>
                <a:latin typeface="Times New Roman" panose="02020603050405020304" pitchFamily="18" charset="0"/>
                <a:cs typeface="Times New Roman" panose="02020603050405020304" pitchFamily="18" charset="0"/>
              </a:defRPr>
            </a:lvl1pPr>
          </a:lstStyle>
          <a:p>
            <a:pPr>
              <a:defRPr/>
            </a:pPr>
            <a:fld id="{BEB0D500-CFFA-4DD4-9946-D4EA17587E3A}" type="slidenum">
              <a:rPr lang="en-US" altLang="tr-TR" smtClean="0"/>
              <a:pPr>
                <a:defRPr/>
              </a:pPr>
              <a:t>‹#›</a:t>
            </a:fld>
            <a:endParaRPr lang="en-US" altLang="tr-TR"/>
          </a:p>
        </p:txBody>
      </p:sp>
      <p:cxnSp>
        <p:nvCxnSpPr>
          <p:cNvPr id="10" name="Straight Connector 9"/>
          <p:cNvCxnSpPr/>
          <p:nvPr/>
        </p:nvCxnSpPr>
        <p:spPr>
          <a:xfrm flipV="1">
            <a:off x="508000" y="914401"/>
            <a:ext cx="11176000" cy="1"/>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864815"/>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514350" rtl="0" eaLnBrk="1" latinLnBrk="0" hangingPunct="1">
        <a:lnSpc>
          <a:spcPct val="85000"/>
        </a:lnSpc>
        <a:spcBef>
          <a:spcPct val="0"/>
        </a:spcBef>
        <a:buNone/>
        <a:defRPr sz="2800" kern="1200" spc="-28" baseline="0">
          <a:solidFill>
            <a:srgbClr val="204788"/>
          </a:solidFill>
          <a:latin typeface="Times New Roman" panose="02020603050405020304" pitchFamily="18" charset="0"/>
          <a:ea typeface="+mj-ea"/>
          <a:cs typeface="Times New Roman" panose="02020603050405020304" pitchFamily="18" charset="0"/>
        </a:defRPr>
      </a:lvl1pPr>
    </p:titleStyle>
    <p:bodyStyle>
      <a:lvl1pPr marL="51435" indent="-51435" algn="l" defTabSz="514350" rtl="0" eaLnBrk="1" latinLnBrk="0" hangingPunct="1">
        <a:lnSpc>
          <a:spcPct val="90000"/>
        </a:lnSpc>
        <a:spcBef>
          <a:spcPts val="675"/>
        </a:spcBef>
        <a:spcAft>
          <a:spcPts val="113"/>
        </a:spcAft>
        <a:buClr>
          <a:schemeClr val="accent1"/>
        </a:buClr>
        <a:buSzPct val="100000"/>
        <a:buFont typeface="Calibri" panose="020F0502020204030204" pitchFamily="34" charset="0"/>
        <a:buChar char=" "/>
        <a:defRPr sz="2800" kern="1200">
          <a:solidFill>
            <a:srgbClr val="204788"/>
          </a:solidFill>
          <a:latin typeface="Times New Roman" panose="02020603050405020304" pitchFamily="18" charset="0"/>
          <a:ea typeface="+mn-ea"/>
          <a:cs typeface="Times New Roman" panose="02020603050405020304" pitchFamily="18" charset="0"/>
        </a:defRPr>
      </a:lvl1pPr>
      <a:lvl2pPr marL="216027" indent="-102870" algn="l" defTabSz="514350" rtl="0" eaLnBrk="1" latinLnBrk="0" hangingPunct="1">
        <a:lnSpc>
          <a:spcPct val="90000"/>
        </a:lnSpc>
        <a:spcBef>
          <a:spcPts val="113"/>
        </a:spcBef>
        <a:spcAft>
          <a:spcPts val="225"/>
        </a:spcAft>
        <a:buClr>
          <a:schemeClr val="accent1"/>
        </a:buClr>
        <a:buFont typeface="Calibri" pitchFamily="34" charset="0"/>
        <a:buChar char="◦"/>
        <a:defRPr sz="2800" kern="1200">
          <a:solidFill>
            <a:srgbClr val="204788"/>
          </a:solidFill>
          <a:latin typeface="Times New Roman" panose="02020603050405020304" pitchFamily="18" charset="0"/>
          <a:ea typeface="+mn-ea"/>
          <a:cs typeface="Times New Roman" panose="02020603050405020304" pitchFamily="18" charset="0"/>
        </a:defRPr>
      </a:lvl2pPr>
      <a:lvl3pPr marL="318897" indent="-102870" algn="l" defTabSz="514350" rtl="0" eaLnBrk="1" latinLnBrk="0" hangingPunct="1">
        <a:lnSpc>
          <a:spcPct val="90000"/>
        </a:lnSpc>
        <a:spcBef>
          <a:spcPts val="113"/>
        </a:spcBef>
        <a:spcAft>
          <a:spcPts val="225"/>
        </a:spcAft>
        <a:buClr>
          <a:schemeClr val="accent1"/>
        </a:buClr>
        <a:buFont typeface="Calibri" pitchFamily="34" charset="0"/>
        <a:buChar char="◦"/>
        <a:defRPr sz="2800" kern="1200">
          <a:solidFill>
            <a:srgbClr val="204788"/>
          </a:solidFill>
          <a:latin typeface="Times New Roman" panose="02020603050405020304" pitchFamily="18" charset="0"/>
          <a:ea typeface="+mn-ea"/>
          <a:cs typeface="Times New Roman" panose="02020603050405020304" pitchFamily="18" charset="0"/>
        </a:defRPr>
      </a:lvl3pPr>
      <a:lvl4pPr marL="421767" indent="-102870" algn="l" defTabSz="514350" rtl="0" eaLnBrk="1" latinLnBrk="0" hangingPunct="1">
        <a:lnSpc>
          <a:spcPct val="90000"/>
        </a:lnSpc>
        <a:spcBef>
          <a:spcPts val="113"/>
        </a:spcBef>
        <a:spcAft>
          <a:spcPts val="225"/>
        </a:spcAft>
        <a:buClr>
          <a:schemeClr val="accent1"/>
        </a:buClr>
        <a:buFont typeface="Calibri" pitchFamily="34" charset="0"/>
        <a:buChar char="◦"/>
        <a:defRPr sz="2800" kern="1200">
          <a:solidFill>
            <a:srgbClr val="204788"/>
          </a:solidFill>
          <a:latin typeface="Times New Roman" panose="02020603050405020304" pitchFamily="18" charset="0"/>
          <a:ea typeface="+mn-ea"/>
          <a:cs typeface="Times New Roman" panose="02020603050405020304" pitchFamily="18" charset="0"/>
        </a:defRPr>
      </a:lvl4pPr>
      <a:lvl5pPr marL="524637" indent="-102870" algn="l" defTabSz="514350" rtl="0" eaLnBrk="1" latinLnBrk="0" hangingPunct="1">
        <a:lnSpc>
          <a:spcPct val="90000"/>
        </a:lnSpc>
        <a:spcBef>
          <a:spcPts val="113"/>
        </a:spcBef>
        <a:spcAft>
          <a:spcPts val="225"/>
        </a:spcAft>
        <a:buClr>
          <a:schemeClr val="accent1"/>
        </a:buClr>
        <a:buFont typeface="Calibri" pitchFamily="34" charset="0"/>
        <a:buChar char="◦"/>
        <a:defRPr sz="2800" kern="1200">
          <a:solidFill>
            <a:srgbClr val="204788"/>
          </a:solidFill>
          <a:latin typeface="Times New Roman" panose="02020603050405020304" pitchFamily="18" charset="0"/>
          <a:ea typeface="+mn-ea"/>
          <a:cs typeface="Times New Roman" panose="02020603050405020304" pitchFamily="18" charset="0"/>
        </a:defRPr>
      </a:lvl5pPr>
      <a:lvl6pPr marL="618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6pPr>
      <a:lvl7pPr marL="731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7pPr>
      <a:lvl8pPr marL="8437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8pPr>
      <a:lvl9pPr marL="956250" indent="-128588" algn="l" defTabSz="514350" rtl="0" eaLnBrk="1" latinLnBrk="0" hangingPunct="1">
        <a:lnSpc>
          <a:spcPct val="90000"/>
        </a:lnSpc>
        <a:spcBef>
          <a:spcPts val="113"/>
        </a:spcBef>
        <a:spcAft>
          <a:spcPts val="225"/>
        </a:spcAft>
        <a:buClr>
          <a:schemeClr val="accent1"/>
        </a:buClr>
        <a:buFont typeface="Calibri" pitchFamily="34" charset="0"/>
        <a:buChar char="◦"/>
        <a:defRPr sz="788" kern="1200">
          <a:solidFill>
            <a:schemeClr val="tx1">
              <a:lumMod val="75000"/>
              <a:lumOff val="25000"/>
            </a:schemeClr>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ctrTitle"/>
          </p:nvPr>
        </p:nvSpPr>
        <p:spPr/>
        <p:txBody>
          <a:bodyPr rtlCol="0">
            <a:normAutofit fontScale="90000"/>
          </a:bodyPr>
          <a:lstStyle/>
          <a:p>
            <a:pPr>
              <a:defRPr/>
            </a:pPr>
            <a:r>
              <a:rPr lang="tr-TR" dirty="0"/>
              <a:t/>
            </a:r>
            <a:br>
              <a:rPr lang="tr-TR" dirty="0"/>
            </a:br>
            <a:r>
              <a:rPr lang="tr-TR" dirty="0"/>
              <a:t>Yazılım Güvenliği</a:t>
            </a:r>
            <a:endParaRPr lang="en-US" dirty="0"/>
          </a:p>
        </p:txBody>
      </p:sp>
      <p:sp>
        <p:nvSpPr>
          <p:cNvPr id="2" name="Alt Başlık 1"/>
          <p:cNvSpPr>
            <a:spLocks noGrp="1"/>
          </p:cNvSpPr>
          <p:nvPr>
            <p:ph type="subTitle" idx="1"/>
          </p:nvPr>
        </p:nvSpPr>
        <p:spPr/>
        <p:txBody>
          <a:bodyPr/>
          <a:lstStyle/>
          <a:p>
            <a:r>
              <a:rPr lang="tr-TR" sz="1050" dirty="0">
                <a:solidFill>
                  <a:srgbClr val="0070C0"/>
                </a:solidFill>
              </a:rPr>
              <a:t>NBP240 Bilgi Sistemleri ve Güvenliği</a:t>
            </a:r>
            <a:r>
              <a:rPr lang="tr-TR" dirty="0">
                <a:solidFill>
                  <a:srgbClr val="C00000"/>
                </a:solidFill>
              </a:rPr>
              <a:t/>
            </a:r>
            <a:br>
              <a:rPr lang="tr-TR" dirty="0">
                <a:solidFill>
                  <a:srgbClr val="C00000"/>
                </a:solidFill>
              </a:rPr>
            </a:br>
            <a:endParaRPr lang="tr-T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tr-TR" sz="3600"/>
              <a:t>Yazılım Geliştirmede Tehdit Modelleme</a:t>
            </a:r>
            <a:r>
              <a:rPr lang="tr-TR" sz="4000"/>
              <a:t> </a:t>
            </a:r>
          </a:p>
        </p:txBody>
      </p:sp>
      <p:sp>
        <p:nvSpPr>
          <p:cNvPr id="16387" name="Rectangle 3"/>
          <p:cNvSpPr>
            <a:spLocks noGrp="1" noChangeArrowheads="1"/>
          </p:cNvSpPr>
          <p:nvPr>
            <p:ph idx="1"/>
          </p:nvPr>
        </p:nvSpPr>
        <p:spPr/>
        <p:txBody>
          <a:bodyPr>
            <a:normAutofit/>
          </a:bodyPr>
          <a:lstStyle/>
          <a:p>
            <a:pPr eaLnBrk="1" hangingPunct="1">
              <a:lnSpc>
                <a:spcPct val="80000"/>
              </a:lnSpc>
            </a:pPr>
            <a:r>
              <a:rPr lang="tr-TR" altLang="tr-TR" sz="2400" dirty="0"/>
              <a:t>Tehdit modelleme, organizasyonların yüksek düzeyli güvenlik risklerini anlamalarına yardımcı olan, güvenlik tabanlı bir analizdir.  </a:t>
            </a:r>
          </a:p>
          <a:p>
            <a:pPr eaLnBrk="1" hangingPunct="1">
              <a:lnSpc>
                <a:spcPct val="80000"/>
              </a:lnSpc>
            </a:pPr>
            <a:r>
              <a:rPr lang="tr-TR" altLang="tr-TR" sz="2400" dirty="0"/>
              <a:t>Tehdit modellemede amaç, </a:t>
            </a:r>
          </a:p>
          <a:p>
            <a:pPr lvl="1" eaLnBrk="1" hangingPunct="1">
              <a:lnSpc>
                <a:spcPct val="80000"/>
              </a:lnSpc>
            </a:pPr>
            <a:r>
              <a:rPr lang="tr-TR" altLang="tr-TR" sz="2400" dirty="0"/>
              <a:t>tehditlerin saptanması, </a:t>
            </a:r>
          </a:p>
          <a:p>
            <a:pPr lvl="1" eaLnBrk="1" hangingPunct="1">
              <a:lnSpc>
                <a:spcPct val="80000"/>
              </a:lnSpc>
            </a:pPr>
            <a:r>
              <a:rPr lang="tr-TR" altLang="tr-TR" sz="2400" dirty="0"/>
              <a:t>hangi tehditlerin azaltılmasının gerektiği</a:t>
            </a:r>
          </a:p>
          <a:p>
            <a:pPr lvl="1" eaLnBrk="1" hangingPunct="1">
              <a:lnSpc>
                <a:spcPct val="80000"/>
              </a:lnSpc>
            </a:pPr>
            <a:r>
              <a:rPr lang="tr-TR" altLang="tr-TR" sz="2400" dirty="0"/>
              <a:t>tehdit azaltma işleminde hangi yöntemlerin uygulanacağının belirlenmesidir. </a:t>
            </a:r>
          </a:p>
          <a:p>
            <a:pPr eaLnBrk="1" hangingPunct="1">
              <a:lnSpc>
                <a:spcPct val="80000"/>
              </a:lnSpc>
            </a:pPr>
            <a:r>
              <a:rPr lang="tr-TR" altLang="tr-TR" sz="2400" dirty="0"/>
              <a:t>Risklerin azaltılması için tehdit modelleme kapsamında uygulanacak olan tehdit değerlendirmesi güvenli sistemler inşa etmek için olmazsa olmaz bir süreçtir. </a:t>
            </a:r>
          </a:p>
          <a:p>
            <a:pPr eaLnBrk="1" hangingPunct="1">
              <a:lnSpc>
                <a:spcPct val="80000"/>
              </a:lnSpc>
            </a:pPr>
            <a:r>
              <a:rPr lang="tr-TR" altLang="tr-TR" sz="2400" dirty="0"/>
              <a:t>Bir organizasyonun ya da bir kurumun herhangi bir uygulama geliştirirken neden tehdit modellemeye gitmesi gerektiği şu maddelerle sıralanabilir: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tr-TR" smtClean="0"/>
              <a:t>Tehdit Modellemenin Faydaları</a:t>
            </a:r>
          </a:p>
        </p:txBody>
      </p:sp>
      <p:sp>
        <p:nvSpPr>
          <p:cNvPr id="17411" name="Rectangle 3"/>
          <p:cNvSpPr>
            <a:spLocks noGrp="1" noChangeArrowheads="1"/>
          </p:cNvSpPr>
          <p:nvPr>
            <p:ph idx="1"/>
          </p:nvPr>
        </p:nvSpPr>
        <p:spPr>
          <a:xfrm>
            <a:off x="524448" y="1052736"/>
            <a:ext cx="11188176" cy="5184576"/>
          </a:xfrm>
        </p:spPr>
        <p:txBody>
          <a:bodyPr>
            <a:noAutofit/>
          </a:bodyPr>
          <a:lstStyle/>
          <a:p>
            <a:pPr eaLnBrk="1" hangingPunct="1">
              <a:lnSpc>
                <a:spcPct val="80000"/>
              </a:lnSpc>
            </a:pPr>
            <a:r>
              <a:rPr lang="tr-TR" altLang="tr-TR" sz="2200" b="1" dirty="0"/>
              <a:t>Uygulamanın daha iyi anlaşılması: </a:t>
            </a:r>
            <a:r>
              <a:rPr lang="tr-TR" altLang="tr-TR" sz="2200" dirty="0"/>
              <a:t>Uygulamanızın özelliklerinin analizi için zaman harcamak zorunda kalmanız, uygulamanızın ve parçalarının nasıl çalıştığı konusunda size daha geniş bir bakış açısı sağlayacaktır. </a:t>
            </a:r>
          </a:p>
          <a:p>
            <a:pPr eaLnBrk="1" hangingPunct="1">
              <a:lnSpc>
                <a:spcPct val="80000"/>
              </a:lnSpc>
            </a:pPr>
            <a:r>
              <a:rPr lang="tr-TR" altLang="tr-TR" sz="2200" b="1" dirty="0"/>
              <a:t>Tehditlerin belirlenmesi:</a:t>
            </a:r>
            <a:r>
              <a:rPr lang="tr-TR" altLang="tr-TR" sz="2200" dirty="0"/>
              <a:t> Herhangi bir </a:t>
            </a:r>
            <a:r>
              <a:rPr lang="tr-TR" altLang="tr-TR" sz="2200" dirty="0" err="1"/>
              <a:t>yazılımsal</a:t>
            </a:r>
            <a:r>
              <a:rPr lang="tr-TR" altLang="tr-TR" sz="2200" dirty="0"/>
              <a:t> süreç başlamadan, başka bir deyişle uygulama kodlanmaya başlamadan, sisteminizi ilgilendiren tehditlerin belirlenmesini sağlayacaktır. </a:t>
            </a:r>
          </a:p>
          <a:p>
            <a:pPr eaLnBrk="1" hangingPunct="1">
              <a:lnSpc>
                <a:spcPct val="80000"/>
              </a:lnSpc>
            </a:pPr>
            <a:r>
              <a:rPr lang="tr-TR" altLang="tr-TR" sz="2200" b="1" dirty="0"/>
              <a:t>Kod hatalarının kolayca belirlenmesi:</a:t>
            </a:r>
            <a:r>
              <a:rPr lang="tr-TR" altLang="tr-TR" sz="2200" dirty="0"/>
              <a:t> Kod hatalarının birçoğu tehdit modellemede ortaya çıkacaktır. </a:t>
            </a:r>
          </a:p>
          <a:p>
            <a:pPr eaLnBrk="1" hangingPunct="1">
              <a:lnSpc>
                <a:spcPct val="80000"/>
              </a:lnSpc>
            </a:pPr>
            <a:r>
              <a:rPr lang="tr-TR" altLang="tr-TR" sz="2200" b="1" dirty="0"/>
              <a:t>Proje takımının yeni üyelerinin uygulamaya uyumu:</a:t>
            </a:r>
            <a:r>
              <a:rPr lang="tr-TR" altLang="tr-TR" sz="2200" dirty="0"/>
              <a:t> Yeni işe başlayan birinin yüzde yüz performansla çalışmaya başlaması ve proje takımına uyum sağlaması için her zaman belirli bir sürenin geçmesi gerekmektedir. Tehdit modellemenin bütün uygulamayı gösterecek sistemli ve yapısal bir modelleme olması, yeni işe başlayan çalışanların uygulamayı hızlı bir şekilde öğrenmesini sağlayacaktır. </a:t>
            </a:r>
          </a:p>
          <a:p>
            <a:pPr eaLnBrk="1" hangingPunct="1">
              <a:lnSpc>
                <a:spcPct val="80000"/>
              </a:lnSpc>
            </a:pPr>
            <a:r>
              <a:rPr lang="tr-TR" altLang="tr-TR" sz="2200" b="1" dirty="0"/>
              <a:t>Testçiler için faydaları:</a:t>
            </a:r>
            <a:r>
              <a:rPr lang="tr-TR" altLang="tr-TR" sz="2200" dirty="0"/>
              <a:t> Testçilere hangi tehditlere göre test araçları hazırlamaları gerektiği hususunda katkı sağlayacaktır. </a:t>
            </a:r>
          </a:p>
          <a:p>
            <a:pPr eaLnBrk="1" hangingPunct="1">
              <a:lnSpc>
                <a:spcPct val="80000"/>
              </a:lnSpc>
            </a:pPr>
            <a:r>
              <a:rPr lang="tr-TR" altLang="tr-TR" sz="2200" b="1" dirty="0"/>
              <a:t>Diğer proje takımları için faydaları:</a:t>
            </a:r>
            <a:r>
              <a:rPr lang="tr-TR" altLang="tr-TR" sz="2200" dirty="0"/>
              <a:t> Sizin ürününüzle alakalı proje geliştiren diğer ürün geliştirme takımları, sizin oluşturduğunuz tehdit modellemeyi incelemelidirler. Bu sayede, diğer takımlar yeni bir tehdit modelleme oluşturmak zorunda kalmayacaktır ve uygulamanın tümünü görmek manasında proje hız kazanacaktır.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488" y="1124744"/>
            <a:ext cx="8678862"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tr-TR" smtClean="0"/>
              <a:t>Uygulamanın Ayrıştırılması </a:t>
            </a:r>
          </a:p>
        </p:txBody>
      </p:sp>
      <p:sp>
        <p:nvSpPr>
          <p:cNvPr id="19459" name="Rectangle 3"/>
          <p:cNvSpPr>
            <a:spLocks noGrp="1" noChangeArrowheads="1"/>
          </p:cNvSpPr>
          <p:nvPr>
            <p:ph idx="1"/>
          </p:nvPr>
        </p:nvSpPr>
        <p:spPr/>
        <p:txBody>
          <a:bodyPr>
            <a:normAutofit/>
          </a:bodyPr>
          <a:lstStyle/>
          <a:p>
            <a:pPr eaLnBrk="1" hangingPunct="1"/>
            <a:r>
              <a:rPr lang="tr-TR" altLang="tr-TR" sz="2400" dirty="0"/>
              <a:t>Açıklık tabanlı güvenlik profilinin oluşturulması için uygulama alt parçalara ayrılır. </a:t>
            </a:r>
          </a:p>
          <a:p>
            <a:pPr eaLnBrk="1" hangingPunct="1"/>
            <a:r>
              <a:rPr lang="tr-TR" altLang="tr-TR" sz="2400" dirty="0"/>
              <a:t>Güvenlik çemberi, akış </a:t>
            </a:r>
            <a:r>
              <a:rPr lang="tr-TR" altLang="tr-TR" sz="2400" dirty="0" err="1"/>
              <a:t>diagramları</a:t>
            </a:r>
            <a:r>
              <a:rPr lang="tr-TR" altLang="tr-TR" sz="2400" dirty="0"/>
              <a:t>, giriş noktaları, ayrıcalıklı kod parçacıklarının belirlenmesi ve güvenlik profilinin oluşturulması bu adımda gerçekleştirilir. </a:t>
            </a:r>
          </a:p>
          <a:p>
            <a:pPr eaLnBrk="1" hangingPunct="1"/>
            <a:r>
              <a:rPr lang="tr-TR" altLang="tr-TR" sz="2400" dirty="0"/>
              <a:t>Uygulamanız hakkında ne kadar detaylı bilgiye sahipseniz, tehditleri bulma olasılığınız o kadar yüksek olacaktır. </a:t>
            </a:r>
          </a:p>
        </p:txBody>
      </p:sp>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672" y="3212976"/>
            <a:ext cx="5572125"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tr-TR" sz="4000"/>
              <a:t>Güvenlik Çemberinin Belirlenmesi </a:t>
            </a:r>
          </a:p>
        </p:txBody>
      </p:sp>
      <p:sp>
        <p:nvSpPr>
          <p:cNvPr id="20483" name="Rectangle 3"/>
          <p:cNvSpPr>
            <a:spLocks noGrp="1" noChangeArrowheads="1"/>
          </p:cNvSpPr>
          <p:nvPr>
            <p:ph idx="1"/>
          </p:nvPr>
        </p:nvSpPr>
        <p:spPr>
          <a:xfrm>
            <a:off x="508000" y="1052736"/>
            <a:ext cx="11348640" cy="4740275"/>
          </a:xfrm>
        </p:spPr>
        <p:txBody>
          <a:bodyPr>
            <a:noAutofit/>
          </a:bodyPr>
          <a:lstStyle/>
          <a:p>
            <a:pPr eaLnBrk="1" hangingPunct="1">
              <a:lnSpc>
                <a:spcPct val="80000"/>
              </a:lnSpc>
            </a:pPr>
            <a:r>
              <a:rPr lang="tr-TR" altLang="tr-TR" sz="2400" dirty="0"/>
              <a:t>Bütün varlıklarınızı çevreleyen güvenlik çemberlerinin belirlenmesi bu süreçte yapılır. </a:t>
            </a:r>
          </a:p>
          <a:p>
            <a:pPr eaLnBrk="1" hangingPunct="1">
              <a:lnSpc>
                <a:spcPct val="80000"/>
              </a:lnSpc>
            </a:pPr>
            <a:r>
              <a:rPr lang="tr-TR" altLang="tr-TR" sz="2400" dirty="0"/>
              <a:t>Her bir alt sistem için, veri akışı veya kullanıcı girdisinin güvenliğinin belirlenmesi ve bu veri akışlarının ve kullanıcı girdilerinin nasıl yetkilendirildiği ve kimlik denetlemeye tabi tutulduğu belirlenir. </a:t>
            </a:r>
          </a:p>
          <a:p>
            <a:pPr eaLnBrk="1" hangingPunct="1">
              <a:lnSpc>
                <a:spcPct val="80000"/>
              </a:lnSpc>
            </a:pPr>
            <a:r>
              <a:rPr lang="tr-TR" altLang="tr-TR" sz="2400" dirty="0"/>
              <a:t>Bununla beraber, dışardan çağırdığınız kod parçacığının güvenli olup olmadığını da incelenir. </a:t>
            </a:r>
          </a:p>
          <a:p>
            <a:pPr eaLnBrk="1" hangingPunct="1">
              <a:lnSpc>
                <a:spcPct val="80000"/>
              </a:lnSpc>
            </a:pPr>
            <a:r>
              <a:rPr lang="tr-TR" altLang="tr-TR" sz="2400" dirty="0"/>
              <a:t>Güvenlik çemberinden genel kasıt şudur: O çemberin içindeki bütün giriş noktaları güvenli bir şekilde korunuyordur ve o çemberden geçen bütün veri girdi geçerlemeye tabi tutulmuştur. </a:t>
            </a:r>
          </a:p>
          <a:p>
            <a:pPr eaLnBrk="1" hangingPunct="1">
              <a:lnSpc>
                <a:spcPct val="80000"/>
              </a:lnSpc>
            </a:pPr>
            <a:r>
              <a:rPr lang="tr-TR" altLang="tr-TR" sz="2400" dirty="0"/>
              <a:t>Ayrıca sunucu güvenlik ilişkilerinin de belirlenmesi gerekmektedir. </a:t>
            </a:r>
          </a:p>
          <a:p>
            <a:pPr eaLnBrk="1" hangingPunct="1">
              <a:lnSpc>
                <a:spcPct val="80000"/>
              </a:lnSpc>
            </a:pPr>
            <a:r>
              <a:rPr lang="tr-TR" altLang="tr-TR" sz="2400" dirty="0"/>
              <a:t>Bir sunucu yetkilendirme ve kimlik denetleme gibi süreçleri başka bir sunucudan mı alıyor yoksa kendi mi bu mekanizmaları sağlıyor gibi soruların cevaplanması gerekmektedir.</a:t>
            </a:r>
          </a:p>
          <a:p>
            <a:pPr eaLnBrk="1" hangingPunct="1">
              <a:lnSpc>
                <a:spcPct val="80000"/>
              </a:lnSpc>
            </a:pPr>
            <a:r>
              <a:rPr lang="tr-TR" altLang="tr-TR" sz="2400" dirty="0"/>
              <a:t>Aşağıdaki web uygulaması, ASP.NET Web uygulaması </a:t>
            </a:r>
            <a:r>
              <a:rPr lang="tr-TR" altLang="tr-TR" sz="2400" dirty="0" err="1"/>
              <a:t>process</a:t>
            </a:r>
            <a:r>
              <a:rPr lang="tr-TR" altLang="tr-TR" sz="2400" dirty="0"/>
              <a:t> </a:t>
            </a:r>
            <a:r>
              <a:rPr lang="tr-TR" altLang="tr-TR" sz="2400" dirty="0" err="1"/>
              <a:t>account'ı</a:t>
            </a:r>
            <a:r>
              <a:rPr lang="tr-TR" altLang="tr-TR" sz="2400" dirty="0"/>
              <a:t> güvenli olarak kabul ediyor ve veri tabanı sunucusuna bu güvenli hesap üzerinden ulaşıyor. Veri tabanı sunucu ise, uygulamaya yetkilendirme ve kimlik denetleme sürecinde güveniyor ve yalnızca doğrulanmış veriyi yetkilendirilmiş kullanıcıya dönüyor.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438" y="744538"/>
            <a:ext cx="8858250" cy="520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tr-TR" sz="4000"/>
              <a:t>Akış Diagramlarının Belirlenmesi </a:t>
            </a:r>
          </a:p>
        </p:txBody>
      </p:sp>
      <p:sp>
        <p:nvSpPr>
          <p:cNvPr id="22531" name="Rectangle 3"/>
          <p:cNvSpPr>
            <a:spLocks noGrp="1" noChangeArrowheads="1"/>
          </p:cNvSpPr>
          <p:nvPr>
            <p:ph idx="1"/>
          </p:nvPr>
        </p:nvSpPr>
        <p:spPr/>
        <p:txBody>
          <a:bodyPr>
            <a:normAutofit/>
          </a:bodyPr>
          <a:lstStyle/>
          <a:p>
            <a:pPr eaLnBrk="1" hangingPunct="1">
              <a:lnSpc>
                <a:spcPct val="80000"/>
              </a:lnSpc>
            </a:pPr>
            <a:r>
              <a:rPr lang="tr-TR" altLang="tr-TR" sz="2400" dirty="0"/>
              <a:t>Uygulama öncelikle bütünü kapsayacak şekilde, akış </a:t>
            </a:r>
            <a:r>
              <a:rPr lang="tr-TR" altLang="tr-TR" sz="2400" dirty="0" err="1"/>
              <a:t>diagramı</a:t>
            </a:r>
            <a:r>
              <a:rPr lang="tr-TR" altLang="tr-TR" sz="2400" dirty="0"/>
              <a:t> halinde gösterilir. </a:t>
            </a:r>
          </a:p>
          <a:p>
            <a:pPr eaLnBrk="1" hangingPunct="1">
              <a:lnSpc>
                <a:spcPct val="80000"/>
              </a:lnSpc>
            </a:pPr>
            <a:r>
              <a:rPr lang="tr-TR" altLang="tr-TR" sz="2400" dirty="0"/>
              <a:t>Sonra uygulama parçalara bölünür ve her parça da büyüklüğüne göre parçalara bölünmeye devam eder ve akış </a:t>
            </a:r>
            <a:r>
              <a:rPr lang="tr-TR" altLang="tr-TR" sz="2400" dirty="0" err="1"/>
              <a:t>diagramı</a:t>
            </a:r>
            <a:r>
              <a:rPr lang="tr-TR" altLang="tr-TR" sz="2400" dirty="0"/>
              <a:t> halinde gösterilir. </a:t>
            </a:r>
          </a:p>
          <a:p>
            <a:pPr eaLnBrk="1" hangingPunct="1">
              <a:lnSpc>
                <a:spcPct val="80000"/>
              </a:lnSpc>
            </a:pPr>
            <a:r>
              <a:rPr lang="tr-TR" altLang="tr-TR" sz="2400" dirty="0"/>
              <a:t>Örnek bir uygulama olarak basit bir satın alma uygulamasını ele alabiliriz. </a:t>
            </a:r>
          </a:p>
          <a:p>
            <a:pPr eaLnBrk="1" hangingPunct="1">
              <a:lnSpc>
                <a:spcPct val="80000"/>
              </a:lnSpc>
            </a:pPr>
            <a:r>
              <a:rPr lang="tr-TR" altLang="tr-TR" sz="2400" dirty="0"/>
              <a:t>Bu uygulamada, yöneticilerin, kullanıcıların, uygulamayı geliştiricilerin ve denetleyicilerin olduğunu varsayalım. </a:t>
            </a:r>
          </a:p>
          <a:p>
            <a:pPr eaLnBrk="1" hangingPunct="1">
              <a:lnSpc>
                <a:spcPct val="80000"/>
              </a:lnSpc>
            </a:pPr>
            <a:r>
              <a:rPr lang="tr-TR" altLang="tr-TR" sz="2400" dirty="0"/>
              <a:t>Yönetici uygulama yönetimiyle ilgili işlerden sorumlu kimse, kullanıcı sipariş bilgilerine bakabilen kimse, uygulama geliştirici uygulamayı geliştiren kimse ve denetleyici denetleme bilgilerini okuyan kimse olarak görev paylaşımında bulunmuş olsunlar. </a:t>
            </a:r>
          </a:p>
          <a:p>
            <a:pPr eaLnBrk="1" hangingPunct="1">
              <a:lnSpc>
                <a:spcPct val="80000"/>
              </a:lnSpc>
            </a:pPr>
            <a:r>
              <a:rPr lang="tr-TR" altLang="tr-TR" sz="2400" dirty="0"/>
              <a:t>Bu uygulamanın öncelikle bütün uygulamayı temsil eden içerik </a:t>
            </a:r>
            <a:r>
              <a:rPr lang="tr-TR" altLang="tr-TR" sz="2400" dirty="0" err="1"/>
              <a:t>diagramı</a:t>
            </a:r>
            <a:r>
              <a:rPr lang="tr-TR" altLang="tr-TR" sz="2400" dirty="0"/>
              <a:t> aşağıda gösterilmiştir.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626" y="1857375"/>
            <a:ext cx="6215063"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2024064" y="500064"/>
            <a:ext cx="8042275" cy="1157287"/>
          </a:xfrm>
          <a:prstGeom prst="rect">
            <a:avLst/>
          </a:prstGeom>
        </p:spPr>
        <p:txBody>
          <a:bodyPr/>
          <a:lstStyle/>
          <a:p>
            <a:pPr algn="ctr" defTabSz="457200" eaLnBrk="1" hangingPunct="1">
              <a:defRPr/>
            </a:pPr>
            <a:r>
              <a:rPr lang="tr-TR" sz="4800" dirty="0">
                <a:solidFill>
                  <a:srgbClr val="002060"/>
                </a:solidFill>
                <a:effectLst>
                  <a:outerShdw blurRad="38100" dist="38100" dir="2700000" algn="tl">
                    <a:srgbClr val="000000">
                      <a:alpha val="43137"/>
                    </a:srgbClr>
                  </a:outerShdw>
                </a:effectLst>
                <a:latin typeface="+mj-lt"/>
                <a:ea typeface="+mj-ea"/>
                <a:cs typeface="+mj-cs"/>
              </a:rPr>
              <a:t>Akış Diyagramı</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p:txBody>
          <a:bodyPr/>
          <a:lstStyle/>
          <a:p>
            <a:pPr eaLnBrk="1" hangingPunct="1">
              <a:defRPr/>
            </a:pPr>
            <a:r>
              <a:rPr lang="tr-TR" dirty="0" smtClean="0"/>
              <a:t>İçerik </a:t>
            </a:r>
            <a:r>
              <a:rPr lang="tr-TR" dirty="0" err="1" smtClean="0"/>
              <a:t>Diagramı</a:t>
            </a:r>
            <a:endParaRPr lang="tr-TR" dirty="0" smtClean="0"/>
          </a:p>
        </p:txBody>
      </p:sp>
      <p:sp>
        <p:nvSpPr>
          <p:cNvPr id="24578" name="Rectangle 3"/>
          <p:cNvSpPr>
            <a:spLocks noGrp="1" noChangeArrowheads="1"/>
          </p:cNvSpPr>
          <p:nvPr>
            <p:ph idx="1"/>
          </p:nvPr>
        </p:nvSpPr>
        <p:spPr>
          <a:xfrm>
            <a:off x="827284" y="1124744"/>
            <a:ext cx="10813332" cy="5040560"/>
          </a:xfrm>
        </p:spPr>
        <p:txBody>
          <a:bodyPr>
            <a:noAutofit/>
          </a:bodyPr>
          <a:lstStyle/>
          <a:p>
            <a:pPr eaLnBrk="1" hangingPunct="1">
              <a:lnSpc>
                <a:spcPct val="90000"/>
              </a:lnSpc>
            </a:pPr>
            <a:r>
              <a:rPr lang="tr-TR" altLang="tr-TR" sz="3600" dirty="0" smtClean="0"/>
              <a:t>İçerik </a:t>
            </a:r>
            <a:r>
              <a:rPr lang="tr-TR" altLang="tr-TR" sz="3600" dirty="0" err="1" smtClean="0"/>
              <a:t>diagramı</a:t>
            </a:r>
            <a:r>
              <a:rPr lang="tr-TR" altLang="tr-TR" sz="3600" dirty="0" smtClean="0"/>
              <a:t> hazırlanırken şu hususlara dikkat edilmelidir: </a:t>
            </a:r>
          </a:p>
          <a:p>
            <a:pPr lvl="1" eaLnBrk="1" hangingPunct="1">
              <a:lnSpc>
                <a:spcPct val="90000"/>
              </a:lnSpc>
            </a:pPr>
            <a:r>
              <a:rPr lang="tr-TR" altLang="tr-TR" dirty="0"/>
              <a:t>Olabildiğince yüzeysel bilgileri içermelidir. İçsel ve detaylı fonksiyonların incelenmesinden kaçınılmalıdır. Önemli olan kapsamın belirlenmesidir, detaylı fonksiyonların belirlenmesi değil. </a:t>
            </a:r>
          </a:p>
          <a:p>
            <a:pPr lvl="1" eaLnBrk="1" hangingPunct="1">
              <a:lnSpc>
                <a:spcPct val="90000"/>
              </a:lnSpc>
            </a:pPr>
            <a:r>
              <a:rPr lang="tr-TR" altLang="tr-TR" dirty="0"/>
              <a:t>Sistemin cevap vermek zorunda olduğu istekler bu </a:t>
            </a:r>
            <a:r>
              <a:rPr lang="tr-TR" altLang="tr-TR" dirty="0" err="1"/>
              <a:t>diagramda</a:t>
            </a:r>
            <a:r>
              <a:rPr lang="tr-TR" altLang="tr-TR" dirty="0"/>
              <a:t> belirlenir. Mesela, bir satın alma uygulaması, sipariş bilgisinin görüntülenmesi isteğiyle karşı karşıya kalabilir. </a:t>
            </a:r>
          </a:p>
          <a:p>
            <a:pPr lvl="1" eaLnBrk="1" hangingPunct="1">
              <a:lnSpc>
                <a:spcPct val="90000"/>
              </a:lnSpc>
            </a:pPr>
            <a:r>
              <a:rPr lang="tr-TR" altLang="tr-TR" dirty="0"/>
              <a:t>Uygulamanın bu isteklere nasıl cevap vereceği de bu </a:t>
            </a:r>
            <a:r>
              <a:rPr lang="tr-TR" altLang="tr-TR" dirty="0" err="1"/>
              <a:t>diagramda</a:t>
            </a:r>
            <a:r>
              <a:rPr lang="tr-TR" altLang="tr-TR" dirty="0"/>
              <a:t> gösterilir. </a:t>
            </a:r>
          </a:p>
          <a:p>
            <a:pPr lvl="1" eaLnBrk="1" hangingPunct="1">
              <a:lnSpc>
                <a:spcPct val="90000"/>
              </a:lnSpc>
            </a:pPr>
            <a:r>
              <a:rPr lang="tr-TR" altLang="tr-TR" dirty="0" err="1"/>
              <a:t>Herbir</a:t>
            </a:r>
            <a:r>
              <a:rPr lang="tr-TR" altLang="tr-TR" dirty="0"/>
              <a:t> istekle ve cevapla alakalı olan veri kaynakları belirlenir. </a:t>
            </a:r>
          </a:p>
          <a:p>
            <a:pPr lvl="1" eaLnBrk="1" hangingPunct="1">
              <a:lnSpc>
                <a:spcPct val="90000"/>
              </a:lnSpc>
            </a:pPr>
            <a:r>
              <a:rPr lang="tr-TR" altLang="tr-TR" dirty="0"/>
              <a:t>Her cevabın muhatabı bu </a:t>
            </a:r>
            <a:r>
              <a:rPr lang="tr-TR" altLang="tr-TR" dirty="0" err="1"/>
              <a:t>diagramda</a:t>
            </a:r>
            <a:r>
              <a:rPr lang="tr-TR" altLang="tr-TR" dirty="0"/>
              <a:t> belirlenir. </a:t>
            </a:r>
          </a:p>
          <a:p>
            <a:pPr eaLnBrk="1" hangingPunct="1">
              <a:lnSpc>
                <a:spcPct val="90000"/>
              </a:lnSpc>
            </a:pPr>
            <a:endParaRPr lang="tr-TR" altLang="tr-TR" sz="3600"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504" y="548680"/>
            <a:ext cx="7920434" cy="559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altLang="tr-TR" dirty="0" smtClean="0"/>
              <a:t>Konu Başlıkları</a:t>
            </a:r>
            <a:endParaRPr lang="tr-TR" dirty="0"/>
          </a:p>
        </p:txBody>
      </p:sp>
      <p:sp>
        <p:nvSpPr>
          <p:cNvPr id="8195" name="2 İçerik Yer Tutucusu"/>
          <p:cNvSpPr>
            <a:spLocks noGrp="1"/>
          </p:cNvSpPr>
          <p:nvPr>
            <p:ph idx="1"/>
          </p:nvPr>
        </p:nvSpPr>
        <p:spPr/>
        <p:txBody>
          <a:bodyPr/>
          <a:lstStyle/>
          <a:p>
            <a:pPr eaLnBrk="1" hangingPunct="1"/>
            <a:r>
              <a:rPr lang="tr-TR" altLang="tr-TR" smtClean="0"/>
              <a:t>Yazılım ve Güvenlik</a:t>
            </a:r>
          </a:p>
          <a:p>
            <a:pPr eaLnBrk="1" hangingPunct="1"/>
            <a:r>
              <a:rPr lang="tr-TR" altLang="tr-TR" smtClean="0"/>
              <a:t>Yazılım Geliştirmede Tehdit Modelleme</a:t>
            </a:r>
          </a:p>
          <a:p>
            <a:pPr eaLnBrk="1" hangingPunct="1"/>
            <a:r>
              <a:rPr lang="tr-TR" altLang="tr-TR" smtClean="0"/>
              <a:t>Tedit Modellemenin Faydaları</a:t>
            </a:r>
          </a:p>
          <a:p>
            <a:pPr eaLnBrk="1" hangingPunct="1"/>
            <a:r>
              <a:rPr lang="tr-TR" altLang="tr-TR" smtClean="0"/>
              <a:t>Akış Diyagramı</a:t>
            </a:r>
          </a:p>
          <a:p>
            <a:pPr eaLnBrk="1" hangingPunct="1"/>
            <a:r>
              <a:rPr lang="tr-TR" altLang="tr-TR" smtClean="0"/>
              <a:t>Risk Hesaplaması DREAD Kavramı</a:t>
            </a:r>
          </a:p>
          <a:p>
            <a:pPr eaLnBrk="1" hangingPunct="1"/>
            <a:r>
              <a:rPr lang="tr-TR" altLang="tr-TR" smtClean="0"/>
              <a:t>Örnek Saldırı Seneryasu</a:t>
            </a:r>
          </a:p>
          <a:p>
            <a:pPr eaLnBrk="1" hangingPunct="1"/>
            <a:r>
              <a:rPr lang="tr-TR" altLang="tr-TR" smtClean="0"/>
              <a:t>Tehditlerin Azaltılması</a:t>
            </a:r>
          </a:p>
          <a:p>
            <a:pPr>
              <a:buFont typeface="Wingdings" pitchFamily="2" charset="2"/>
              <a:buNone/>
            </a:pPr>
            <a:endParaRPr lang="tr-TR" altLang="tr-TR"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p:txBody>
          <a:bodyPr/>
          <a:lstStyle/>
          <a:p>
            <a:pPr eaLnBrk="1" hangingPunct="1">
              <a:defRPr/>
            </a:pPr>
            <a:r>
              <a:rPr lang="tr-TR" dirty="0" smtClean="0"/>
              <a:t>İçerik Diyagramı</a:t>
            </a:r>
          </a:p>
        </p:txBody>
      </p:sp>
      <p:sp>
        <p:nvSpPr>
          <p:cNvPr id="26626" name="Rectangle 3"/>
          <p:cNvSpPr>
            <a:spLocks noGrp="1" noChangeArrowheads="1"/>
          </p:cNvSpPr>
          <p:nvPr>
            <p:ph idx="1"/>
          </p:nvPr>
        </p:nvSpPr>
        <p:spPr>
          <a:xfrm>
            <a:off x="508000" y="1052736"/>
            <a:ext cx="11204624" cy="5256584"/>
          </a:xfrm>
        </p:spPr>
        <p:txBody>
          <a:bodyPr>
            <a:noAutofit/>
          </a:bodyPr>
          <a:lstStyle/>
          <a:p>
            <a:pPr eaLnBrk="1" hangingPunct="1">
              <a:lnSpc>
                <a:spcPct val="80000"/>
              </a:lnSpc>
            </a:pPr>
            <a:r>
              <a:rPr lang="tr-TR" altLang="tr-TR" sz="2400" b="1" dirty="0"/>
              <a:t>Giriş Noktalarının Belirlenmesi</a:t>
            </a:r>
          </a:p>
          <a:p>
            <a:pPr lvl="1" eaLnBrk="1" hangingPunct="1">
              <a:lnSpc>
                <a:spcPct val="80000"/>
              </a:lnSpc>
            </a:pPr>
            <a:r>
              <a:rPr lang="tr-TR" altLang="tr-TR" sz="2000" dirty="0"/>
              <a:t>Şunu hiçbir zaman unutmamak gerekir ki, sisteminizin giriş noktaları aynı zamanda saldırganlar için de giriş noktası manasındadır. </a:t>
            </a:r>
          </a:p>
          <a:p>
            <a:pPr lvl="1" eaLnBrk="1" hangingPunct="1">
              <a:lnSpc>
                <a:spcPct val="80000"/>
              </a:lnSpc>
            </a:pPr>
            <a:r>
              <a:rPr lang="tr-TR" altLang="tr-TR" sz="2000" dirty="0"/>
              <a:t>Öyleyse bu noktaların en iyi şekilde korunması gerekmektedir. </a:t>
            </a:r>
          </a:p>
          <a:p>
            <a:pPr lvl="1" eaLnBrk="1" hangingPunct="1">
              <a:lnSpc>
                <a:spcPct val="80000"/>
              </a:lnSpc>
            </a:pPr>
            <a:r>
              <a:rPr lang="tr-TR" altLang="tr-TR" sz="2000" dirty="0"/>
              <a:t>Örneğin, giriş noktalarınız HTTP isteklerini dinleyen web uygulaması içeriyor olabilir. </a:t>
            </a:r>
          </a:p>
          <a:p>
            <a:pPr lvl="1" eaLnBrk="1" hangingPunct="1">
              <a:lnSpc>
                <a:spcPct val="80000"/>
              </a:lnSpc>
            </a:pPr>
            <a:r>
              <a:rPr lang="tr-TR" altLang="tr-TR" sz="2000" dirty="0"/>
              <a:t>Normalde bu uygulama, son kullanıcıların kullanımına açılmış olan giriş noktalarıdır. </a:t>
            </a:r>
          </a:p>
          <a:p>
            <a:pPr lvl="1" eaLnBrk="1" hangingPunct="1">
              <a:lnSpc>
                <a:spcPct val="80000"/>
              </a:lnSpc>
            </a:pPr>
            <a:r>
              <a:rPr lang="tr-TR" altLang="tr-TR" sz="2000" dirty="0"/>
              <a:t>Ne var ki saldırganlar da bu noktaları kullanacaklardır. </a:t>
            </a:r>
          </a:p>
          <a:p>
            <a:pPr lvl="1" eaLnBrk="1" hangingPunct="1">
              <a:lnSpc>
                <a:spcPct val="80000"/>
              </a:lnSpc>
            </a:pPr>
            <a:r>
              <a:rPr lang="tr-TR" altLang="tr-TR" sz="2000" dirty="0"/>
              <a:t>Sisteminizdeki bütün giriş noktalarını bilmek zorundasınız. Her bir giriş noktası için, yetkilendirme ve kimlik denetleme süreçleri en iyi şekilde belirlenmelidir. </a:t>
            </a:r>
          </a:p>
          <a:p>
            <a:pPr lvl="1" eaLnBrk="1" hangingPunct="1">
              <a:lnSpc>
                <a:spcPct val="80000"/>
              </a:lnSpc>
            </a:pPr>
            <a:r>
              <a:rPr lang="tr-TR" altLang="tr-TR" sz="2000" dirty="0"/>
              <a:t>Mantıksal giriş noktaları şunları kapsayabilir: Web sayfaları, web servisleri için servis </a:t>
            </a:r>
            <a:r>
              <a:rPr lang="tr-TR" altLang="tr-TR" sz="2000" dirty="0" err="1"/>
              <a:t>arayüzleri</a:t>
            </a:r>
            <a:r>
              <a:rPr lang="tr-TR" altLang="tr-TR" sz="2000" dirty="0"/>
              <a:t>, mesaj kuyrukları vb... Fiziksel giriş noktaları ise portlar ve soketlerdir. </a:t>
            </a:r>
            <a:endParaRPr lang="tr-TR" altLang="tr-TR" sz="2000" b="1" dirty="0"/>
          </a:p>
          <a:p>
            <a:pPr eaLnBrk="1" hangingPunct="1">
              <a:lnSpc>
                <a:spcPct val="80000"/>
              </a:lnSpc>
            </a:pPr>
            <a:r>
              <a:rPr lang="tr-TR" altLang="tr-TR" sz="2400" b="1" dirty="0"/>
              <a:t>Ayrıcalıklı Kod Parçalarının Belirlenmesi</a:t>
            </a:r>
          </a:p>
          <a:p>
            <a:pPr lvl="1" eaLnBrk="1" hangingPunct="1">
              <a:lnSpc>
                <a:spcPct val="80000"/>
              </a:lnSpc>
            </a:pPr>
            <a:r>
              <a:rPr lang="tr-TR" altLang="tr-TR" sz="2000" dirty="0"/>
              <a:t>Ayrıcalıklı kod parçaları, hassasiyeti yüksek veri kaynaklarına ulaştıkları ve ayrıcalıklı işlemler yapabildikleri için, dikkatlice ele alınmalıdırlar. </a:t>
            </a:r>
          </a:p>
          <a:p>
            <a:pPr lvl="1" eaLnBrk="1" hangingPunct="1">
              <a:lnSpc>
                <a:spcPct val="80000"/>
              </a:lnSpc>
            </a:pPr>
            <a:r>
              <a:rPr lang="tr-TR" altLang="tr-TR" sz="2000" dirty="0"/>
              <a:t>Hassasiyeti yüksek veri kaynağı olarak şu kaynaklar sıralanabilir: </a:t>
            </a:r>
          </a:p>
          <a:p>
            <a:pPr lvl="1" eaLnBrk="1" hangingPunct="1">
              <a:lnSpc>
                <a:spcPct val="80000"/>
              </a:lnSpc>
            </a:pPr>
            <a:r>
              <a:rPr lang="tr-TR" altLang="tr-TR" sz="2000" dirty="0"/>
              <a:t>DNS </a:t>
            </a:r>
            <a:r>
              <a:rPr lang="tr-TR" altLang="tr-TR" sz="2000" dirty="0" err="1"/>
              <a:t>sunucları</a:t>
            </a:r>
            <a:r>
              <a:rPr lang="tr-TR" altLang="tr-TR" sz="2000" dirty="0"/>
              <a:t>, dizin servisleri, çevresel değişkenler, olay günlükleri, dosya sistemleri, mesaj kuyrukları, performans sayaçları, yazıcılar, </a:t>
            </a:r>
            <a:r>
              <a:rPr lang="tr-TR" altLang="tr-TR" sz="2000" dirty="0" err="1"/>
              <a:t>register</a:t>
            </a:r>
            <a:r>
              <a:rPr lang="tr-TR" altLang="tr-TR" sz="2000" dirty="0"/>
              <a:t> sunucuları, soketler, Wen sunucuları vb. </a:t>
            </a:r>
          </a:p>
          <a:p>
            <a:pPr lvl="1" eaLnBrk="1" hangingPunct="1">
              <a:lnSpc>
                <a:spcPct val="80000"/>
              </a:lnSpc>
            </a:pPr>
            <a:r>
              <a:rPr lang="tr-TR" altLang="tr-TR" sz="2000" dirty="0"/>
              <a:t>Ayrıcalıklı kod parçasının güvensiz ya da potansiyel kötü niyetli bir yazılım tarafından kullanılmayacağına emin olunmalıdır.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p:txBody>
          <a:bodyPr/>
          <a:lstStyle/>
          <a:p>
            <a:pPr eaLnBrk="1" hangingPunct="1">
              <a:defRPr/>
            </a:pPr>
            <a:r>
              <a:rPr lang="tr-TR" dirty="0" smtClean="0"/>
              <a:t>İçerik Diyagramı</a:t>
            </a:r>
          </a:p>
        </p:txBody>
      </p:sp>
      <p:sp>
        <p:nvSpPr>
          <p:cNvPr id="27650" name="Rectangle 3"/>
          <p:cNvSpPr>
            <a:spLocks noGrp="1" noChangeArrowheads="1"/>
          </p:cNvSpPr>
          <p:nvPr>
            <p:ph idx="1"/>
          </p:nvPr>
        </p:nvSpPr>
        <p:spPr>
          <a:xfrm>
            <a:off x="263352" y="980728"/>
            <a:ext cx="11665296" cy="5328592"/>
          </a:xfrm>
        </p:spPr>
        <p:txBody>
          <a:bodyPr numCol="2">
            <a:noAutofit/>
          </a:bodyPr>
          <a:lstStyle/>
          <a:p>
            <a:pPr eaLnBrk="1" hangingPunct="1">
              <a:lnSpc>
                <a:spcPct val="80000"/>
              </a:lnSpc>
            </a:pPr>
            <a:r>
              <a:rPr lang="tr-TR" altLang="tr-TR" sz="1800" dirty="0"/>
              <a:t>Güvenlik Profilinin Oluşturulması için cevaplanacak sorular</a:t>
            </a:r>
          </a:p>
          <a:p>
            <a:pPr eaLnBrk="1" hangingPunct="1">
              <a:lnSpc>
                <a:spcPct val="80000"/>
              </a:lnSpc>
            </a:pPr>
            <a:r>
              <a:rPr lang="tr-TR" altLang="tr-TR" sz="1800" b="1" dirty="0"/>
              <a:t>Girdi Geçerleme</a:t>
            </a:r>
            <a:r>
              <a:rPr lang="tr-TR" altLang="tr-TR" sz="1800" dirty="0"/>
              <a:t> </a:t>
            </a:r>
          </a:p>
          <a:p>
            <a:pPr lvl="1" eaLnBrk="1" hangingPunct="1">
              <a:lnSpc>
                <a:spcPct val="80000"/>
              </a:lnSpc>
            </a:pPr>
            <a:r>
              <a:rPr lang="tr-TR" altLang="tr-TR" sz="1800" dirty="0"/>
              <a:t>Uygulamanız kapsamındaki bütün girdiler </a:t>
            </a:r>
            <a:r>
              <a:rPr lang="tr-TR" altLang="tr-TR" sz="1800" dirty="0" err="1"/>
              <a:t>geçerlendi</a:t>
            </a:r>
            <a:r>
              <a:rPr lang="tr-TR" altLang="tr-TR" sz="1800" dirty="0"/>
              <a:t> mi? </a:t>
            </a:r>
          </a:p>
          <a:p>
            <a:pPr lvl="1" eaLnBrk="1" hangingPunct="1">
              <a:lnSpc>
                <a:spcPct val="80000"/>
              </a:lnSpc>
            </a:pPr>
            <a:r>
              <a:rPr lang="tr-TR" altLang="tr-TR" sz="1800" dirty="0"/>
              <a:t>Saldırgan uygulamanıza kötü niyetli veri enjekte edebilir mi? </a:t>
            </a:r>
          </a:p>
          <a:p>
            <a:pPr lvl="1" eaLnBrk="1" hangingPunct="1">
              <a:lnSpc>
                <a:spcPct val="80000"/>
              </a:lnSpc>
            </a:pPr>
            <a:r>
              <a:rPr lang="tr-TR" altLang="tr-TR" sz="1800" dirty="0"/>
              <a:t>Veri ayrı güvenlik çemberlerinden geçerken, geçerlemeye tabi tutuluyor mu? </a:t>
            </a:r>
          </a:p>
          <a:p>
            <a:pPr lvl="1" eaLnBrk="1" hangingPunct="1">
              <a:lnSpc>
                <a:spcPct val="80000"/>
              </a:lnSpc>
            </a:pPr>
            <a:r>
              <a:rPr lang="tr-TR" altLang="tr-TR" sz="1800" dirty="0"/>
              <a:t>Veri tabanındaki veri güvenilir mi? </a:t>
            </a:r>
          </a:p>
          <a:p>
            <a:pPr eaLnBrk="1" hangingPunct="1">
              <a:lnSpc>
                <a:spcPct val="80000"/>
              </a:lnSpc>
            </a:pPr>
            <a:r>
              <a:rPr lang="tr-TR" altLang="tr-TR" sz="1800" b="1" dirty="0"/>
              <a:t>Kimlik Denetleme</a:t>
            </a:r>
            <a:r>
              <a:rPr lang="tr-TR" altLang="tr-TR" sz="1800" dirty="0"/>
              <a:t> </a:t>
            </a:r>
          </a:p>
          <a:p>
            <a:pPr lvl="1" eaLnBrk="1" hangingPunct="1">
              <a:lnSpc>
                <a:spcPct val="80000"/>
              </a:lnSpc>
            </a:pPr>
            <a:r>
              <a:rPr lang="tr-TR" altLang="tr-TR" sz="1800" dirty="0"/>
              <a:t>Şifre ve kullanıcı gibi gizli veriler ağ üzerinden geçerken güvenliği sağlanıyor mu? </a:t>
            </a:r>
          </a:p>
          <a:p>
            <a:pPr lvl="1" eaLnBrk="1" hangingPunct="1">
              <a:lnSpc>
                <a:spcPct val="80000"/>
              </a:lnSpc>
            </a:pPr>
            <a:r>
              <a:rPr lang="tr-TR" altLang="tr-TR" sz="1800" dirty="0"/>
              <a:t>Sıkı kullanıcı hesabı politikaları kullanılıyor mu? </a:t>
            </a:r>
          </a:p>
          <a:p>
            <a:pPr lvl="1" eaLnBrk="1" hangingPunct="1">
              <a:lnSpc>
                <a:spcPct val="80000"/>
              </a:lnSpc>
            </a:pPr>
            <a:r>
              <a:rPr lang="tr-TR" altLang="tr-TR" sz="1800" dirty="0"/>
              <a:t>Kullanıcılar güvenlik düzeyi yüksek şifre almaya zorlanıyorlar mı? </a:t>
            </a:r>
          </a:p>
          <a:p>
            <a:pPr lvl="1" eaLnBrk="1" hangingPunct="1">
              <a:lnSpc>
                <a:spcPct val="80000"/>
              </a:lnSpc>
            </a:pPr>
            <a:r>
              <a:rPr lang="tr-TR" altLang="tr-TR" sz="1800" dirty="0"/>
              <a:t>Kullanıcı şifreleri için şifre doğrulama uygulamaları kullanılıyor mu? </a:t>
            </a:r>
          </a:p>
          <a:p>
            <a:pPr eaLnBrk="1" hangingPunct="1">
              <a:lnSpc>
                <a:spcPct val="80000"/>
              </a:lnSpc>
            </a:pPr>
            <a:r>
              <a:rPr lang="tr-TR" altLang="tr-TR" sz="1800" b="1" dirty="0"/>
              <a:t>Yetkilendirme</a:t>
            </a:r>
            <a:r>
              <a:rPr lang="tr-TR" altLang="tr-TR" sz="1800" dirty="0"/>
              <a:t> </a:t>
            </a:r>
          </a:p>
          <a:p>
            <a:pPr lvl="1" eaLnBrk="1" hangingPunct="1">
              <a:lnSpc>
                <a:spcPct val="80000"/>
              </a:lnSpc>
            </a:pPr>
            <a:r>
              <a:rPr lang="tr-TR" altLang="tr-TR" sz="1800" dirty="0"/>
              <a:t>Giriş noktaları için hangi önlemler alındı? </a:t>
            </a:r>
          </a:p>
          <a:p>
            <a:pPr lvl="1" eaLnBrk="1" hangingPunct="1">
              <a:lnSpc>
                <a:spcPct val="80000"/>
              </a:lnSpc>
            </a:pPr>
            <a:r>
              <a:rPr lang="tr-TR" altLang="tr-TR" sz="1800" dirty="0"/>
              <a:t>Veri tabanında yetkilendirme nasıl şart koşuluyor? </a:t>
            </a:r>
          </a:p>
          <a:p>
            <a:pPr lvl="1" eaLnBrk="1" hangingPunct="1">
              <a:lnSpc>
                <a:spcPct val="80000"/>
              </a:lnSpc>
            </a:pPr>
            <a:r>
              <a:rPr lang="tr-TR" altLang="tr-TR" sz="1800" dirty="0"/>
              <a:t>Bağlantı kopmasında ya da hata anında uygulama güvenliği sağlanıyor mu? </a:t>
            </a:r>
          </a:p>
          <a:p>
            <a:pPr eaLnBrk="1" hangingPunct="1">
              <a:lnSpc>
                <a:spcPct val="80000"/>
              </a:lnSpc>
            </a:pPr>
            <a:r>
              <a:rPr lang="tr-TR" altLang="tr-TR" sz="1800" b="1" dirty="0"/>
              <a:t>Yapılandırma Yönetimi</a:t>
            </a:r>
            <a:r>
              <a:rPr lang="tr-TR" altLang="tr-TR" sz="1800" dirty="0"/>
              <a:t> </a:t>
            </a:r>
          </a:p>
          <a:p>
            <a:pPr lvl="1" eaLnBrk="1" hangingPunct="1">
              <a:lnSpc>
                <a:spcPct val="80000"/>
              </a:lnSpc>
            </a:pPr>
            <a:r>
              <a:rPr lang="tr-TR" altLang="tr-TR" sz="1800" dirty="0"/>
              <a:t>Uygulamanız hangi yönetimsel </a:t>
            </a:r>
            <a:r>
              <a:rPr lang="tr-TR" altLang="tr-TR" sz="1800" dirty="0" err="1"/>
              <a:t>arayüzleri</a:t>
            </a:r>
            <a:r>
              <a:rPr lang="tr-TR" altLang="tr-TR" sz="1800" dirty="0"/>
              <a:t> içeriyor? </a:t>
            </a:r>
          </a:p>
          <a:p>
            <a:pPr lvl="1" eaLnBrk="1" hangingPunct="1">
              <a:lnSpc>
                <a:spcPct val="80000"/>
              </a:lnSpc>
            </a:pPr>
            <a:r>
              <a:rPr lang="tr-TR" altLang="tr-TR" sz="1800" dirty="0"/>
              <a:t>Bu </a:t>
            </a:r>
            <a:r>
              <a:rPr lang="tr-TR" altLang="tr-TR" sz="1800" dirty="0" err="1"/>
              <a:t>arayüzlerin</a:t>
            </a:r>
            <a:r>
              <a:rPr lang="tr-TR" altLang="tr-TR" sz="1800" dirty="0"/>
              <a:t> güvenliği nasıl sağlanıyor? </a:t>
            </a:r>
          </a:p>
          <a:p>
            <a:pPr lvl="1" eaLnBrk="1" hangingPunct="1">
              <a:lnSpc>
                <a:spcPct val="80000"/>
              </a:lnSpc>
            </a:pPr>
            <a:r>
              <a:rPr lang="tr-TR" altLang="tr-TR" sz="1800" dirty="0"/>
              <a:t>Uzaktan yönetici yetkilendirmesi nasıl yapılıyor? </a:t>
            </a:r>
          </a:p>
          <a:p>
            <a:pPr lvl="1" eaLnBrk="1" hangingPunct="1">
              <a:lnSpc>
                <a:spcPct val="80000"/>
              </a:lnSpc>
            </a:pPr>
            <a:r>
              <a:rPr lang="tr-TR" altLang="tr-TR" sz="1800" dirty="0"/>
              <a:t>Hangi yapılandırma bilgileri saklanıyor ve bunların güvenliği nasıl sağlanıyor? </a:t>
            </a:r>
          </a:p>
          <a:p>
            <a:pPr eaLnBrk="1" hangingPunct="1">
              <a:lnSpc>
                <a:spcPct val="80000"/>
              </a:lnSpc>
            </a:pPr>
            <a:r>
              <a:rPr lang="tr-TR" altLang="tr-TR" sz="1800" b="1" dirty="0"/>
              <a:t>Kritik Veri</a:t>
            </a:r>
            <a:r>
              <a:rPr lang="tr-TR" altLang="tr-TR" sz="1800" dirty="0"/>
              <a:t> </a:t>
            </a:r>
          </a:p>
          <a:p>
            <a:pPr lvl="1" eaLnBrk="1" hangingPunct="1">
              <a:lnSpc>
                <a:spcPct val="80000"/>
              </a:lnSpc>
            </a:pPr>
            <a:r>
              <a:rPr lang="tr-TR" altLang="tr-TR" sz="1800" dirty="0"/>
              <a:t>Uygulama kapsamında hangi kritik bilgiler işlenmektedir? </a:t>
            </a:r>
          </a:p>
          <a:p>
            <a:pPr lvl="1" eaLnBrk="1" hangingPunct="1">
              <a:lnSpc>
                <a:spcPct val="80000"/>
              </a:lnSpc>
            </a:pPr>
            <a:r>
              <a:rPr lang="tr-TR" altLang="tr-TR" sz="1800" dirty="0"/>
              <a:t>Bu gizli bilgiler olduğu yerde ve ağ üzerinde nasıl korunuyor? </a:t>
            </a:r>
          </a:p>
          <a:p>
            <a:pPr lvl="1" eaLnBrk="1" hangingPunct="1">
              <a:lnSpc>
                <a:spcPct val="80000"/>
              </a:lnSpc>
            </a:pPr>
            <a:r>
              <a:rPr lang="tr-TR" altLang="tr-TR" sz="1800" dirty="0"/>
              <a:t>Nasıl bir şifreleme tekniği kullanılıyor ve şifreleme anahtarları nerede tutuluyor?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p:txBody>
          <a:bodyPr/>
          <a:lstStyle/>
          <a:p>
            <a:pPr eaLnBrk="1" hangingPunct="1">
              <a:defRPr/>
            </a:pPr>
            <a:r>
              <a:rPr lang="tr-TR" dirty="0" smtClean="0"/>
              <a:t>Güvenlik Profilinin Oluşturulması</a:t>
            </a:r>
          </a:p>
        </p:txBody>
      </p:sp>
      <p:sp>
        <p:nvSpPr>
          <p:cNvPr id="28674" name="Rectangle 3"/>
          <p:cNvSpPr>
            <a:spLocks noGrp="1" noChangeArrowheads="1"/>
          </p:cNvSpPr>
          <p:nvPr>
            <p:ph idx="1"/>
          </p:nvPr>
        </p:nvSpPr>
        <p:spPr>
          <a:xfrm>
            <a:off x="263352" y="1052736"/>
            <a:ext cx="11665296" cy="4883150"/>
          </a:xfrm>
        </p:spPr>
        <p:txBody>
          <a:bodyPr numCol="2" spcCol="36000">
            <a:normAutofit/>
          </a:bodyPr>
          <a:lstStyle/>
          <a:p>
            <a:pPr eaLnBrk="1" hangingPunct="1">
              <a:lnSpc>
                <a:spcPct val="80000"/>
              </a:lnSpc>
            </a:pPr>
            <a:r>
              <a:rPr lang="tr-TR" altLang="tr-TR" sz="2400" b="1" dirty="0"/>
              <a:t>Oturum Yönetimi</a:t>
            </a:r>
            <a:r>
              <a:rPr lang="tr-TR" altLang="tr-TR" sz="2400" dirty="0"/>
              <a:t> </a:t>
            </a:r>
          </a:p>
          <a:p>
            <a:pPr lvl="1" eaLnBrk="1" hangingPunct="1">
              <a:lnSpc>
                <a:spcPct val="80000"/>
              </a:lnSpc>
            </a:pPr>
            <a:r>
              <a:rPr lang="tr-TR" altLang="tr-TR" sz="2000" dirty="0"/>
              <a:t>Oturum tanımlama bilgileri nasıl tutuluyor? </a:t>
            </a:r>
          </a:p>
          <a:p>
            <a:pPr lvl="1" eaLnBrk="1" hangingPunct="1">
              <a:lnSpc>
                <a:spcPct val="80000"/>
              </a:lnSpc>
            </a:pPr>
            <a:r>
              <a:rPr lang="tr-TR" altLang="tr-TR" sz="2000" dirty="0"/>
              <a:t>Oturum bilgilerinin çalınmaması için ne gibi tedbirler alınıyor? </a:t>
            </a:r>
          </a:p>
          <a:p>
            <a:pPr lvl="1" eaLnBrk="1" hangingPunct="1">
              <a:lnSpc>
                <a:spcPct val="80000"/>
              </a:lnSpc>
            </a:pPr>
            <a:r>
              <a:rPr lang="tr-TR" altLang="tr-TR" sz="2000" dirty="0"/>
              <a:t>Oturum bilgileri ağ üzerinden geçerken güvenliği nasıl sağlanıyor? </a:t>
            </a:r>
          </a:p>
          <a:p>
            <a:pPr eaLnBrk="1" hangingPunct="1">
              <a:lnSpc>
                <a:spcPct val="80000"/>
              </a:lnSpc>
            </a:pPr>
            <a:r>
              <a:rPr lang="tr-TR" altLang="tr-TR" sz="2400" b="1" dirty="0" err="1"/>
              <a:t>Kriptografi</a:t>
            </a:r>
            <a:r>
              <a:rPr lang="tr-TR" altLang="tr-TR" sz="2400" dirty="0"/>
              <a:t> </a:t>
            </a:r>
          </a:p>
          <a:p>
            <a:pPr lvl="1" eaLnBrk="1" hangingPunct="1">
              <a:lnSpc>
                <a:spcPct val="80000"/>
              </a:lnSpc>
            </a:pPr>
            <a:r>
              <a:rPr lang="tr-TR" altLang="tr-TR" sz="2000" dirty="0"/>
              <a:t>Hangi şifreleme algoritmaları ve yöntemleri kullanılmaktadır? </a:t>
            </a:r>
          </a:p>
          <a:p>
            <a:pPr lvl="1" eaLnBrk="1" hangingPunct="1">
              <a:lnSpc>
                <a:spcPct val="80000"/>
              </a:lnSpc>
            </a:pPr>
            <a:r>
              <a:rPr lang="tr-TR" altLang="tr-TR" sz="2000" dirty="0"/>
              <a:t>Şifreleme anahtarları ne kadar süredir kullanılmakta ve bunların güvenliği nasıl sağlanmakta? </a:t>
            </a:r>
          </a:p>
          <a:p>
            <a:pPr lvl="1" eaLnBrk="1" hangingPunct="1">
              <a:lnSpc>
                <a:spcPct val="80000"/>
              </a:lnSpc>
            </a:pPr>
            <a:r>
              <a:rPr lang="tr-TR" altLang="tr-TR" sz="2000" dirty="0"/>
              <a:t>Uygulamanın kullandığı kendi şifreleme tekniği var mı?, </a:t>
            </a:r>
          </a:p>
          <a:p>
            <a:pPr lvl="1" eaLnBrk="1" hangingPunct="1">
              <a:lnSpc>
                <a:spcPct val="80000"/>
              </a:lnSpc>
            </a:pPr>
            <a:r>
              <a:rPr lang="tr-TR" altLang="tr-TR" sz="2000" dirty="0"/>
              <a:t>Şifreleme anahtarları ne kadar sürede bir değiştirilmektedir? </a:t>
            </a:r>
          </a:p>
          <a:p>
            <a:pPr eaLnBrk="1" hangingPunct="1">
              <a:lnSpc>
                <a:spcPct val="80000"/>
              </a:lnSpc>
            </a:pPr>
            <a:r>
              <a:rPr lang="tr-TR" altLang="tr-TR" sz="2400" b="1" dirty="0"/>
              <a:t>Parametre Değiştirme</a:t>
            </a:r>
            <a:r>
              <a:rPr lang="tr-TR" altLang="tr-TR" sz="2400" dirty="0"/>
              <a:t> </a:t>
            </a:r>
          </a:p>
          <a:p>
            <a:pPr lvl="1" eaLnBrk="1" hangingPunct="1">
              <a:lnSpc>
                <a:spcPct val="80000"/>
              </a:lnSpc>
            </a:pPr>
            <a:r>
              <a:rPr lang="tr-TR" altLang="tr-TR" sz="2000" dirty="0"/>
              <a:t>Uygulama oynanmış parametreyi tespit edebiliyor mu? </a:t>
            </a:r>
          </a:p>
          <a:p>
            <a:pPr lvl="1" eaLnBrk="1" hangingPunct="1">
              <a:lnSpc>
                <a:spcPct val="80000"/>
              </a:lnSpc>
            </a:pPr>
            <a:r>
              <a:rPr lang="tr-TR" altLang="tr-TR" sz="2000" dirty="0"/>
              <a:t>Form alanlarındaki, HTTP başlıklarındaki, oturum tanımlama bilgilerindeki parametreleri geçerliyor mu? </a:t>
            </a:r>
          </a:p>
          <a:p>
            <a:pPr eaLnBrk="1" hangingPunct="1">
              <a:lnSpc>
                <a:spcPct val="80000"/>
              </a:lnSpc>
            </a:pPr>
            <a:r>
              <a:rPr lang="tr-TR" altLang="tr-TR" sz="2400" b="1" dirty="0"/>
              <a:t>Hata Yönetimi</a:t>
            </a:r>
            <a:r>
              <a:rPr lang="tr-TR" altLang="tr-TR" sz="2400" dirty="0"/>
              <a:t> </a:t>
            </a:r>
          </a:p>
          <a:p>
            <a:pPr lvl="1" eaLnBrk="1" hangingPunct="1">
              <a:lnSpc>
                <a:spcPct val="80000"/>
              </a:lnSpc>
            </a:pPr>
            <a:r>
              <a:rPr lang="tr-TR" altLang="tr-TR" sz="2000" dirty="0"/>
              <a:t>Uygulama hata durumlarının nasıl üstesinden geliyor? </a:t>
            </a:r>
          </a:p>
          <a:p>
            <a:pPr lvl="1" eaLnBrk="1" hangingPunct="1">
              <a:lnSpc>
                <a:spcPct val="80000"/>
              </a:lnSpc>
            </a:pPr>
            <a:r>
              <a:rPr lang="tr-TR" altLang="tr-TR" sz="2000" dirty="0"/>
              <a:t>Hata bilgileri kullanıcıya </a:t>
            </a:r>
            <a:r>
              <a:rPr lang="tr-TR" altLang="tr-TR" sz="2000" dirty="0" err="1"/>
              <a:t>iletilliyor</a:t>
            </a:r>
            <a:r>
              <a:rPr lang="tr-TR" altLang="tr-TR" sz="2000" dirty="0"/>
              <a:t> mu? </a:t>
            </a:r>
          </a:p>
          <a:p>
            <a:pPr lvl="1" eaLnBrk="1" hangingPunct="1">
              <a:lnSpc>
                <a:spcPct val="80000"/>
              </a:lnSpc>
            </a:pPr>
            <a:r>
              <a:rPr lang="tr-TR" altLang="tr-TR" sz="2000" dirty="0"/>
              <a:t>Bu hata bilgilerinde sistemin kritik bilgilerini içeren uyarılar bulunuyor mu? </a:t>
            </a:r>
          </a:p>
          <a:p>
            <a:pPr eaLnBrk="1" hangingPunct="1">
              <a:lnSpc>
                <a:spcPct val="80000"/>
              </a:lnSpc>
            </a:pPr>
            <a:r>
              <a:rPr lang="tr-TR" altLang="tr-TR" sz="2400" b="1" dirty="0"/>
              <a:t>Denetleme ve Kayıt</a:t>
            </a:r>
            <a:r>
              <a:rPr lang="tr-TR" altLang="tr-TR" sz="2400" dirty="0"/>
              <a:t> </a:t>
            </a:r>
          </a:p>
          <a:p>
            <a:pPr lvl="1" eaLnBrk="1" hangingPunct="1">
              <a:lnSpc>
                <a:spcPct val="80000"/>
              </a:lnSpc>
            </a:pPr>
            <a:r>
              <a:rPr lang="tr-TR" altLang="tr-TR" sz="2000" dirty="0"/>
              <a:t>Uygulamanız bütün sunucu ve katmanlarda denetleme ve kayıt mekanizmasına sahip mi? </a:t>
            </a:r>
          </a:p>
          <a:p>
            <a:pPr lvl="1" eaLnBrk="1" hangingPunct="1">
              <a:lnSpc>
                <a:spcPct val="80000"/>
              </a:lnSpc>
            </a:pPr>
            <a:r>
              <a:rPr lang="tr-TR" altLang="tr-TR" sz="2000" dirty="0"/>
              <a:t>Kayıt dosyalarının güvenliği nasıl sağlanıyor? </a:t>
            </a:r>
          </a:p>
          <a:p>
            <a:pPr eaLnBrk="1" hangingPunct="1">
              <a:lnSpc>
                <a:spcPct val="80000"/>
              </a:lnSpc>
            </a:pPr>
            <a:endParaRPr lang="tr-TR" altLang="tr-TR" sz="2400" dirty="0"/>
          </a:p>
          <a:p>
            <a:pPr eaLnBrk="1" hangingPunct="1">
              <a:lnSpc>
                <a:spcPct val="80000"/>
              </a:lnSpc>
            </a:pPr>
            <a:endParaRPr lang="tr-TR" altLang="tr-TR" sz="2400" dirty="0"/>
          </a:p>
        </p:txBody>
      </p:sp>
      <p:cxnSp>
        <p:nvCxnSpPr>
          <p:cNvPr id="4" name="Düz Bağlayıcı 3"/>
          <p:cNvCxnSpPr/>
          <p:nvPr/>
        </p:nvCxnSpPr>
        <p:spPr>
          <a:xfrm>
            <a:off x="6096000" y="1484784"/>
            <a:ext cx="0" cy="403244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tr-TR" dirty="0" smtClean="0"/>
              <a:t>Tehditlerin Belirlenmesi </a:t>
            </a:r>
          </a:p>
        </p:txBody>
      </p:sp>
      <p:sp>
        <p:nvSpPr>
          <p:cNvPr id="29699" name="Rectangle 3"/>
          <p:cNvSpPr>
            <a:spLocks noGrp="1" noChangeArrowheads="1"/>
          </p:cNvSpPr>
          <p:nvPr>
            <p:ph idx="1"/>
          </p:nvPr>
        </p:nvSpPr>
        <p:spPr/>
        <p:txBody>
          <a:bodyPr/>
          <a:lstStyle/>
          <a:p>
            <a:pPr eaLnBrk="1" hangingPunct="1">
              <a:lnSpc>
                <a:spcPct val="90000"/>
              </a:lnSpc>
            </a:pPr>
            <a:r>
              <a:rPr lang="tr-TR" altLang="tr-TR" smtClean="0"/>
              <a:t>Uygulama ayrıştırıldıktan sonra, her bir bileşen tehdit modelleme için potansiyel tehdit olarak ele alınır. </a:t>
            </a:r>
          </a:p>
          <a:p>
            <a:pPr eaLnBrk="1" hangingPunct="1">
              <a:lnSpc>
                <a:spcPct val="90000"/>
              </a:lnSpc>
            </a:pPr>
            <a:r>
              <a:rPr lang="tr-TR" altLang="tr-TR" smtClean="0"/>
              <a:t>Burada amaç her şeyin nasıl çalıştığını görmekten ziyade, uygulamanın bileşenlerini anlamak ve bu bileşenler arasında veri alışverişinin nasıl yapıldığını görmektir. </a:t>
            </a:r>
          </a:p>
          <a:p>
            <a:pPr eaLnBrk="1" hangingPunct="1">
              <a:lnSpc>
                <a:spcPct val="90000"/>
              </a:lnSpc>
            </a:pPr>
            <a:r>
              <a:rPr lang="tr-TR" altLang="tr-TR" smtClean="0"/>
              <a:t>Bileşenler genel olarak tehdit hedefleri olarak adlandırılır. </a:t>
            </a:r>
          </a:p>
          <a:p>
            <a:pPr eaLnBrk="1" hangingPunct="1">
              <a:lnSpc>
                <a:spcPct val="90000"/>
              </a:lnSpc>
            </a:pPr>
            <a:r>
              <a:rPr lang="tr-TR" altLang="tr-TR" smtClean="0"/>
              <a:t>Belirlenen tehditlerin azaltılması için öncelikle tehditlerin sınıflandırılması gerekmektedir. </a:t>
            </a:r>
          </a:p>
          <a:p>
            <a:pPr eaLnBrk="1" hangingPunct="1">
              <a:lnSpc>
                <a:spcPct val="90000"/>
              </a:lnSpc>
            </a:pPr>
            <a:r>
              <a:rPr lang="tr-TR" altLang="tr-TR" smtClean="0"/>
              <a:t>Bunun için STRIDE sınıflandırma modeli kullanılabilir. </a:t>
            </a:r>
          </a:p>
          <a:p>
            <a:pPr eaLnBrk="1" hangingPunct="1">
              <a:lnSpc>
                <a:spcPct val="90000"/>
              </a:lnSpc>
            </a:pPr>
            <a:r>
              <a:rPr lang="tr-TR" altLang="tr-TR" smtClean="0"/>
              <a:t>STRIDE modeli aşağıda belirtilmiştir: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pPr eaLnBrk="1" hangingPunct="1">
              <a:defRPr/>
            </a:pPr>
            <a:r>
              <a:rPr lang="tr-TR" dirty="0" smtClean="0"/>
              <a:t>Tehditlerin Belirlenmesi </a:t>
            </a:r>
          </a:p>
        </p:txBody>
      </p:sp>
      <p:sp>
        <p:nvSpPr>
          <p:cNvPr id="30722" name="Rectangle 3"/>
          <p:cNvSpPr>
            <a:spLocks noGrp="1" noChangeArrowheads="1"/>
          </p:cNvSpPr>
          <p:nvPr>
            <p:ph idx="1"/>
          </p:nvPr>
        </p:nvSpPr>
        <p:spPr>
          <a:xfrm>
            <a:off x="542374" y="1052736"/>
            <a:ext cx="11098241" cy="5072062"/>
          </a:xfrm>
        </p:spPr>
        <p:txBody>
          <a:bodyPr>
            <a:noAutofit/>
          </a:bodyPr>
          <a:lstStyle/>
          <a:p>
            <a:pPr eaLnBrk="1" hangingPunct="1">
              <a:lnSpc>
                <a:spcPct val="80000"/>
              </a:lnSpc>
            </a:pPr>
            <a:r>
              <a:rPr lang="tr-TR" altLang="tr-TR" sz="2000" b="1" dirty="0"/>
              <a:t>Kimlik Yanıltması (</a:t>
            </a:r>
            <a:r>
              <a:rPr lang="tr-TR" altLang="tr-TR" sz="2000" b="1" dirty="0" err="1"/>
              <a:t>Spoofing</a:t>
            </a:r>
            <a:r>
              <a:rPr lang="tr-TR" altLang="tr-TR" sz="2000" b="1" dirty="0"/>
              <a:t> Identity):</a:t>
            </a:r>
            <a:r>
              <a:rPr lang="tr-TR" altLang="tr-TR" sz="2000" dirty="0"/>
              <a:t> Yanıltma tehditleri saldırganların başka bir kullanıcı gibi davranmaları ya da geçerli bir sunucu gibi davranarak diğer sunucuları yanıltma amacı güder. Kimlik yanıltmaya örnek olarak, yasa dışı olarak başka bir kullanıcının şifre ve kullanıcı ismi gibi gizli bilgilerine ulaşmayı ve bu bilgileri kullanmayı gösterebiliriz. </a:t>
            </a:r>
          </a:p>
          <a:p>
            <a:pPr eaLnBrk="1" hangingPunct="1">
              <a:lnSpc>
                <a:spcPct val="80000"/>
              </a:lnSpc>
            </a:pPr>
            <a:r>
              <a:rPr lang="tr-TR" altLang="tr-TR" sz="2000" b="1" dirty="0"/>
              <a:t>Verinin Değiştirilmesi (</a:t>
            </a:r>
            <a:r>
              <a:rPr lang="tr-TR" altLang="tr-TR" sz="2000" b="1" dirty="0" err="1"/>
              <a:t>Tampering</a:t>
            </a:r>
            <a:r>
              <a:rPr lang="tr-TR" altLang="tr-TR" sz="2000" b="1" dirty="0"/>
              <a:t> </a:t>
            </a:r>
            <a:r>
              <a:rPr lang="tr-TR" altLang="tr-TR" sz="2000" b="1" dirty="0" err="1"/>
              <a:t>with</a:t>
            </a:r>
            <a:r>
              <a:rPr lang="tr-TR" altLang="tr-TR" sz="2000" b="1" dirty="0"/>
              <a:t> Data):</a:t>
            </a:r>
            <a:r>
              <a:rPr lang="tr-TR" altLang="tr-TR" sz="2000" dirty="0"/>
              <a:t> Bu işlem verinin kötü niyetli bir şekilde değiştirilmesi manasına gelir. Internet üzerinden akan verinin değiştirilmesi buna örnek olarak gösterilebilir. </a:t>
            </a:r>
          </a:p>
          <a:p>
            <a:pPr eaLnBrk="1" hangingPunct="1">
              <a:lnSpc>
                <a:spcPct val="80000"/>
              </a:lnSpc>
            </a:pPr>
            <a:r>
              <a:rPr lang="tr-TR" altLang="tr-TR" sz="2000" b="1" dirty="0" err="1"/>
              <a:t>Inkar</a:t>
            </a:r>
            <a:r>
              <a:rPr lang="tr-TR" altLang="tr-TR" sz="2000" b="1" dirty="0"/>
              <a:t> (</a:t>
            </a:r>
            <a:r>
              <a:rPr lang="tr-TR" altLang="tr-TR" sz="2000" b="1" dirty="0" err="1"/>
              <a:t>Repudiation</a:t>
            </a:r>
            <a:r>
              <a:rPr lang="tr-TR" altLang="tr-TR" sz="2000" b="1" dirty="0"/>
              <a:t>):</a:t>
            </a:r>
            <a:r>
              <a:rPr lang="tr-TR" altLang="tr-TR" sz="2000" dirty="0"/>
              <a:t> Bu tip tehditler, bazen saldırganın gerçekleştirdiği ama bunu inkâr edebileceği tehditler olarak görülür. </a:t>
            </a:r>
            <a:r>
              <a:rPr lang="tr-TR" altLang="tr-TR" sz="2000" dirty="0" err="1"/>
              <a:t>Inkar</a:t>
            </a:r>
            <a:r>
              <a:rPr lang="tr-TR" altLang="tr-TR" sz="2000" dirty="0"/>
              <a:t> tipi tehditler kredi kartı gibi işlemlerde kendini gösterir. Kullanıcı bazı alımlarda bulunur ve sonra yapmadığını iddia eder. Başka bir örnek de e-posta örneği olabilir. Size gelen bir maili, karşı taraf ben atmadım diye inkâra başvurabilir. </a:t>
            </a:r>
          </a:p>
          <a:p>
            <a:pPr eaLnBrk="1" hangingPunct="1">
              <a:lnSpc>
                <a:spcPct val="80000"/>
              </a:lnSpc>
            </a:pPr>
            <a:r>
              <a:rPr lang="tr-TR" altLang="tr-TR" sz="2000" b="1" dirty="0"/>
              <a:t>Bilginin Açığa Çıkarılması (Information </a:t>
            </a:r>
            <a:r>
              <a:rPr lang="tr-TR" altLang="tr-TR" sz="2000" b="1" dirty="0" err="1"/>
              <a:t>Disclosure</a:t>
            </a:r>
            <a:r>
              <a:rPr lang="tr-TR" altLang="tr-TR" sz="2000" b="1" dirty="0"/>
              <a:t>):</a:t>
            </a:r>
            <a:r>
              <a:rPr lang="tr-TR" altLang="tr-TR" sz="2000" dirty="0"/>
              <a:t> Bu tip tehditler, bazı bilgilerin onları görmemesi gereken kullanıcılar tarafından görünmesini kapsar. Örnek olarak, bir kullanıcının okumaması gereken bir dosyaya erişim hakkı olması ya da bir saldırganın ağ trafiğini dinleyip bazı bilgileri elde etmesidir. </a:t>
            </a:r>
          </a:p>
          <a:p>
            <a:pPr eaLnBrk="1" hangingPunct="1">
              <a:lnSpc>
                <a:spcPct val="80000"/>
              </a:lnSpc>
            </a:pPr>
            <a:r>
              <a:rPr lang="tr-TR" altLang="tr-TR" sz="2000" b="1" dirty="0"/>
              <a:t>Hizmet Dışı Bırakma (</a:t>
            </a:r>
            <a:r>
              <a:rPr lang="tr-TR" altLang="tr-TR" sz="2000" b="1" dirty="0" err="1"/>
              <a:t>Denial</a:t>
            </a:r>
            <a:r>
              <a:rPr lang="tr-TR" altLang="tr-TR" sz="2000" b="1" dirty="0"/>
              <a:t> of Service):</a:t>
            </a:r>
            <a:r>
              <a:rPr lang="tr-TR" altLang="tr-TR" sz="2000" dirty="0"/>
              <a:t> Hizmet dışı bırakma atakları sistemlerin kullanılmaz hale gelmesini sağlayan ataklardır. Web sunucusunun kullanılmaz hale gelmesi bu tip ataklara örnek olarak gösterilebilir. Sistemlerin güvenirliliği ve sürekliliği sağlamaları adına bu tip ataklara önlem almaları gerekmektedir. </a:t>
            </a:r>
          </a:p>
          <a:p>
            <a:pPr eaLnBrk="1" hangingPunct="1">
              <a:lnSpc>
                <a:spcPct val="80000"/>
              </a:lnSpc>
            </a:pPr>
            <a:r>
              <a:rPr lang="tr-TR" altLang="tr-TR" sz="2000" b="1" dirty="0"/>
              <a:t>Yetki Kazanma (</a:t>
            </a:r>
            <a:r>
              <a:rPr lang="tr-TR" altLang="tr-TR" sz="2000" b="1" dirty="0" err="1"/>
              <a:t>Elevation</a:t>
            </a:r>
            <a:r>
              <a:rPr lang="tr-TR" altLang="tr-TR" sz="2000" b="1" dirty="0"/>
              <a:t> of </a:t>
            </a:r>
            <a:r>
              <a:rPr lang="tr-TR" altLang="tr-TR" sz="2000" b="1" dirty="0" err="1"/>
              <a:t>Privilege</a:t>
            </a:r>
            <a:r>
              <a:rPr lang="tr-TR" altLang="tr-TR" sz="2000" b="1" dirty="0"/>
              <a:t>):</a:t>
            </a:r>
            <a:r>
              <a:rPr lang="tr-TR" altLang="tr-TR" sz="2000" dirty="0"/>
              <a:t> Bu tür ataklarda, yetkisiz bir kullanıcı sistemi kullanmak üzere yetki kazanır ve bütün sisteme zarar vermek ya da kontrolü altına almak için sisteme giriş yapar.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tr-TR" smtClean="0"/>
              <a:t>Örnek Saldırı</a:t>
            </a:r>
          </a:p>
        </p:txBody>
      </p:sp>
      <p:sp>
        <p:nvSpPr>
          <p:cNvPr id="31747" name="Rectangle 3"/>
          <p:cNvSpPr>
            <a:spLocks noGrp="1" noChangeArrowheads="1"/>
          </p:cNvSpPr>
          <p:nvPr>
            <p:ph idx="1"/>
          </p:nvPr>
        </p:nvSpPr>
        <p:spPr>
          <a:xfrm>
            <a:off x="514136" y="1040801"/>
            <a:ext cx="11198488" cy="2867025"/>
          </a:xfrm>
        </p:spPr>
        <p:txBody>
          <a:bodyPr>
            <a:noAutofit/>
          </a:bodyPr>
          <a:lstStyle/>
          <a:p>
            <a:pPr eaLnBrk="1" hangingPunct="1"/>
            <a:r>
              <a:rPr lang="tr-TR" altLang="tr-TR" sz="2000" dirty="0"/>
              <a:t>Bu sınıflandırmaya dayalı olarak, örnek satın alma uygulamasında örnek bir tehdit üzerinde durabiliriz. </a:t>
            </a:r>
          </a:p>
          <a:p>
            <a:pPr eaLnBrk="1" hangingPunct="1"/>
            <a:r>
              <a:rPr lang="tr-TR" altLang="tr-TR" sz="2000" dirty="0"/>
              <a:t>Bu tehdit şekilde gösterilmiştir. Burada dikkat edilmesi gereken husus, bir kullanıcının başka bir kullanıcıya ait sipariş bilgilerini görmemesi gerektiğidir. </a:t>
            </a:r>
          </a:p>
          <a:p>
            <a:pPr eaLnBrk="1" hangingPunct="1"/>
            <a:r>
              <a:rPr lang="tr-TR" altLang="tr-TR" sz="2000" dirty="0"/>
              <a:t>Öyleyse, bilginin çalınmasına ya da başka kullanıcılar tarafından görüntülenmesine engel olunmalıdır. </a:t>
            </a:r>
          </a:p>
          <a:p>
            <a:pPr eaLnBrk="1" hangingPunct="1"/>
            <a:r>
              <a:rPr lang="tr-TR" altLang="tr-TR" sz="2000" dirty="0"/>
              <a:t>Bu tehdit bilginin açığa çıkarılması tehdit grubuna örnek bir tehdittir. </a:t>
            </a:r>
          </a:p>
          <a:p>
            <a:pPr eaLnBrk="1" hangingPunct="1"/>
            <a:r>
              <a:rPr lang="tr-TR" altLang="tr-TR" sz="2000" dirty="0"/>
              <a:t>Bir saldırganın bu veriyi görmesinin birçok yolu olabilir. </a:t>
            </a:r>
          </a:p>
          <a:p>
            <a:pPr eaLnBrk="1" hangingPunct="1"/>
            <a:r>
              <a:rPr lang="tr-TR" altLang="tr-TR" sz="2000" dirty="0"/>
              <a:t>Fakat en basit haliyle, saldırgan ağ trafiğini, protokolleri analiz eden bir araçla dinliyor olabilir; ya da ağda bir yönlendiriciyi kontrol altına almış olabilir.</a:t>
            </a:r>
            <a:r>
              <a:rPr lang="tr-TR" altLang="tr-TR" sz="4000" dirty="0" smtClean="0"/>
              <a:t> </a:t>
            </a:r>
          </a:p>
        </p:txBody>
      </p:sp>
      <p:pic>
        <p:nvPicPr>
          <p:cNvPr id="317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576" y="4244595"/>
            <a:ext cx="7389813"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tr-TR" smtClean="0"/>
              <a:t>Tehdit Ağaçları</a:t>
            </a:r>
          </a:p>
        </p:txBody>
      </p:sp>
      <p:sp>
        <p:nvSpPr>
          <p:cNvPr id="32771" name="Rectangle 3"/>
          <p:cNvSpPr>
            <a:spLocks noGrp="1" noChangeArrowheads="1"/>
          </p:cNvSpPr>
          <p:nvPr>
            <p:ph idx="1"/>
          </p:nvPr>
        </p:nvSpPr>
        <p:spPr>
          <a:xfrm>
            <a:off x="407368" y="980728"/>
            <a:ext cx="11377264" cy="4883150"/>
          </a:xfrm>
        </p:spPr>
        <p:txBody>
          <a:bodyPr>
            <a:noAutofit/>
          </a:bodyPr>
          <a:lstStyle/>
          <a:p>
            <a:pPr eaLnBrk="1" hangingPunct="1">
              <a:lnSpc>
                <a:spcPct val="80000"/>
              </a:lnSpc>
            </a:pPr>
            <a:r>
              <a:rPr lang="tr-TR" altLang="tr-TR" sz="2100" dirty="0"/>
              <a:t>Tehdit ağaçlarının arkasındaki ana fikir bütün sistem tehdit hedeflerinden bir araya getirilmiş bir sistemler bütünüdür ve her tehdit hedefi bazı açıklıklara sahip olabilir. </a:t>
            </a:r>
          </a:p>
          <a:p>
            <a:pPr eaLnBrk="1" hangingPunct="1">
              <a:lnSpc>
                <a:spcPct val="80000"/>
              </a:lnSpc>
            </a:pPr>
            <a:r>
              <a:rPr lang="tr-TR" altLang="tr-TR" sz="2100" dirty="0"/>
              <a:t>Bu açıklıklar da bütün sistemin saldırganlar tarafından kullanılması manasına gelebilir. </a:t>
            </a:r>
          </a:p>
          <a:p>
            <a:pPr eaLnBrk="1" hangingPunct="1">
              <a:lnSpc>
                <a:spcPct val="80000"/>
              </a:lnSpc>
            </a:pPr>
            <a:r>
              <a:rPr lang="tr-TR" altLang="tr-TR" sz="2100" dirty="0"/>
              <a:t>Tehdit ağaçları, bir saldırganın sistemi ele geçirebilmek için izleyebileceği yolları çizen yapısal ağaçlardır. </a:t>
            </a:r>
          </a:p>
          <a:p>
            <a:pPr eaLnBrk="1" hangingPunct="1">
              <a:lnSpc>
                <a:spcPct val="80000"/>
              </a:lnSpc>
            </a:pPr>
            <a:r>
              <a:rPr lang="tr-TR" altLang="tr-TR" sz="2100" dirty="0"/>
              <a:t>Uygulama ayrıştırması işlemi gerçekleştikten sonra, her bir bileşen için tehditlerin belirlenmesi süreci başlar. </a:t>
            </a:r>
          </a:p>
          <a:p>
            <a:pPr eaLnBrk="1" hangingPunct="1">
              <a:lnSpc>
                <a:spcPct val="80000"/>
              </a:lnSpc>
            </a:pPr>
            <a:r>
              <a:rPr lang="tr-TR" altLang="tr-TR" sz="2100" dirty="0"/>
              <a:t>Tehditler belirlendikten sonra ise bu tehditlerin nasıl ortaya çıkabileceği tehdit ağaçlarıyla belirlenir. </a:t>
            </a:r>
          </a:p>
          <a:p>
            <a:pPr eaLnBrk="1" hangingPunct="1">
              <a:lnSpc>
                <a:spcPct val="80000"/>
              </a:lnSpc>
            </a:pPr>
            <a:r>
              <a:rPr lang="tr-TR" altLang="tr-TR" sz="2100" dirty="0"/>
              <a:t>Yukarıda verilen tehdit örneği için, belirlenen tehdit ağacı  aşağıdaki gibi olabilir. </a:t>
            </a:r>
          </a:p>
          <a:p>
            <a:pPr eaLnBrk="1" hangingPunct="1">
              <a:lnSpc>
                <a:spcPct val="80000"/>
              </a:lnSpc>
            </a:pPr>
            <a:r>
              <a:rPr lang="tr-TR" altLang="tr-TR" sz="2100" dirty="0"/>
              <a:t>Tehdit ağacının en başındaki kutu, tehdit kutusu olarak adlandırılır ve altındaki kutular </a:t>
            </a:r>
            <a:r>
              <a:rPr lang="tr-TR" altLang="tr-TR" sz="2100" dirty="0" err="1"/>
              <a:t>tehditin</a:t>
            </a:r>
            <a:r>
              <a:rPr lang="tr-TR" altLang="tr-TR" sz="2100" dirty="0"/>
              <a:t> </a:t>
            </a:r>
            <a:r>
              <a:rPr lang="tr-TR" altLang="tr-TR" sz="2100" dirty="0" err="1"/>
              <a:t>gerçeklenmesi</a:t>
            </a:r>
            <a:r>
              <a:rPr lang="tr-TR" altLang="tr-TR" sz="2100" dirty="0"/>
              <a:t> için gereken adımları temsil eder. </a:t>
            </a:r>
          </a:p>
          <a:p>
            <a:pPr eaLnBrk="1" hangingPunct="1">
              <a:lnSpc>
                <a:spcPct val="80000"/>
              </a:lnSpc>
            </a:pPr>
            <a:r>
              <a:rPr lang="tr-TR" altLang="tr-TR" sz="2100" dirty="0"/>
              <a:t>Bu örnek tehditte, </a:t>
            </a:r>
            <a:r>
              <a:rPr lang="tr-TR" altLang="tr-TR" sz="2100" dirty="0" err="1"/>
              <a:t>tehditin</a:t>
            </a:r>
            <a:r>
              <a:rPr lang="tr-TR" altLang="tr-TR" sz="2100" dirty="0"/>
              <a:t> </a:t>
            </a:r>
            <a:r>
              <a:rPr lang="tr-TR" altLang="tr-TR" sz="2100" dirty="0" err="1"/>
              <a:t>gerçellenmesi</a:t>
            </a:r>
            <a:r>
              <a:rPr lang="tr-TR" altLang="tr-TR" sz="2100" dirty="0"/>
              <a:t> için, HTTP trafiği korumasız olmalı ve saldırgan trafiği dinliyor olmalı. </a:t>
            </a:r>
          </a:p>
          <a:p>
            <a:pPr eaLnBrk="1" hangingPunct="1">
              <a:lnSpc>
                <a:spcPct val="80000"/>
              </a:lnSpc>
            </a:pPr>
            <a:r>
              <a:rPr lang="tr-TR" altLang="tr-TR" sz="2100" dirty="0"/>
              <a:t>Saldırganın trafiği dinlemesi için, ağ trafiğini dinliyor olması ya da yönlendirici üzerinden geçen veriyi dinliyor olması gerekir. </a:t>
            </a:r>
          </a:p>
          <a:p>
            <a:pPr eaLnBrk="1" hangingPunct="1">
              <a:lnSpc>
                <a:spcPct val="80000"/>
              </a:lnSpc>
            </a:pPr>
            <a:r>
              <a:rPr lang="tr-TR" altLang="tr-TR" sz="2100" dirty="0"/>
              <a:t>Yönlendirici dinleme senaryosunun gerçek olması için, ya hedef yönlendirici korumasız olmalı ve kontrol altına alınması gerekiyor ya da yönlendiricinin şifresinin bilinmesi gerekiyor.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536" y="548680"/>
            <a:ext cx="7464779" cy="5474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tr-TR" smtClean="0"/>
              <a:t>Tehditlerin Derecelendirilmesi </a:t>
            </a:r>
          </a:p>
        </p:txBody>
      </p:sp>
      <p:sp>
        <p:nvSpPr>
          <p:cNvPr id="34819" name="Rectangle 3"/>
          <p:cNvSpPr>
            <a:spLocks noGrp="1" noChangeArrowheads="1"/>
          </p:cNvSpPr>
          <p:nvPr>
            <p:ph idx="1"/>
          </p:nvPr>
        </p:nvSpPr>
        <p:spPr/>
        <p:txBody>
          <a:bodyPr>
            <a:normAutofit/>
          </a:bodyPr>
          <a:lstStyle/>
          <a:p>
            <a:pPr eaLnBrk="1" hangingPunct="1">
              <a:lnSpc>
                <a:spcPct val="90000"/>
              </a:lnSpc>
            </a:pPr>
            <a:r>
              <a:rPr lang="tr-TR" altLang="tr-TR" dirty="0"/>
              <a:t>Tehdit ağaçları oluşturulduktan ve tehditler anlaşıldıktan sonra, belirlenen bu tehditlerin derecelendirmesi gerekmektedir. </a:t>
            </a:r>
          </a:p>
          <a:p>
            <a:pPr eaLnBrk="1" hangingPunct="1">
              <a:lnSpc>
                <a:spcPct val="90000"/>
              </a:lnSpc>
            </a:pPr>
            <a:r>
              <a:rPr lang="tr-TR" altLang="tr-TR" dirty="0"/>
              <a:t>Derecelendirmeli amaç, öncelikle hangi tehdit üzerinde duracağımıza karar vermek ve bir sıralama oluşturmaktır. </a:t>
            </a:r>
          </a:p>
          <a:p>
            <a:pPr eaLnBrk="1" hangingPunct="1">
              <a:lnSpc>
                <a:spcPct val="90000"/>
              </a:lnSpc>
            </a:pPr>
            <a:r>
              <a:rPr lang="tr-TR" altLang="tr-TR" dirty="0"/>
              <a:t>Uygulamamız için en büyük </a:t>
            </a:r>
            <a:r>
              <a:rPr lang="tr-TR" altLang="tr-TR" dirty="0" err="1"/>
              <a:t>tehditin</a:t>
            </a:r>
            <a:r>
              <a:rPr lang="tr-TR" altLang="tr-TR" dirty="0"/>
              <a:t> ilk önce giderilmesi mantıklı bir yaklaşım olacaktır. </a:t>
            </a:r>
          </a:p>
          <a:p>
            <a:pPr eaLnBrk="1" hangingPunct="1">
              <a:lnSpc>
                <a:spcPct val="90000"/>
              </a:lnSpc>
            </a:pPr>
            <a:r>
              <a:rPr lang="tr-TR" altLang="tr-TR" dirty="0"/>
              <a:t>Derecelendirme yaparken bazı derecelendirme yöntemleri kullanılabilir. </a:t>
            </a:r>
          </a:p>
          <a:p>
            <a:pPr eaLnBrk="1" hangingPunct="1">
              <a:lnSpc>
                <a:spcPct val="90000"/>
              </a:lnSpc>
            </a:pPr>
            <a:r>
              <a:rPr lang="tr-TR" altLang="tr-TR" dirty="0"/>
              <a:t>Bu derecelendirme yöntemlerinden DREAD adlı yöntemi örnek satın alma uygulamamız için kullanacağız.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p:txBody>
          <a:bodyPr/>
          <a:lstStyle/>
          <a:p>
            <a:pPr eaLnBrk="1" hangingPunct="1">
              <a:defRPr/>
            </a:pPr>
            <a:r>
              <a:rPr lang="tr-TR" dirty="0" smtClean="0"/>
              <a:t>DREAD Modeli</a:t>
            </a:r>
          </a:p>
        </p:txBody>
      </p:sp>
      <p:sp>
        <p:nvSpPr>
          <p:cNvPr id="35842" name="Rectangle 3"/>
          <p:cNvSpPr>
            <a:spLocks noGrp="1" noChangeArrowheads="1"/>
          </p:cNvSpPr>
          <p:nvPr>
            <p:ph idx="1"/>
          </p:nvPr>
        </p:nvSpPr>
        <p:spPr>
          <a:xfrm>
            <a:off x="508000" y="980728"/>
            <a:ext cx="11204624" cy="4956175"/>
          </a:xfrm>
        </p:spPr>
        <p:txBody>
          <a:bodyPr>
            <a:noAutofit/>
          </a:bodyPr>
          <a:lstStyle/>
          <a:p>
            <a:pPr eaLnBrk="1" hangingPunct="1">
              <a:lnSpc>
                <a:spcPct val="80000"/>
              </a:lnSpc>
            </a:pPr>
            <a:r>
              <a:rPr lang="tr-TR" altLang="tr-TR" sz="2400" b="1" dirty="0"/>
              <a:t>Zarar Potansiyeli (</a:t>
            </a:r>
            <a:r>
              <a:rPr lang="tr-TR" altLang="tr-TR" sz="2400" b="1" dirty="0" err="1"/>
              <a:t>Damage</a:t>
            </a:r>
            <a:r>
              <a:rPr lang="tr-TR" altLang="tr-TR" sz="2400" b="1" dirty="0"/>
              <a:t> </a:t>
            </a:r>
            <a:r>
              <a:rPr lang="tr-TR" altLang="tr-TR" sz="2400" b="1" dirty="0" err="1"/>
              <a:t>Potential</a:t>
            </a:r>
            <a:r>
              <a:rPr lang="tr-TR" altLang="tr-TR" sz="2400" b="1" dirty="0"/>
              <a:t>):</a:t>
            </a:r>
            <a:r>
              <a:rPr lang="tr-TR" altLang="tr-TR" sz="2400" dirty="0"/>
              <a:t> Tehdidin gerçekleşmesi durumunda, zarar ne kadar büyüklükte olacaktır. En kötü durum 10 ile gösterilebilecekken, en hafif durum 0 ile gösterilebilir. Yetki tehditleri genellikle 10 ile gösterilir. Tıbbi, mali, ya da askeri veri içeren uygulamalar içi zarar potansiyeli yüksek kabul edilir. </a:t>
            </a:r>
          </a:p>
          <a:p>
            <a:pPr eaLnBrk="1" hangingPunct="1">
              <a:lnSpc>
                <a:spcPct val="80000"/>
              </a:lnSpc>
            </a:pPr>
            <a:r>
              <a:rPr lang="tr-TR" altLang="tr-TR" sz="2400" b="1" dirty="0"/>
              <a:t>Uygulanabilirlik (</a:t>
            </a:r>
            <a:r>
              <a:rPr lang="tr-TR" altLang="tr-TR" sz="2400" b="1" dirty="0" err="1"/>
              <a:t>Reproducibility</a:t>
            </a:r>
            <a:r>
              <a:rPr lang="tr-TR" altLang="tr-TR" sz="2400" b="1" dirty="0"/>
              <a:t>):</a:t>
            </a:r>
            <a:r>
              <a:rPr lang="tr-TR" altLang="tr-TR" sz="2400" dirty="0"/>
              <a:t> Potansiyel bir saldırının başarıya ulaşma şansını belirlemeye çalışır. Belirli bir </a:t>
            </a:r>
            <a:r>
              <a:rPr lang="tr-TR" altLang="tr-TR" sz="2400" dirty="0" err="1"/>
              <a:t>tehditin</a:t>
            </a:r>
            <a:r>
              <a:rPr lang="tr-TR" altLang="tr-TR" sz="2400" dirty="0"/>
              <a:t>, saldırgan için başarılı bir saldırı olma kolaylığının incelenmesini ön görür. </a:t>
            </a:r>
          </a:p>
          <a:p>
            <a:pPr eaLnBrk="1" hangingPunct="1">
              <a:lnSpc>
                <a:spcPct val="80000"/>
              </a:lnSpc>
            </a:pPr>
            <a:r>
              <a:rPr lang="tr-TR" altLang="tr-TR" sz="2400" b="1" dirty="0" err="1"/>
              <a:t>Sömürülebilirlik</a:t>
            </a:r>
            <a:r>
              <a:rPr lang="tr-TR" altLang="tr-TR" sz="2400" b="1" dirty="0"/>
              <a:t> (</a:t>
            </a:r>
            <a:r>
              <a:rPr lang="tr-TR" altLang="tr-TR" sz="2400" b="1" dirty="0" err="1"/>
              <a:t>Exploitability</a:t>
            </a:r>
            <a:r>
              <a:rPr lang="tr-TR" altLang="tr-TR" sz="2400" b="1" dirty="0"/>
              <a:t>):</a:t>
            </a:r>
            <a:r>
              <a:rPr lang="tr-TR" altLang="tr-TR" sz="2400" dirty="0"/>
              <a:t> Bu tehdit kapsamında bir atağı </a:t>
            </a:r>
            <a:r>
              <a:rPr lang="tr-TR" altLang="tr-TR" sz="2400" dirty="0" err="1"/>
              <a:t>gerçellemek</a:t>
            </a:r>
            <a:r>
              <a:rPr lang="tr-TR" altLang="tr-TR" sz="2400" dirty="0"/>
              <a:t> için ne kadar tecrübe ve çaba gerekmektedir. Örneğin, acemi bir kullanıcı, normal ev bilgisayarı ile </a:t>
            </a:r>
            <a:r>
              <a:rPr lang="tr-TR" altLang="tr-TR" sz="2400" dirty="0" err="1"/>
              <a:t>tehdite</a:t>
            </a:r>
            <a:r>
              <a:rPr lang="tr-TR" altLang="tr-TR" sz="2400" dirty="0"/>
              <a:t> bir atak </a:t>
            </a:r>
            <a:r>
              <a:rPr lang="tr-TR" altLang="tr-TR" sz="2400" dirty="0" err="1"/>
              <a:t>uyguluyabiliyorsa</a:t>
            </a:r>
            <a:r>
              <a:rPr lang="tr-TR" altLang="tr-TR" sz="2400" dirty="0"/>
              <a:t> bu ciddi bir durumdur ve bu tehdit </a:t>
            </a:r>
            <a:r>
              <a:rPr lang="tr-TR" altLang="tr-TR" sz="2400" dirty="0" err="1"/>
              <a:t>sömürülebilirlik</a:t>
            </a:r>
            <a:r>
              <a:rPr lang="tr-TR" altLang="tr-TR" sz="2400" dirty="0"/>
              <a:t> manasında 10 alabilir. </a:t>
            </a:r>
          </a:p>
          <a:p>
            <a:pPr eaLnBrk="1" hangingPunct="1">
              <a:lnSpc>
                <a:spcPct val="80000"/>
              </a:lnSpc>
            </a:pPr>
            <a:r>
              <a:rPr lang="tr-TR" altLang="tr-TR" sz="2400" b="1" dirty="0"/>
              <a:t>Etkilenen Kullanıcılar (</a:t>
            </a:r>
            <a:r>
              <a:rPr lang="tr-TR" altLang="tr-TR" sz="2400" b="1" dirty="0" err="1"/>
              <a:t>Affected</a:t>
            </a:r>
            <a:r>
              <a:rPr lang="tr-TR" altLang="tr-TR" sz="2400" b="1" dirty="0"/>
              <a:t> User):</a:t>
            </a:r>
            <a:r>
              <a:rPr lang="tr-TR" altLang="tr-TR" sz="2400" dirty="0"/>
              <a:t> Eğer bu tehdit bir saldırıya dönüştürülür ve saldırı başarılı olursa ne kadar kullanıcının bundan zarar göreceği araştırılır. Mesela, bir sunucuyla alakalı bir tehdit, birçok kişiyi ilgilendireceğinden yüksek önem arz eder. </a:t>
            </a:r>
          </a:p>
          <a:p>
            <a:pPr eaLnBrk="1" hangingPunct="1">
              <a:lnSpc>
                <a:spcPct val="80000"/>
              </a:lnSpc>
            </a:pPr>
            <a:r>
              <a:rPr lang="tr-TR" altLang="tr-TR" sz="2400" b="1" dirty="0" err="1"/>
              <a:t>Keşfedilebilirlik</a:t>
            </a:r>
            <a:r>
              <a:rPr lang="tr-TR" altLang="tr-TR" sz="2400" b="1" dirty="0"/>
              <a:t> (</a:t>
            </a:r>
            <a:r>
              <a:rPr lang="tr-TR" altLang="tr-TR" sz="2400" b="1" dirty="0" err="1"/>
              <a:t>Discoverability</a:t>
            </a:r>
            <a:r>
              <a:rPr lang="tr-TR" altLang="tr-TR" sz="2400" b="1" dirty="0"/>
              <a:t>):</a:t>
            </a:r>
            <a:r>
              <a:rPr lang="tr-TR" altLang="tr-TR" sz="2400" dirty="0"/>
              <a:t> Açıklığın kolay ya da zor bulunabileceğinin ya da keşfedilebileceğinin değerlendirmesi yapılır. </a:t>
            </a:r>
          </a:p>
          <a:p>
            <a:pPr eaLnBrk="1" hangingPunct="1">
              <a:lnSpc>
                <a:spcPct val="80000"/>
              </a:lnSpc>
            </a:pPr>
            <a:endParaRPr lang="tr-TR" altLang="tr-TR"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tr-TR" dirty="0" smtClean="0"/>
              <a:t>Yazılım ve Güvenlik </a:t>
            </a:r>
          </a:p>
        </p:txBody>
      </p:sp>
      <p:sp>
        <p:nvSpPr>
          <p:cNvPr id="9219" name="Rectangle 3"/>
          <p:cNvSpPr>
            <a:spLocks noGrp="1" noChangeArrowheads="1"/>
          </p:cNvSpPr>
          <p:nvPr>
            <p:ph idx="1"/>
          </p:nvPr>
        </p:nvSpPr>
        <p:spPr/>
        <p:txBody>
          <a:bodyPr/>
          <a:lstStyle/>
          <a:p>
            <a:pPr eaLnBrk="1" hangingPunct="1">
              <a:lnSpc>
                <a:spcPct val="90000"/>
              </a:lnSpc>
            </a:pPr>
            <a:r>
              <a:rPr lang="tr-TR" altLang="tr-TR" smtClean="0"/>
              <a:t>Bilgisayarları istediğimiz şekilde çalıştırmak için ihtiyaç duyduğumuz kod yığınlarından ve bileşenlerden oluşan binary bütünlüğe program demekteyiz. </a:t>
            </a:r>
          </a:p>
          <a:p>
            <a:pPr eaLnBrk="1" hangingPunct="1">
              <a:lnSpc>
                <a:spcPct val="90000"/>
              </a:lnSpc>
            </a:pPr>
            <a:r>
              <a:rPr lang="tr-TR" altLang="tr-TR" smtClean="0"/>
              <a:t>Bir program bilindiği üzere herhangi bir programlama dili ile geliştirilebilir </a:t>
            </a:r>
            <a:r>
              <a:rPr lang="tr-TR" altLang="tr-TR" b="1" smtClean="0"/>
              <a:t>(C++, Delphi, C#, Java, vb.)</a:t>
            </a:r>
            <a:r>
              <a:rPr lang="tr-TR" altLang="tr-TR" smtClean="0"/>
              <a:t>. </a:t>
            </a:r>
          </a:p>
          <a:p>
            <a:pPr eaLnBrk="1" hangingPunct="1">
              <a:lnSpc>
                <a:spcPct val="90000"/>
              </a:lnSpc>
            </a:pPr>
            <a:r>
              <a:rPr lang="tr-TR" altLang="tr-TR" smtClean="0"/>
              <a:t>Bizler hangi programlama dilini kullanırsak kullanalım yazdığımız kodlar bilgisayarın anlayacağı dil olan </a:t>
            </a:r>
            <a:r>
              <a:rPr lang="tr-TR" altLang="tr-TR" b="1" smtClean="0"/>
              <a:t>Assembly</a:t>
            </a:r>
            <a:r>
              <a:rPr lang="tr-TR" altLang="tr-TR" smtClean="0"/>
              <a:t>'e dönüştürülmektedir. </a:t>
            </a:r>
          </a:p>
          <a:p>
            <a:pPr eaLnBrk="1" hangingPunct="1">
              <a:lnSpc>
                <a:spcPct val="90000"/>
              </a:lnSpc>
            </a:pPr>
            <a:r>
              <a:rPr lang="tr-TR" altLang="tr-TR" smtClean="0"/>
              <a:t>Yani bilgisayarın evrensel dilidir Assembly. </a:t>
            </a:r>
          </a:p>
          <a:p>
            <a:pPr eaLnBrk="1" hangingPunct="1">
              <a:lnSpc>
                <a:spcPct val="90000"/>
              </a:lnSpc>
            </a:pPr>
            <a:r>
              <a:rPr lang="tr-TR" altLang="tr-TR" smtClean="0"/>
              <a:t>Örnek verecek olursak; C++ ve Delphi dillerinde basit bir toplama işlemi yaptıran işlev geliştirip assembly karşılıklarına bakalım: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p:txBody>
          <a:bodyPr/>
          <a:lstStyle/>
          <a:p>
            <a:pPr eaLnBrk="1" hangingPunct="1">
              <a:defRPr/>
            </a:pPr>
            <a:r>
              <a:rPr lang="tr-TR" dirty="0" smtClean="0"/>
              <a:t>DREAD Hesabı</a:t>
            </a:r>
          </a:p>
        </p:txBody>
      </p:sp>
      <p:sp>
        <p:nvSpPr>
          <p:cNvPr id="36866" name="Rectangle 3"/>
          <p:cNvSpPr>
            <a:spLocks noGrp="1" noChangeArrowheads="1"/>
          </p:cNvSpPr>
          <p:nvPr>
            <p:ph idx="1"/>
          </p:nvPr>
        </p:nvSpPr>
        <p:spPr>
          <a:xfrm>
            <a:off x="508000" y="1124744"/>
            <a:ext cx="11132616" cy="4392488"/>
          </a:xfrm>
        </p:spPr>
        <p:txBody>
          <a:bodyPr>
            <a:noAutofit/>
          </a:bodyPr>
          <a:lstStyle/>
          <a:p>
            <a:pPr eaLnBrk="1" hangingPunct="1">
              <a:lnSpc>
                <a:spcPct val="80000"/>
              </a:lnSpc>
            </a:pPr>
            <a:r>
              <a:rPr lang="tr-TR" altLang="tr-TR" sz="3200" dirty="0" smtClean="0"/>
              <a:t>Bu değerlendirme kriterine göre, yukarıda verdiğimiz örnek tehdidin değerlendirmesi şu şekilde olabilir: </a:t>
            </a:r>
          </a:p>
          <a:p>
            <a:pPr eaLnBrk="1" hangingPunct="1">
              <a:lnSpc>
                <a:spcPct val="80000"/>
              </a:lnSpc>
            </a:pPr>
            <a:endParaRPr lang="tr-TR" altLang="tr-TR" sz="3200" i="1" dirty="0" smtClean="0"/>
          </a:p>
          <a:p>
            <a:pPr eaLnBrk="1" hangingPunct="1">
              <a:lnSpc>
                <a:spcPct val="80000"/>
              </a:lnSpc>
            </a:pPr>
            <a:r>
              <a:rPr lang="tr-TR" altLang="tr-TR" sz="3200" i="1" dirty="0" smtClean="0"/>
              <a:t>Tehdit #1:</a:t>
            </a:r>
            <a:r>
              <a:rPr lang="tr-TR" altLang="tr-TR" sz="3200" dirty="0" smtClean="0"/>
              <a:t> Kasıtlı kullanıcı başka bir kullanıcının sipariş bilgilerini ağ üzerinden dinler. </a:t>
            </a:r>
          </a:p>
          <a:p>
            <a:pPr lvl="1" eaLnBrk="1" hangingPunct="1">
              <a:lnSpc>
                <a:spcPct val="80000"/>
              </a:lnSpc>
            </a:pPr>
            <a:r>
              <a:rPr lang="tr-TR" altLang="tr-TR" sz="2400" b="1" dirty="0"/>
              <a:t>8</a:t>
            </a:r>
            <a:r>
              <a:rPr lang="tr-TR" altLang="tr-TR" sz="2400" dirty="0"/>
              <a:t>    Zarar </a:t>
            </a:r>
            <a:r>
              <a:rPr lang="tr-TR" altLang="tr-TR" sz="2400" dirty="0" err="1"/>
              <a:t>Potansiyali</a:t>
            </a:r>
            <a:r>
              <a:rPr lang="tr-TR" altLang="tr-TR" sz="2400" dirty="0"/>
              <a:t>: Başkasının gizli sipariş bilgilerini okuyabilmek ciddi bir sorun. </a:t>
            </a:r>
          </a:p>
          <a:p>
            <a:pPr lvl="1" eaLnBrk="1" hangingPunct="1">
              <a:lnSpc>
                <a:spcPct val="80000"/>
              </a:lnSpc>
            </a:pPr>
            <a:r>
              <a:rPr lang="tr-TR" altLang="tr-TR" sz="2400" b="1" dirty="0"/>
              <a:t>10</a:t>
            </a:r>
            <a:r>
              <a:rPr lang="tr-TR" altLang="tr-TR" sz="2400" dirty="0"/>
              <a:t>    Uygulanabilirlik: Tamamen uygulanabilir. </a:t>
            </a:r>
          </a:p>
          <a:p>
            <a:pPr lvl="1" eaLnBrk="1" hangingPunct="1">
              <a:lnSpc>
                <a:spcPct val="80000"/>
              </a:lnSpc>
            </a:pPr>
            <a:r>
              <a:rPr lang="tr-TR" altLang="tr-TR" sz="2400" b="1" dirty="0"/>
              <a:t>7</a:t>
            </a:r>
            <a:r>
              <a:rPr lang="tr-TR" altLang="tr-TR" sz="2400" dirty="0"/>
              <a:t>    </a:t>
            </a:r>
            <a:r>
              <a:rPr lang="tr-TR" altLang="tr-TR" sz="2400" dirty="0" err="1"/>
              <a:t>Sömürülebilirlik</a:t>
            </a:r>
            <a:r>
              <a:rPr lang="tr-TR" altLang="tr-TR" sz="2400" dirty="0"/>
              <a:t>: Ağ üzerinde yer edinmeli ve ağı dinlemeli. </a:t>
            </a:r>
          </a:p>
          <a:p>
            <a:pPr lvl="1" eaLnBrk="1" hangingPunct="1">
              <a:lnSpc>
                <a:spcPct val="80000"/>
              </a:lnSpc>
            </a:pPr>
            <a:r>
              <a:rPr lang="tr-TR" altLang="tr-TR" sz="2400" b="1" dirty="0"/>
              <a:t>10</a:t>
            </a:r>
            <a:r>
              <a:rPr lang="tr-TR" altLang="tr-TR" sz="2400" dirty="0"/>
              <a:t>    Etkilenen Kullanıcılar: Yöneticiler dâhil herkes etkilenebilir. </a:t>
            </a:r>
          </a:p>
          <a:p>
            <a:pPr lvl="1" eaLnBrk="1" hangingPunct="1">
              <a:lnSpc>
                <a:spcPct val="80000"/>
              </a:lnSpc>
            </a:pPr>
            <a:r>
              <a:rPr lang="tr-TR" altLang="tr-TR" sz="2400" b="1" dirty="0"/>
              <a:t>10</a:t>
            </a:r>
            <a:r>
              <a:rPr lang="tr-TR" altLang="tr-TR" sz="2400" dirty="0"/>
              <a:t>    </a:t>
            </a:r>
            <a:r>
              <a:rPr lang="tr-TR" altLang="tr-TR" sz="2400" dirty="0" err="1"/>
              <a:t>Keşfedilebilirlik</a:t>
            </a:r>
            <a:r>
              <a:rPr lang="tr-TR" altLang="tr-TR" sz="2400" dirty="0"/>
              <a:t>: Bu açıklığın kolayca bulunacağını varsayalım. </a:t>
            </a:r>
            <a:endParaRPr lang="tr-TR" altLang="tr-TR" sz="2400" i="1" dirty="0"/>
          </a:p>
          <a:p>
            <a:pPr eaLnBrk="1" hangingPunct="1">
              <a:lnSpc>
                <a:spcPct val="80000"/>
              </a:lnSpc>
              <a:buFontTx/>
              <a:buNone/>
            </a:pPr>
            <a:endParaRPr lang="tr-TR" altLang="tr-TR" sz="3200" i="1" dirty="0" smtClean="0"/>
          </a:p>
          <a:p>
            <a:pPr eaLnBrk="1" hangingPunct="1">
              <a:lnSpc>
                <a:spcPct val="80000"/>
              </a:lnSpc>
              <a:buFontTx/>
              <a:buNone/>
            </a:pPr>
            <a:r>
              <a:rPr lang="tr-TR" altLang="tr-TR" sz="3200" i="1" dirty="0" smtClean="0"/>
              <a:t>DREAD ile ölçülen risk oranı</a:t>
            </a:r>
            <a:r>
              <a:rPr lang="tr-TR" altLang="tr-TR" sz="3200" dirty="0" smtClean="0"/>
              <a:t>  </a:t>
            </a:r>
            <a:r>
              <a:rPr lang="tr-TR" altLang="tr-TR" sz="3200" i="1" dirty="0" smtClean="0"/>
              <a:t>= (8+10+7+10+10)/5 =</a:t>
            </a:r>
            <a:r>
              <a:rPr lang="tr-TR" altLang="tr-TR" sz="3200" b="1" dirty="0" smtClean="0"/>
              <a:t> 9</a:t>
            </a:r>
            <a:r>
              <a:rPr lang="tr-TR" altLang="tr-TR" sz="3200" dirty="0" smtClean="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p:txBody>
          <a:bodyPr/>
          <a:lstStyle/>
          <a:p>
            <a:pPr eaLnBrk="1" hangingPunct="1">
              <a:defRPr/>
            </a:pPr>
            <a:r>
              <a:rPr lang="tr-TR" dirty="0" smtClean="0"/>
              <a:t>Tehditlerin Azaltılması</a:t>
            </a:r>
          </a:p>
        </p:txBody>
      </p:sp>
      <p:sp>
        <p:nvSpPr>
          <p:cNvPr id="37890" name="Rectangle 3"/>
          <p:cNvSpPr>
            <a:spLocks noGrp="1" noChangeArrowheads="1"/>
          </p:cNvSpPr>
          <p:nvPr>
            <p:ph idx="1"/>
          </p:nvPr>
        </p:nvSpPr>
        <p:spPr>
          <a:xfrm>
            <a:off x="508000" y="1052736"/>
            <a:ext cx="11204624" cy="4813300"/>
          </a:xfrm>
        </p:spPr>
        <p:txBody>
          <a:bodyPr>
            <a:noAutofit/>
          </a:bodyPr>
          <a:lstStyle/>
          <a:p>
            <a:pPr eaLnBrk="1" hangingPunct="1">
              <a:lnSpc>
                <a:spcPct val="80000"/>
              </a:lnSpc>
            </a:pPr>
            <a:r>
              <a:rPr lang="tr-TR" altLang="tr-TR" sz="2200" dirty="0"/>
              <a:t>Tehditler belirlendikten ve önem sırasına göre sıralandıktan sonra her tehdit için ne yapılması gerektiği kararlaştırılmalı. Bu karar dört farklı şekilde olabilir: </a:t>
            </a:r>
          </a:p>
          <a:p>
            <a:pPr eaLnBrk="1" hangingPunct="1">
              <a:lnSpc>
                <a:spcPct val="80000"/>
              </a:lnSpc>
            </a:pPr>
            <a:r>
              <a:rPr lang="tr-TR" altLang="tr-TR" sz="2200" b="1" dirty="0"/>
              <a:t>Herhangi bir tedbir almama:</a:t>
            </a:r>
            <a:r>
              <a:rPr lang="tr-TR" altLang="tr-TR" sz="2200" dirty="0"/>
              <a:t> Bu yöntem genellikle doğru olmayan bir yöntemdir. En sonunda uygulamanın içerisindeki bu açıklık başınızı ağrıtabilir ve önlem almak zorunda kalabilirsiniz. Daha sonradan alacağınız önlem çok daha pahalıya size mal olabilir. </a:t>
            </a:r>
          </a:p>
          <a:p>
            <a:pPr eaLnBrk="1" hangingPunct="1">
              <a:lnSpc>
                <a:spcPct val="80000"/>
              </a:lnSpc>
            </a:pPr>
            <a:r>
              <a:rPr lang="tr-TR" altLang="tr-TR" sz="2200" b="1" dirty="0"/>
              <a:t>Kullanıcıyı uyar:</a:t>
            </a:r>
            <a:r>
              <a:rPr lang="tr-TR" altLang="tr-TR" sz="2200" dirty="0"/>
              <a:t> Diğer bir yol ise, kullanıcının bu hususta bilgilendirilmesi ve uygulamanın o özelliğini kullanıp kullanmayacağının kendisine bırakılmasıdır. Buna örnek olarak Microsoft Internet Bilgi Servisi (IIS) verilebilir. Bu sistem, yöneticiyi eğer SSL/TLS kullanmazsa kullanıcı bilgilerinin şifresiz bir şekilde ağda gezeceğini belirtir. Bu yöntem de birçok durumda problemli bir yöntemdir. Kullanıcıların çoğu nasıl seçim yapacaklarını bilmezler. Aslında çoğu zaman, kullanıcının karşısına çıkarılan seçenek, kullanıcı için anlaşılması zor bir seçenektir. Diğer bir durum ise, kullanıcılar genellikle hazır ayarları kabul ederler ya da uyarıları görmezden gelirler. </a:t>
            </a:r>
          </a:p>
          <a:p>
            <a:pPr eaLnBrk="1" hangingPunct="1">
              <a:lnSpc>
                <a:spcPct val="80000"/>
              </a:lnSpc>
            </a:pPr>
            <a:r>
              <a:rPr lang="tr-TR" altLang="tr-TR" sz="2200" b="1" dirty="0"/>
              <a:t>Problemi ortadan kaldır:</a:t>
            </a:r>
            <a:r>
              <a:rPr lang="tr-TR" altLang="tr-TR" sz="2200" dirty="0"/>
              <a:t> Problemi çözmek için yeterli zamanınız yoksa kısaca tehdit altında olduğunu düşündüğünüz özelliğe sahip parçayı sistemden çıkarmanız yeterlidir. </a:t>
            </a:r>
          </a:p>
          <a:p>
            <a:pPr eaLnBrk="1" hangingPunct="1">
              <a:lnSpc>
                <a:spcPct val="80000"/>
              </a:lnSpc>
            </a:pPr>
            <a:r>
              <a:rPr lang="tr-TR" altLang="tr-TR" sz="2200" b="1" dirty="0"/>
              <a:t>Problemi çöz:</a:t>
            </a:r>
            <a:r>
              <a:rPr lang="tr-TR" altLang="tr-TR" sz="2200" dirty="0"/>
              <a:t> En kesin ve gerçekçi çözüm budur. Teknolojiyi kullanarak, problemi azaltma ya da tamamen çözme yoluna gidilmelidir. Bu yöntem aynı zamanda en zor yöntemdir. Tasarımcılar, geliştiriciler, testçiler ve güvenlik ekibi için daha fazla iş yükü ve daha fazla maliyet demektir. </a:t>
            </a:r>
          </a:p>
          <a:p>
            <a:pPr eaLnBrk="1" hangingPunct="1">
              <a:lnSpc>
                <a:spcPct val="80000"/>
              </a:lnSpc>
            </a:pPr>
            <a:endParaRPr lang="tr-TR" altLang="tr-TR" sz="2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190626"/>
            <a:ext cx="88392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5"/>
          <p:cNvSpPr>
            <a:spLocks noChangeArrowheads="1"/>
          </p:cNvSpPr>
          <p:nvPr/>
        </p:nvSpPr>
        <p:spPr bwMode="auto">
          <a:xfrm>
            <a:off x="1981200" y="115888"/>
            <a:ext cx="8229600" cy="1143000"/>
          </a:xfrm>
          <a:prstGeom prst="rect">
            <a:avLst/>
          </a:prstGeom>
          <a:noFill/>
          <a:ln w="9525">
            <a:noFill/>
            <a:miter lim="800000"/>
            <a:headEnd/>
            <a:tailEnd/>
          </a:ln>
          <a:effectLst/>
        </p:spPr>
        <p:txBody>
          <a:bodyPr anchor="ctr"/>
          <a:lstStyle/>
          <a:p>
            <a:pPr algn="ctr" eaLnBrk="1" hangingPunct="1">
              <a:defRPr/>
            </a:pPr>
            <a:r>
              <a:rPr lang="tr-TR" sz="2800" dirty="0">
                <a:solidFill>
                  <a:srgbClr val="002060"/>
                </a:solidFill>
                <a:effectLst>
                  <a:outerShdw blurRad="38100" dist="38100" dir="2700000" algn="tl">
                    <a:srgbClr val="000000">
                      <a:alpha val="43137"/>
                    </a:srgbClr>
                  </a:outerShdw>
                </a:effectLst>
                <a:latin typeface="+mj-lt"/>
                <a:cs typeface="Arial" charset="0"/>
              </a:rPr>
              <a:t>Güvenli Yazılım Geliştirme ve En Tehlikeli 25 Hata</a:t>
            </a:r>
            <a:r>
              <a:rPr lang="tr-TR" sz="4000" dirty="0">
                <a:solidFill>
                  <a:srgbClr val="002060"/>
                </a:solidFill>
                <a:effectLst>
                  <a:outerShdw blurRad="38100" dist="38100" dir="2700000" algn="tl">
                    <a:srgbClr val="000000">
                      <a:alpha val="43137"/>
                    </a:srgbClr>
                  </a:outerShdw>
                </a:effectLst>
                <a:latin typeface="+mj-lt"/>
                <a:cs typeface="Arial"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5" y="1357313"/>
            <a:ext cx="8782050"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p:cNvSpPr>
            <a:spLocks noChangeArrowheads="1"/>
          </p:cNvSpPr>
          <p:nvPr/>
        </p:nvSpPr>
        <p:spPr bwMode="auto">
          <a:xfrm>
            <a:off x="1981200" y="115888"/>
            <a:ext cx="8229600" cy="1143000"/>
          </a:xfrm>
          <a:prstGeom prst="rect">
            <a:avLst/>
          </a:prstGeom>
          <a:noFill/>
          <a:ln w="9525">
            <a:noFill/>
            <a:miter lim="800000"/>
            <a:headEnd/>
            <a:tailEnd/>
          </a:ln>
          <a:effectLst/>
        </p:spPr>
        <p:txBody>
          <a:bodyPr anchor="ctr"/>
          <a:lstStyle/>
          <a:p>
            <a:pPr algn="ctr" eaLnBrk="1" hangingPunct="1">
              <a:defRPr/>
            </a:pPr>
            <a:r>
              <a:rPr lang="tr-TR" sz="2800" dirty="0">
                <a:solidFill>
                  <a:srgbClr val="002060"/>
                </a:solidFill>
                <a:effectLst>
                  <a:outerShdw blurRad="38100" dist="38100" dir="2700000" algn="tl">
                    <a:srgbClr val="000000">
                      <a:alpha val="43137"/>
                    </a:srgbClr>
                  </a:outerShdw>
                </a:effectLst>
                <a:latin typeface="+mj-lt"/>
                <a:cs typeface="Arial" charset="0"/>
              </a:rPr>
              <a:t>Güvenli Yazılım Geliştirme ve En Tehlikeli 25 Hata</a:t>
            </a:r>
            <a:r>
              <a:rPr lang="tr-TR" sz="4000" dirty="0">
                <a:solidFill>
                  <a:srgbClr val="002060"/>
                </a:solidFill>
                <a:effectLst>
                  <a:outerShdw blurRad="38100" dist="38100" dir="2700000" algn="tl">
                    <a:srgbClr val="000000">
                      <a:alpha val="43137"/>
                    </a:srgbClr>
                  </a:outerShdw>
                </a:effectLst>
                <a:latin typeface="+mj-lt"/>
                <a:cs typeface="Arial"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450" y="1414464"/>
            <a:ext cx="880110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5"/>
          <p:cNvSpPr>
            <a:spLocks noChangeArrowheads="1"/>
          </p:cNvSpPr>
          <p:nvPr/>
        </p:nvSpPr>
        <p:spPr bwMode="auto">
          <a:xfrm>
            <a:off x="1981200" y="115888"/>
            <a:ext cx="8229600" cy="1143000"/>
          </a:xfrm>
          <a:prstGeom prst="rect">
            <a:avLst/>
          </a:prstGeom>
          <a:noFill/>
          <a:ln w="9525">
            <a:noFill/>
            <a:miter lim="800000"/>
            <a:headEnd/>
            <a:tailEnd/>
          </a:ln>
          <a:effectLst/>
        </p:spPr>
        <p:txBody>
          <a:bodyPr anchor="ctr"/>
          <a:lstStyle/>
          <a:p>
            <a:pPr algn="ctr" eaLnBrk="1" hangingPunct="1">
              <a:defRPr/>
            </a:pPr>
            <a:r>
              <a:rPr lang="tr-TR" sz="3600" dirty="0">
                <a:solidFill>
                  <a:srgbClr val="002060"/>
                </a:solidFill>
                <a:effectLst>
                  <a:outerShdw blurRad="38100" dist="38100" dir="2700000" algn="tl">
                    <a:srgbClr val="000000">
                      <a:alpha val="43137"/>
                    </a:srgbClr>
                  </a:outerShdw>
                </a:effectLst>
                <a:latin typeface="+mj-lt"/>
                <a:cs typeface="Arial" charset="0"/>
              </a:rPr>
              <a:t>Risk Azaltma Konuları</a:t>
            </a:r>
            <a:endParaRPr lang="tr-TR" sz="4800" dirty="0">
              <a:solidFill>
                <a:srgbClr val="002060"/>
              </a:solidFill>
              <a:effectLst>
                <a:outerShdw blurRad="38100" dist="38100" dir="2700000" algn="tl">
                  <a:srgbClr val="000000">
                    <a:alpha val="43137"/>
                  </a:srgbClr>
                </a:outerShdw>
              </a:effectLst>
              <a:latin typeface="+mj-lt"/>
              <a:cs typeface="Arial"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altLang="tr-TR" dirty="0" smtClean="0"/>
              <a:t>Sonuç</a:t>
            </a:r>
            <a:endParaRPr lang="tr-TR" dirty="0"/>
          </a:p>
        </p:txBody>
      </p:sp>
      <p:sp>
        <p:nvSpPr>
          <p:cNvPr id="41987" name="2 İçerik Yer Tutucusu"/>
          <p:cNvSpPr>
            <a:spLocks noGrp="1"/>
          </p:cNvSpPr>
          <p:nvPr>
            <p:ph idx="1"/>
          </p:nvPr>
        </p:nvSpPr>
        <p:spPr/>
        <p:txBody>
          <a:bodyPr/>
          <a:lstStyle/>
          <a:p>
            <a:r>
              <a:rPr lang="tr-TR" altLang="tr-TR" smtClean="0"/>
              <a:t>Alınması gereken en temel önlemler, risklere karşı sürekli uyanık olmak, bu çalışmada açıklanan saldırı tekniklerine karşı uyanık olmak, yeni gelişmeler ışığında gerekli güncellemeleri yaparak saldırılardan etkilenme olasılığını en aza indirgemek olarak belirtilebilir. Güvenliğin statik değil dinamik bir sürece sahip olduğu, koruma ve sağlamlaştırma ile başladığını, bir hazırlık işlemine ihtiyaç duyulduğu, saldırıların tespit edilmesinden sonra hızlıca müdahale edilmesi gerektiği ve sistemde her zaman iyileştirme yapılması gerektiği unutulmamalıdır.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t>Sorular</a:t>
            </a:r>
            <a:endParaRPr lang="tr-TR" dirty="0"/>
          </a:p>
        </p:txBody>
      </p:sp>
      <p:pic>
        <p:nvPicPr>
          <p:cNvPr id="43011" name="Picture 4" descr="MCj0404263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75" y="2571751"/>
            <a:ext cx="3151188" cy="290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t>Kaynaklar</a:t>
            </a:r>
            <a:endParaRPr lang="tr-TR" dirty="0"/>
          </a:p>
        </p:txBody>
      </p:sp>
      <p:sp>
        <p:nvSpPr>
          <p:cNvPr id="44035" name="2 İçerik Yer Tutucusu"/>
          <p:cNvSpPr>
            <a:spLocks noGrp="1"/>
          </p:cNvSpPr>
          <p:nvPr>
            <p:ph idx="1"/>
          </p:nvPr>
        </p:nvSpPr>
        <p:spPr/>
        <p:txBody>
          <a:bodyPr/>
          <a:lstStyle/>
          <a:p>
            <a:r>
              <a:rPr lang="tr-TR" altLang="tr-TR"/>
              <a:t>[1] Bu sunumdaki bilgiler DAŞ R., Bilgi Sistemleri ve Güvenliği ders notlarından alınmıştır.</a:t>
            </a:r>
          </a:p>
          <a:p>
            <a:endParaRPr lang="tr-TR" altLang="tr-TR"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9" y="333376"/>
            <a:ext cx="8713787"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hangingPunct="1">
              <a:defRPr/>
            </a:pPr>
            <a:r>
              <a:rPr lang="tr-TR" sz="2800" dirty="0"/>
              <a:t>Bu iki farklı dilde yazılan kodların </a:t>
            </a:r>
            <a:r>
              <a:rPr lang="tr-TR" sz="2800" dirty="0" err="1"/>
              <a:t>Assembly</a:t>
            </a:r>
            <a:r>
              <a:rPr lang="tr-TR" sz="2800" dirty="0"/>
              <a:t> karşılıkları aşağıdaki gibi olacaktır:</a:t>
            </a:r>
            <a:r>
              <a:rPr lang="tr-TR" sz="4000" dirty="0"/>
              <a:t> </a:t>
            </a:r>
          </a:p>
        </p:txBody>
      </p:sp>
      <p:pic>
        <p:nvPicPr>
          <p:cNvPr id="1126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5563" y="1928813"/>
            <a:ext cx="2671762"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4564" y="1857375"/>
            <a:ext cx="310832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pPr eaLnBrk="1" hangingPunct="1">
              <a:defRPr/>
            </a:pPr>
            <a:r>
              <a:rPr lang="tr-TR" dirty="0" smtClean="0"/>
              <a:t>Yazılım ve Güvenlik </a:t>
            </a:r>
          </a:p>
        </p:txBody>
      </p:sp>
      <p:sp>
        <p:nvSpPr>
          <p:cNvPr id="12290" name="Rectangle 3"/>
          <p:cNvSpPr>
            <a:spLocks noGrp="1" noChangeArrowheads="1"/>
          </p:cNvSpPr>
          <p:nvPr>
            <p:ph idx="1"/>
          </p:nvPr>
        </p:nvSpPr>
        <p:spPr>
          <a:xfrm>
            <a:off x="551384" y="1124744"/>
            <a:ext cx="10729192" cy="4883150"/>
          </a:xfrm>
        </p:spPr>
        <p:txBody>
          <a:bodyPr>
            <a:noAutofit/>
          </a:bodyPr>
          <a:lstStyle/>
          <a:p>
            <a:pPr eaLnBrk="1" hangingPunct="1">
              <a:lnSpc>
                <a:spcPct val="80000"/>
              </a:lnSpc>
            </a:pPr>
            <a:r>
              <a:rPr lang="tr-TR" altLang="tr-TR" sz="2200" dirty="0"/>
              <a:t>Görüldüğü gibi hangi dilde yazılırsa yazılsın derleyiciler tarafından üretilecek </a:t>
            </a:r>
            <a:r>
              <a:rPr lang="tr-TR" altLang="tr-TR" sz="2200" dirty="0" err="1"/>
              <a:t>assembly</a:t>
            </a:r>
            <a:r>
              <a:rPr lang="tr-TR" altLang="tr-TR" sz="2200" dirty="0"/>
              <a:t> kodları birbirinin ya tamamen aynısı ya da çok az farklı olacaktır. </a:t>
            </a:r>
          </a:p>
          <a:p>
            <a:pPr eaLnBrk="1" hangingPunct="1">
              <a:lnSpc>
                <a:spcPct val="80000"/>
              </a:lnSpc>
            </a:pPr>
            <a:r>
              <a:rPr lang="tr-TR" altLang="tr-TR" sz="2200" dirty="0"/>
              <a:t>Assembly dilinde üst seviyeli programlama dillerindeki farklar ortadan kalktığı için programlara yapılmak istenen müdahale de yine bu dil ile olmaktadır. </a:t>
            </a:r>
          </a:p>
          <a:p>
            <a:pPr eaLnBrk="1" hangingPunct="1">
              <a:lnSpc>
                <a:spcPct val="80000"/>
              </a:lnSpc>
            </a:pPr>
            <a:r>
              <a:rPr lang="tr-TR" altLang="tr-TR" sz="2200" dirty="0"/>
              <a:t>Assembly ile yapılacak değişikliğin program üzerindeki etkisini anlamak için </a:t>
            </a:r>
          </a:p>
          <a:p>
            <a:pPr eaLnBrk="1" hangingPunct="1">
              <a:lnSpc>
                <a:spcPct val="80000"/>
              </a:lnSpc>
            </a:pPr>
            <a:r>
              <a:rPr lang="tr-TR" altLang="tr-TR" sz="2200" dirty="0"/>
              <a:t>1. örnekteki </a:t>
            </a:r>
            <a:r>
              <a:rPr lang="tr-TR" altLang="tr-TR" sz="2200" i="1" dirty="0" err="1"/>
              <a:t>add</a:t>
            </a:r>
            <a:r>
              <a:rPr lang="tr-TR" altLang="tr-TR" sz="2200" i="1" dirty="0"/>
              <a:t> </a:t>
            </a:r>
            <a:r>
              <a:rPr lang="tr-TR" altLang="tr-TR" sz="2200" i="1" dirty="0" err="1"/>
              <a:t>eax</a:t>
            </a:r>
            <a:r>
              <a:rPr lang="tr-TR" altLang="tr-TR" sz="2200" i="1" dirty="0"/>
              <a:t>, </a:t>
            </a:r>
            <a:r>
              <a:rPr lang="tr-TR" altLang="tr-TR" sz="2200" i="1" dirty="0" err="1"/>
              <a:t>edx</a:t>
            </a:r>
            <a:r>
              <a:rPr lang="tr-TR" altLang="tr-TR" sz="2200" dirty="0"/>
              <a:t> satırını şu şekilde değiştirelim </a:t>
            </a:r>
            <a:r>
              <a:rPr lang="tr-TR" altLang="tr-TR" sz="2200" i="1" dirty="0" err="1"/>
              <a:t>sub</a:t>
            </a:r>
            <a:r>
              <a:rPr lang="tr-TR" altLang="tr-TR" sz="2200" i="1" dirty="0"/>
              <a:t> </a:t>
            </a:r>
            <a:r>
              <a:rPr lang="tr-TR" altLang="tr-TR" sz="2200" i="1" dirty="0" err="1"/>
              <a:t>eax</a:t>
            </a:r>
            <a:r>
              <a:rPr lang="tr-TR" altLang="tr-TR" sz="2200" i="1" dirty="0"/>
              <a:t>, </a:t>
            </a:r>
            <a:r>
              <a:rPr lang="tr-TR" altLang="tr-TR" sz="2200" i="1" dirty="0" err="1"/>
              <a:t>edx</a:t>
            </a:r>
            <a:endParaRPr lang="tr-TR" altLang="tr-TR" sz="2200" i="1" dirty="0"/>
          </a:p>
          <a:p>
            <a:pPr eaLnBrk="1" hangingPunct="1">
              <a:lnSpc>
                <a:spcPct val="80000"/>
              </a:lnSpc>
            </a:pPr>
            <a:r>
              <a:rPr lang="tr-TR" altLang="tr-TR" sz="2200" dirty="0"/>
              <a:t>2. örnekteki </a:t>
            </a:r>
            <a:r>
              <a:rPr lang="tr-TR" altLang="tr-TR" sz="2200" i="1" dirty="0" err="1"/>
              <a:t>add</a:t>
            </a:r>
            <a:r>
              <a:rPr lang="tr-TR" altLang="tr-TR" sz="2200" i="1" dirty="0"/>
              <a:t> </a:t>
            </a:r>
            <a:r>
              <a:rPr lang="tr-TR" altLang="tr-TR" sz="2200" i="1" dirty="0" err="1"/>
              <a:t>eax</a:t>
            </a:r>
            <a:r>
              <a:rPr lang="tr-TR" altLang="tr-TR" sz="2200" i="1" dirty="0"/>
              <a:t>, [</a:t>
            </a:r>
            <a:r>
              <a:rPr lang="tr-TR" altLang="tr-TR" sz="2200" i="1" dirty="0" err="1"/>
              <a:t>ebp</a:t>
            </a:r>
            <a:r>
              <a:rPr lang="tr-TR" altLang="tr-TR" sz="2200" i="1" dirty="0"/>
              <a:t> + 0C ]</a:t>
            </a:r>
            <a:r>
              <a:rPr lang="tr-TR" altLang="tr-TR" sz="2200" dirty="0"/>
              <a:t> satırını şu şekilde değiştirelim </a:t>
            </a:r>
            <a:r>
              <a:rPr lang="tr-TR" altLang="tr-TR" sz="2200" i="1" dirty="0" err="1"/>
              <a:t>sub</a:t>
            </a:r>
            <a:r>
              <a:rPr lang="tr-TR" altLang="tr-TR" sz="2200" i="1" dirty="0"/>
              <a:t> </a:t>
            </a:r>
            <a:r>
              <a:rPr lang="tr-TR" altLang="tr-TR" sz="2200" i="1" dirty="0" err="1"/>
              <a:t>eax</a:t>
            </a:r>
            <a:r>
              <a:rPr lang="tr-TR" altLang="tr-TR" sz="2200" i="1" dirty="0"/>
              <a:t>, [ </a:t>
            </a:r>
            <a:r>
              <a:rPr lang="tr-TR" altLang="tr-TR" sz="2200" i="1" dirty="0" err="1"/>
              <a:t>ebp</a:t>
            </a:r>
            <a:r>
              <a:rPr lang="tr-TR" altLang="tr-TR" sz="2200" i="1" dirty="0"/>
              <a:t> + 0C ]</a:t>
            </a:r>
            <a:r>
              <a:rPr lang="tr-TR" altLang="tr-TR" sz="2200" dirty="0"/>
              <a:t>. </a:t>
            </a:r>
          </a:p>
          <a:p>
            <a:pPr eaLnBrk="1" hangingPunct="1">
              <a:lnSpc>
                <a:spcPct val="80000"/>
              </a:lnSpc>
            </a:pPr>
            <a:r>
              <a:rPr lang="tr-TR" altLang="tr-TR" sz="2200" dirty="0"/>
              <a:t>Bu değişiklik ile </a:t>
            </a:r>
            <a:r>
              <a:rPr lang="tr-TR" altLang="tr-TR" sz="2200" b="1" dirty="0"/>
              <a:t>Topla</a:t>
            </a:r>
            <a:r>
              <a:rPr lang="tr-TR" altLang="tr-TR" sz="2200" dirty="0"/>
              <a:t> işlevinden beklenen toplama işlemi sonucu yerine çıkarma işlemi sonucu üretilecektir. </a:t>
            </a:r>
          </a:p>
          <a:p>
            <a:pPr eaLnBrk="1" hangingPunct="1">
              <a:lnSpc>
                <a:spcPct val="80000"/>
              </a:lnSpc>
            </a:pPr>
            <a:r>
              <a:rPr lang="tr-TR" altLang="tr-TR" sz="2200" dirty="0"/>
              <a:t>Gözden kaçırılmamalıdır ki; programınız için geliştirdiğiniz algoritmalar da başkaları tarafından yine aynı şekilde kopya edilebilir, kontrol mekanizmalarınız kırılabilir, şifreler elde edilebilir, vs. </a:t>
            </a:r>
          </a:p>
          <a:p>
            <a:pPr eaLnBrk="1" hangingPunct="1">
              <a:lnSpc>
                <a:spcPct val="80000"/>
              </a:lnSpc>
            </a:pPr>
            <a:r>
              <a:rPr lang="tr-TR" altLang="tr-TR" sz="2200" dirty="0"/>
              <a:t>Durum böyle olunca ister istemez akla programımızın amacından farklı çalıştırılmasının nasıl önüne geçilebilir sorusu akla gelmektedir. </a:t>
            </a:r>
          </a:p>
          <a:p>
            <a:pPr eaLnBrk="1" hangingPunct="1">
              <a:lnSpc>
                <a:spcPct val="80000"/>
              </a:lnSpc>
            </a:pPr>
            <a:r>
              <a:rPr lang="tr-TR" altLang="tr-TR" sz="2200" dirty="0"/>
              <a:t>İşte bu sorunun cevabı, </a:t>
            </a:r>
            <a:r>
              <a:rPr lang="tr-TR" altLang="tr-TR" sz="2200" b="1" dirty="0"/>
              <a:t>yazılım güvenliği</a:t>
            </a:r>
            <a:r>
              <a:rPr lang="tr-TR" altLang="tr-TR" sz="2200"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tr-TR" sz="4000"/>
              <a:t>Yazılım Güvenliğine Genel Bakış </a:t>
            </a:r>
          </a:p>
        </p:txBody>
      </p:sp>
      <p:sp>
        <p:nvSpPr>
          <p:cNvPr id="13315" name="Rectangle 3"/>
          <p:cNvSpPr>
            <a:spLocks noGrp="1" noChangeArrowheads="1"/>
          </p:cNvSpPr>
          <p:nvPr>
            <p:ph idx="1"/>
          </p:nvPr>
        </p:nvSpPr>
        <p:spPr>
          <a:xfrm>
            <a:off x="508000" y="1124744"/>
            <a:ext cx="11204624" cy="4883150"/>
          </a:xfrm>
        </p:spPr>
        <p:txBody>
          <a:bodyPr>
            <a:noAutofit/>
          </a:bodyPr>
          <a:lstStyle/>
          <a:p>
            <a:pPr eaLnBrk="1" hangingPunct="1">
              <a:lnSpc>
                <a:spcPct val="80000"/>
              </a:lnSpc>
            </a:pPr>
            <a:r>
              <a:rPr lang="tr-TR" altLang="tr-TR" sz="2200" b="1" dirty="0"/>
              <a:t>Yazılım güvenliği</a:t>
            </a:r>
            <a:r>
              <a:rPr lang="tr-TR" altLang="tr-TR" sz="2200" dirty="0"/>
              <a:t> genel olarak; yazılımların</a:t>
            </a:r>
            <a:r>
              <a:rPr lang="tr-TR" altLang="tr-TR" sz="2200" b="1" dirty="0"/>
              <a:t> tersine mühendislik</a:t>
            </a:r>
            <a:r>
              <a:rPr lang="tr-TR" altLang="tr-TR" sz="2200" dirty="0"/>
              <a:t> yöntemleri ve araçları ile </a:t>
            </a:r>
            <a:r>
              <a:rPr lang="tr-TR" altLang="tr-TR" sz="2200" i="1" dirty="0"/>
              <a:t>(</a:t>
            </a:r>
            <a:r>
              <a:rPr lang="tr-TR" altLang="tr-TR" sz="2200" i="1" dirty="0" err="1"/>
              <a:t>debugger</a:t>
            </a:r>
            <a:r>
              <a:rPr lang="tr-TR" altLang="tr-TR" sz="2200" i="1" dirty="0"/>
              <a:t>, </a:t>
            </a:r>
            <a:r>
              <a:rPr lang="tr-TR" altLang="tr-TR" sz="2200" i="1" dirty="0" err="1"/>
              <a:t>disassembler</a:t>
            </a:r>
            <a:r>
              <a:rPr lang="tr-TR" altLang="tr-TR" sz="2200" i="1" dirty="0"/>
              <a:t>, vb.)</a:t>
            </a:r>
            <a:r>
              <a:rPr lang="tr-TR" altLang="tr-TR" sz="2200" dirty="0"/>
              <a:t> algoritmalarının ortaya çıkartılması veya değiştirilmesini engellemeyi amaçlayan yöntemler bütünüdür. </a:t>
            </a:r>
          </a:p>
          <a:p>
            <a:pPr eaLnBrk="1" hangingPunct="1">
              <a:lnSpc>
                <a:spcPct val="80000"/>
              </a:lnSpc>
            </a:pPr>
            <a:r>
              <a:rPr lang="tr-TR" altLang="tr-TR" sz="2200" dirty="0"/>
              <a:t>Yazılım güvenliğinin ele aldığı temel sorunlar, kodların açığa çıkmasını ve değiştirilmesini </a:t>
            </a:r>
            <a:r>
              <a:rPr lang="tr-TR" altLang="tr-TR" sz="2200" i="1" dirty="0"/>
              <a:t>(</a:t>
            </a:r>
            <a:r>
              <a:rPr lang="tr-TR" altLang="tr-TR" sz="2200" i="1" dirty="0" err="1"/>
              <a:t>debugging</a:t>
            </a:r>
            <a:r>
              <a:rPr lang="tr-TR" altLang="tr-TR" sz="2200" i="1" dirty="0"/>
              <a:t>, </a:t>
            </a:r>
            <a:r>
              <a:rPr lang="tr-TR" altLang="tr-TR" sz="2200" i="1" dirty="0" err="1"/>
              <a:t>tracing</a:t>
            </a:r>
            <a:r>
              <a:rPr lang="tr-TR" altLang="tr-TR" sz="2200" i="1" dirty="0"/>
              <a:t> ya da </a:t>
            </a:r>
            <a:r>
              <a:rPr lang="tr-TR" altLang="tr-TR" sz="2200" i="1" dirty="0" err="1"/>
              <a:t>disassembly</a:t>
            </a:r>
            <a:r>
              <a:rPr lang="tr-TR" altLang="tr-TR" sz="2200" i="1" dirty="0"/>
              <a:t> ile)</a:t>
            </a:r>
            <a:r>
              <a:rPr lang="tr-TR" altLang="tr-TR" sz="2200" dirty="0"/>
              <a:t> ve tersine mühendislik araçlarını </a:t>
            </a:r>
            <a:r>
              <a:rPr lang="tr-TR" altLang="tr-TR" sz="2200" i="1" dirty="0"/>
              <a:t>(</a:t>
            </a:r>
            <a:r>
              <a:rPr lang="tr-TR" altLang="tr-TR" sz="2200" i="1" dirty="0" err="1"/>
              <a:t>debugger</a:t>
            </a:r>
            <a:r>
              <a:rPr lang="tr-TR" altLang="tr-TR" sz="2200" i="1" dirty="0"/>
              <a:t>, </a:t>
            </a:r>
            <a:r>
              <a:rPr lang="tr-TR" altLang="tr-TR" sz="2200" i="1" dirty="0" err="1"/>
              <a:t>disassembler</a:t>
            </a:r>
            <a:r>
              <a:rPr lang="tr-TR" altLang="tr-TR" sz="2200" i="1" dirty="0"/>
              <a:t>, vb.)</a:t>
            </a:r>
            <a:r>
              <a:rPr lang="tr-TR" altLang="tr-TR" sz="2200" dirty="0"/>
              <a:t> engellemek şeklinde özetlenebilir. </a:t>
            </a:r>
          </a:p>
          <a:p>
            <a:pPr eaLnBrk="1" hangingPunct="1">
              <a:lnSpc>
                <a:spcPct val="80000"/>
              </a:lnSpc>
            </a:pPr>
            <a:r>
              <a:rPr lang="tr-TR" altLang="tr-TR" sz="2200" dirty="0"/>
              <a:t>Tersine mühendislik için kullanılan araçları da kısaca tanıyacak olursak: </a:t>
            </a:r>
            <a:endParaRPr lang="tr-TR" altLang="tr-TR" sz="2200" b="1" dirty="0"/>
          </a:p>
          <a:p>
            <a:pPr lvl="1" eaLnBrk="1" hangingPunct="1">
              <a:lnSpc>
                <a:spcPct val="80000"/>
              </a:lnSpc>
            </a:pPr>
            <a:r>
              <a:rPr lang="tr-TR" altLang="tr-TR" sz="2200" b="1" dirty="0" err="1"/>
              <a:t>Debugger</a:t>
            </a:r>
            <a:r>
              <a:rPr lang="tr-TR" altLang="tr-TR" sz="2200" b="1" dirty="0"/>
              <a:t>:</a:t>
            </a:r>
            <a:r>
              <a:rPr lang="tr-TR" altLang="tr-TR" sz="2200" dirty="0"/>
              <a:t> Derlenmiş bir programın, çalışma anında </a:t>
            </a:r>
            <a:r>
              <a:rPr lang="tr-TR" altLang="tr-TR" sz="2200" dirty="0" err="1"/>
              <a:t>assembly</a:t>
            </a:r>
            <a:r>
              <a:rPr lang="tr-TR" altLang="tr-TR" sz="2200" dirty="0"/>
              <a:t> kodlarına dönüştürülmesi ve üzerinde değişiklik yapılmasını sağlayan araçlardır. En yaygın tersine mühendislik aracıdır. Çok çeşitlidir tersine mühendislerin en sevdiği araçtır. </a:t>
            </a:r>
            <a:endParaRPr lang="tr-TR" altLang="tr-TR" sz="2200" b="1" dirty="0"/>
          </a:p>
          <a:p>
            <a:pPr lvl="1" eaLnBrk="1" hangingPunct="1">
              <a:lnSpc>
                <a:spcPct val="80000"/>
              </a:lnSpc>
            </a:pPr>
            <a:r>
              <a:rPr lang="tr-TR" altLang="tr-TR" sz="2200" b="1" dirty="0" err="1"/>
              <a:t>Disassembler</a:t>
            </a:r>
            <a:r>
              <a:rPr lang="tr-TR" altLang="tr-TR" sz="2200" b="1" dirty="0"/>
              <a:t>:</a:t>
            </a:r>
            <a:r>
              <a:rPr lang="tr-TR" altLang="tr-TR" sz="2200" dirty="0"/>
              <a:t> Derlenmiş bir programın, çalıştırılmadan çözümlenmesini </a:t>
            </a:r>
            <a:r>
              <a:rPr lang="tr-TR" altLang="tr-TR" sz="2200" i="1" dirty="0"/>
              <a:t>(</a:t>
            </a:r>
            <a:r>
              <a:rPr lang="tr-TR" altLang="tr-TR" sz="2200" i="1" dirty="0" err="1"/>
              <a:t>assembly</a:t>
            </a:r>
            <a:r>
              <a:rPr lang="tr-TR" altLang="tr-TR" sz="2200" i="1" dirty="0"/>
              <a:t> kodlarına dönüştürme)</a:t>
            </a:r>
            <a:r>
              <a:rPr lang="tr-TR" altLang="tr-TR" sz="2200" dirty="0"/>
              <a:t> sağlayan tersine mühendislik aracıdır. Uygulama algoritmalarının ve denetim mekanizmalarının kavranarak çözümlenmesi amacıyla sıkça kullanılmaktadır. </a:t>
            </a:r>
          </a:p>
          <a:p>
            <a:pPr eaLnBrk="1" hangingPunct="1">
              <a:lnSpc>
                <a:spcPct val="80000"/>
              </a:lnSpc>
            </a:pPr>
            <a:r>
              <a:rPr lang="tr-TR" altLang="tr-TR" sz="2200" dirty="0"/>
              <a:t>Özetleyecek olursak; yazılım güvenliğini ortaya çıkaran sorun tersine mühendislik araç ve yöntemlerinin kötüye kullanılmasıdır. Buna karşı yöntem geliştirmek çok fazla bilgi ve tecrübe gerektirdiğinden sıradan bir yazılımcı ya da programcılar tarafından engellenmesi de mümkün değildir.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tr-TR" smtClean="0"/>
              <a:t>Yazılım Güvenliğinde Etkileşim </a:t>
            </a:r>
          </a:p>
        </p:txBody>
      </p:sp>
      <p:sp>
        <p:nvSpPr>
          <p:cNvPr id="14339" name="Rectangle 3"/>
          <p:cNvSpPr>
            <a:spLocks noGrp="1" noChangeArrowheads="1"/>
          </p:cNvSpPr>
          <p:nvPr>
            <p:ph idx="1"/>
          </p:nvPr>
        </p:nvSpPr>
        <p:spPr/>
        <p:txBody>
          <a:bodyPr/>
          <a:lstStyle/>
          <a:p>
            <a:pPr eaLnBrk="1" hangingPunct="1">
              <a:lnSpc>
                <a:spcPct val="80000"/>
              </a:lnSpc>
            </a:pPr>
            <a:r>
              <a:rPr lang="tr-TR" altLang="tr-TR" smtClean="0"/>
              <a:t>Gelişen bilgisayar ve yazılım teknolojileri yazılım güvenliğini daha da karmaşık hale getirmiştir. </a:t>
            </a:r>
          </a:p>
          <a:p>
            <a:pPr eaLnBrk="1" hangingPunct="1">
              <a:lnSpc>
                <a:spcPct val="80000"/>
              </a:lnSpc>
            </a:pPr>
            <a:r>
              <a:rPr lang="tr-TR" altLang="tr-TR" smtClean="0"/>
              <a:t>Dün, işletim sistemleri ve programlarımız sadece donanım ile etkileşim halinde iken bugün işletim sistemleri, işletim sistemi bileşenleri, kullanıcı bileşenleri, 3. parti bileşenler vs. ile etkileşimlidir. </a:t>
            </a:r>
          </a:p>
          <a:p>
            <a:pPr eaLnBrk="1" hangingPunct="1">
              <a:lnSpc>
                <a:spcPct val="80000"/>
              </a:lnSpc>
            </a:pPr>
            <a:r>
              <a:rPr lang="tr-TR" altLang="tr-TR" smtClean="0"/>
              <a:t>Etkileşim beraberinde güvenlik sorunlarını da getirmektedir. </a:t>
            </a:r>
          </a:p>
          <a:p>
            <a:pPr eaLnBrk="1" hangingPunct="1">
              <a:lnSpc>
                <a:spcPct val="80000"/>
              </a:lnSpc>
            </a:pPr>
            <a:r>
              <a:rPr lang="tr-TR" altLang="tr-TR" smtClean="0"/>
              <a:t>Böylesi karmaşık problemlerin çözümlenmesi için problemde soyutlama yapılarak, saldırıya en fazla maruz kalacak nesne </a:t>
            </a:r>
            <a:r>
              <a:rPr lang="tr-TR" altLang="tr-TR" i="1" smtClean="0"/>
              <a:t>(base object)</a:t>
            </a:r>
            <a:r>
              <a:rPr lang="tr-TR" altLang="tr-TR" smtClean="0"/>
              <a:t> tespit edilerek korunması sağlanır. </a:t>
            </a:r>
          </a:p>
          <a:p>
            <a:pPr eaLnBrk="1" hangingPunct="1">
              <a:lnSpc>
                <a:spcPct val="80000"/>
              </a:lnSpc>
            </a:pPr>
            <a:r>
              <a:rPr lang="tr-TR" altLang="tr-TR" smtClean="0"/>
              <a:t>Bu yaklaşım ise çoğu zaman etkileşimli bileşenlerin korunmasını göz ardı etmeyi gerektirir.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p:txBody>
          <a:bodyPr/>
          <a:lstStyle/>
          <a:p>
            <a:pPr eaLnBrk="1" hangingPunct="1">
              <a:defRPr/>
            </a:pPr>
            <a:r>
              <a:rPr lang="tr-TR" dirty="0" smtClean="0"/>
              <a:t>Yazılım ve Güvenlik </a:t>
            </a:r>
          </a:p>
        </p:txBody>
      </p:sp>
      <p:sp>
        <p:nvSpPr>
          <p:cNvPr id="15362" name="Rectangle 3"/>
          <p:cNvSpPr>
            <a:spLocks noGrp="1" noChangeArrowheads="1"/>
          </p:cNvSpPr>
          <p:nvPr>
            <p:ph idx="1"/>
          </p:nvPr>
        </p:nvSpPr>
        <p:spPr>
          <a:xfrm>
            <a:off x="508000" y="1052736"/>
            <a:ext cx="11420648" cy="4884738"/>
          </a:xfrm>
        </p:spPr>
        <p:txBody>
          <a:bodyPr>
            <a:noAutofit/>
          </a:bodyPr>
          <a:lstStyle/>
          <a:p>
            <a:pPr eaLnBrk="1" hangingPunct="1">
              <a:lnSpc>
                <a:spcPct val="80000"/>
              </a:lnSpc>
            </a:pPr>
            <a:r>
              <a:rPr lang="tr-TR" altLang="tr-TR" sz="1800" dirty="0"/>
              <a:t>Güvenliğin En Zayıf Halkası Çalışabilirler </a:t>
            </a:r>
            <a:r>
              <a:rPr lang="tr-TR" altLang="tr-TR" sz="1800" i="1" dirty="0"/>
              <a:t>(Programlar)</a:t>
            </a:r>
            <a:r>
              <a:rPr lang="tr-TR" altLang="tr-TR" sz="1800" dirty="0"/>
              <a:t> </a:t>
            </a:r>
          </a:p>
          <a:p>
            <a:pPr eaLnBrk="1" hangingPunct="1">
              <a:lnSpc>
                <a:spcPct val="80000"/>
              </a:lnSpc>
            </a:pPr>
            <a:r>
              <a:rPr lang="tr-TR" altLang="tr-TR" sz="1800" b="1" dirty="0" err="1"/>
              <a:t>Code</a:t>
            </a:r>
            <a:r>
              <a:rPr lang="tr-TR" altLang="tr-TR" sz="1800" b="1" dirty="0"/>
              <a:t>:</a:t>
            </a:r>
            <a:r>
              <a:rPr lang="tr-TR" altLang="tr-TR" sz="1800" dirty="0"/>
              <a:t> Uygulamaların kodlarının bulunduğu bölümdür. Programların çalışabilir kodları burada bulunur. En fazla saldırıya maruz kalan bölümdür. Üzerinde değişiklik yapılması çok da kolay değildir. Temel </a:t>
            </a:r>
            <a:r>
              <a:rPr lang="tr-TR" altLang="tr-TR" sz="1800" dirty="0" err="1"/>
              <a:t>assembly</a:t>
            </a:r>
            <a:r>
              <a:rPr lang="tr-TR" altLang="tr-TR" sz="1800" dirty="0"/>
              <a:t> bilgisinden daha fazlasını gerektirir. </a:t>
            </a:r>
            <a:endParaRPr lang="tr-TR" altLang="tr-TR" sz="1800" b="1" dirty="0"/>
          </a:p>
          <a:p>
            <a:pPr eaLnBrk="1" hangingPunct="1">
              <a:lnSpc>
                <a:spcPct val="80000"/>
              </a:lnSpc>
            </a:pPr>
            <a:r>
              <a:rPr lang="tr-TR" altLang="tr-TR" sz="1800" b="1" dirty="0" err="1"/>
              <a:t>Import</a:t>
            </a:r>
            <a:r>
              <a:rPr lang="tr-TR" altLang="tr-TR" sz="1800" b="1" dirty="0"/>
              <a:t>:</a:t>
            </a:r>
            <a:r>
              <a:rPr lang="tr-TR" altLang="tr-TR" sz="1800" dirty="0"/>
              <a:t> Uygulamaların diğer bileşenleriyle ve işletim sistemleriyle bütünleşme noktalarıdır. Programların çalışmasına doğrudan etkisi vardır. Ulaşılması ve değiştirilmesi oldukça kolay olduğundan saldırganlar tarafından sıkça kullanılmaktadır. Bölümün bir özelliği de, uygulamanın çalışmasına yönelik bilgiler bulundurmasıdır. Buradaki bilgiler normal kullanıcılar ya da program geliştiriciler için önemli gibi </a:t>
            </a:r>
            <a:r>
              <a:rPr lang="tr-TR" altLang="tr-TR" sz="1800" dirty="0" smtClean="0"/>
              <a:t>görünmese de</a:t>
            </a:r>
            <a:r>
              <a:rPr lang="tr-TR" altLang="tr-TR" sz="1800" dirty="0"/>
              <a:t>, saldırgan için değerli bilgiler içerir. Bu bakımdan da saldırganlar için yüksek önceliğe sahiptir. Genel olarak bu bölüme yapılan saldırılar: </a:t>
            </a:r>
          </a:p>
          <a:p>
            <a:pPr lvl="1" eaLnBrk="1" hangingPunct="1">
              <a:lnSpc>
                <a:spcPct val="80000"/>
              </a:lnSpc>
            </a:pPr>
            <a:r>
              <a:rPr lang="tr-TR" altLang="tr-TR" sz="1800" dirty="0"/>
              <a:t>Bütünleşme adresleri üzerinde değişiklikler, </a:t>
            </a:r>
          </a:p>
          <a:p>
            <a:pPr lvl="1" eaLnBrk="1" hangingPunct="1">
              <a:lnSpc>
                <a:spcPct val="80000"/>
              </a:lnSpc>
            </a:pPr>
            <a:r>
              <a:rPr lang="tr-TR" altLang="tr-TR" sz="1800" dirty="0"/>
              <a:t>Saldırgan tarafından hazırlanan bileşenlerin uygulama etkileşimine dahil edilmesi, </a:t>
            </a:r>
          </a:p>
          <a:p>
            <a:pPr lvl="1" eaLnBrk="1" hangingPunct="1">
              <a:lnSpc>
                <a:spcPct val="80000"/>
              </a:lnSpc>
            </a:pPr>
            <a:r>
              <a:rPr lang="tr-TR" altLang="tr-TR" sz="1800" dirty="0"/>
              <a:t>Uygulama kodlarının ve verilerinin daha belleğe yüklenme sırasında değiştirilmesi ya da yönlendirilmesi, </a:t>
            </a:r>
          </a:p>
          <a:p>
            <a:pPr lvl="1" eaLnBrk="1" hangingPunct="1">
              <a:lnSpc>
                <a:spcPct val="80000"/>
              </a:lnSpc>
            </a:pPr>
            <a:r>
              <a:rPr lang="tr-TR" altLang="tr-TR" sz="1800" dirty="0"/>
              <a:t>Bütünleşmesi beklenen bileşenler yerine saldırgan tarafından hazırlanan bileşenleri ikame edilmesi, vb. yöntemler sayılabilir. </a:t>
            </a:r>
          </a:p>
          <a:p>
            <a:pPr eaLnBrk="1" hangingPunct="1">
              <a:lnSpc>
                <a:spcPct val="80000"/>
              </a:lnSpc>
            </a:pPr>
            <a:r>
              <a:rPr lang="tr-TR" altLang="tr-TR" sz="1800" b="1" dirty="0"/>
              <a:t>Resource:</a:t>
            </a:r>
            <a:r>
              <a:rPr lang="tr-TR" altLang="tr-TR" sz="1800" dirty="0"/>
              <a:t> Uygulama iç verilerinin tutulduğu ve ihtiyaç duyulduğunda karşılandığı bölümüdür. Programların çalışmasına dolaylı etkisi vardır. Ulaşılması ve değiştirilmesi oldukça kolaydır, ancak doğrudan çalışabilir olmadığından saldırganlar için daha düşük önceliğe sahiptir. Uygulama iç verileri </a:t>
            </a:r>
            <a:r>
              <a:rPr lang="tr-TR" altLang="tr-TR" sz="1800" i="1" dirty="0"/>
              <a:t>(resimler, sesler, ikonlar, vb.)</a:t>
            </a:r>
            <a:r>
              <a:rPr lang="tr-TR" altLang="tr-TR" sz="1800" dirty="0"/>
              <a:t> burada bulunduğundan başkaları tarafından da kolayca kopya edilebilir. Herhangi bir program üzerinden kopya edilen resimler, sesler ya da ikonlar değersiz gibi </a:t>
            </a:r>
            <a:r>
              <a:rPr lang="tr-TR" altLang="tr-TR" sz="1800" dirty="0" err="1"/>
              <a:t>görünsede</a:t>
            </a:r>
            <a:r>
              <a:rPr lang="tr-TR" altLang="tr-TR" sz="1800" dirty="0"/>
              <a:t> ülkemizde de patente konu olduğundan dikkatle korunması </a:t>
            </a:r>
            <a:r>
              <a:rPr lang="tr-TR" altLang="tr-TR" sz="1800" dirty="0" smtClean="0"/>
              <a:t>gerekmektedir</a:t>
            </a:r>
            <a:r>
              <a:rPr lang="tr-TR" altLang="tr-TR" sz="1800" dirty="0"/>
              <a:t>. Bu bölüm üzerinden saldırı yapmak daha fazla tecrübe gerektirdiğinden uzman saldırganlar tarafından tercih edilir.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NMYO">
  <a:themeElements>
    <a:clrScheme name="Sıcak Mavi">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NMYO">
      <a:majorFont>
        <a:latin typeface="Times New Roman"/>
        <a:ea typeface=""/>
        <a:cs typeface=""/>
      </a:majorFont>
      <a:minorFont>
        <a:latin typeface="Times New Roman"/>
        <a:ea typeface=""/>
        <a:cs typeface=""/>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NMYO" id="{A62DA16B-5B78-4520-91B1-A01A8C52B1B4}" vid="{595F7DE9-C966-4C40-B197-7CFE51FE3C4F}"/>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228</TotalTime>
  <Words>3288</Words>
  <Application>Microsoft Office PowerPoint</Application>
  <PresentationFormat>Geniş ekran</PresentationFormat>
  <Paragraphs>220</Paragraphs>
  <Slides>37</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37</vt:i4>
      </vt:variant>
    </vt:vector>
  </HeadingPairs>
  <TitlesOfParts>
    <vt:vector size="42" baseType="lpstr">
      <vt:lpstr>Arial</vt:lpstr>
      <vt:lpstr>Calibri</vt:lpstr>
      <vt:lpstr>Times New Roman</vt:lpstr>
      <vt:lpstr>Wingdings</vt:lpstr>
      <vt:lpstr>NMYO</vt:lpstr>
      <vt:lpstr> Yazılım Güvenliği</vt:lpstr>
      <vt:lpstr>Konu Başlıkları</vt:lpstr>
      <vt:lpstr>Yazılım ve Güvenlik </vt:lpstr>
      <vt:lpstr>PowerPoint Sunusu</vt:lpstr>
      <vt:lpstr>Bu iki farklı dilde yazılan kodların Assembly karşılıkları aşağıdaki gibi olacaktır: </vt:lpstr>
      <vt:lpstr>Yazılım ve Güvenlik </vt:lpstr>
      <vt:lpstr>Yazılım Güvenliğine Genel Bakış </vt:lpstr>
      <vt:lpstr>Yazılım Güvenliğinde Etkileşim </vt:lpstr>
      <vt:lpstr>Yazılım ve Güvenlik </vt:lpstr>
      <vt:lpstr>Yazılım Geliştirmede Tehdit Modelleme </vt:lpstr>
      <vt:lpstr>Tehdit Modellemenin Faydaları</vt:lpstr>
      <vt:lpstr>PowerPoint Sunusu</vt:lpstr>
      <vt:lpstr>Uygulamanın Ayrıştırılması </vt:lpstr>
      <vt:lpstr>Güvenlik Çemberinin Belirlenmesi </vt:lpstr>
      <vt:lpstr>PowerPoint Sunusu</vt:lpstr>
      <vt:lpstr>Akış Diagramlarının Belirlenmesi </vt:lpstr>
      <vt:lpstr>PowerPoint Sunusu</vt:lpstr>
      <vt:lpstr>İçerik Diagramı</vt:lpstr>
      <vt:lpstr>PowerPoint Sunusu</vt:lpstr>
      <vt:lpstr>İçerik Diyagramı</vt:lpstr>
      <vt:lpstr>İçerik Diyagramı</vt:lpstr>
      <vt:lpstr>Güvenlik Profilinin Oluşturulması</vt:lpstr>
      <vt:lpstr>Tehditlerin Belirlenmesi </vt:lpstr>
      <vt:lpstr>Tehditlerin Belirlenmesi </vt:lpstr>
      <vt:lpstr>Örnek Saldırı</vt:lpstr>
      <vt:lpstr>Tehdit Ağaçları</vt:lpstr>
      <vt:lpstr>PowerPoint Sunusu</vt:lpstr>
      <vt:lpstr>Tehditlerin Derecelendirilmesi </vt:lpstr>
      <vt:lpstr>DREAD Modeli</vt:lpstr>
      <vt:lpstr>DREAD Hesabı</vt:lpstr>
      <vt:lpstr>Tehditlerin Azaltılması</vt:lpstr>
      <vt:lpstr>PowerPoint Sunusu</vt:lpstr>
      <vt:lpstr>PowerPoint Sunusu</vt:lpstr>
      <vt:lpstr>PowerPoint Sunusu</vt:lpstr>
      <vt:lpstr>Sonuç</vt:lpstr>
      <vt:lpstr>Sorular</vt:lpstr>
      <vt:lpstr>Kaynaklar</vt:lpstr>
    </vt:vector>
  </TitlesOfParts>
  <Company>dfewwf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Yazılım Güvenliği</dc:title>
  <dc:creator/>
  <cp:lastModifiedBy>Ufuk Tanyeri</cp:lastModifiedBy>
  <cp:revision>21</cp:revision>
  <dcterms:created xsi:type="dcterms:W3CDTF">2012-11-18T08:43:48Z</dcterms:created>
  <dcterms:modified xsi:type="dcterms:W3CDTF">2020-02-06T18:39:15Z</dcterms:modified>
</cp:coreProperties>
</file>