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165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0454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9732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8594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7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4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5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0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21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22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3269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8801"/>
            <a:ext cx="103632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53270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3" name="Rectangle 23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9B5ECEA-D821-41B4-AE79-3F62FAC189A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523669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B546E-E561-4616-8F3A-94D585CDCC4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030894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EC340-9DB7-48B9-86E3-F8E221D6C1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50848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32E40-034E-41E6-A25D-FF0B78701D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878057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320EE-EB5B-4EAB-AAD9-5D96E9AC796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2517208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6D7A9-9BCB-4E9F-9398-446E63A45BC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367974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3DD9C-9AF5-4852-82AE-AE5449AEF70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23313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1F236-E5B9-479E-8EBC-21A0F1066B7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7778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3820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2D011-9787-482B-A04E-1392D6AAC4F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697237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B7A9D1-99B7-4FCB-8E96-68E8C66ED792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413157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7813"/>
            <a:ext cx="27432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7813"/>
            <a:ext cx="80264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FFAE0F-1935-4B73-8621-FE80FA823D3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9804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30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43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610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9809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103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422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414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2F1EA-D040-477E-B398-3CE5787D1A4A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94ED8-F3DE-4D6D-9D55-7581F1EED0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205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12192000" cy="6934200"/>
            <a:chOff x="0" y="0"/>
            <a:chExt cx="5760" cy="4368"/>
          </a:xfrm>
        </p:grpSpPr>
        <p:sp>
          <p:nvSpPr>
            <p:cNvPr id="5222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/>
              <a:ahLst/>
              <a:cxnLst>
                <a:cxn ang="0">
                  <a:pos x="744" y="1669"/>
                </a:cxn>
                <a:cxn ang="0">
                  <a:pos x="852" y="1400"/>
                </a:cxn>
                <a:cxn ang="0">
                  <a:pos x="876" y="1171"/>
                </a:cxn>
                <a:cxn ang="0">
                  <a:pos x="979" y="1370"/>
                </a:cxn>
                <a:cxn ang="0">
                  <a:pos x="1231" y="1621"/>
                </a:cxn>
                <a:cxn ang="0">
                  <a:pos x="1471" y="1693"/>
                </a:cxn>
                <a:cxn ang="0">
                  <a:pos x="1819" y="1678"/>
                </a:cxn>
                <a:cxn ang="0">
                  <a:pos x="1893" y="1513"/>
                </a:cxn>
                <a:cxn ang="0">
                  <a:pos x="1874" y="1285"/>
                </a:cxn>
                <a:cxn ang="0">
                  <a:pos x="1783" y="967"/>
                </a:cxn>
                <a:cxn ang="0">
                  <a:pos x="1289" y="873"/>
                </a:cxn>
                <a:cxn ang="0">
                  <a:pos x="1549" y="745"/>
                </a:cxn>
                <a:cxn ang="0">
                  <a:pos x="1753" y="732"/>
                </a:cxn>
                <a:cxn ang="0">
                  <a:pos x="2107" y="618"/>
                </a:cxn>
                <a:cxn ang="0">
                  <a:pos x="2377" y="438"/>
                </a:cxn>
                <a:cxn ang="0">
                  <a:pos x="2420" y="343"/>
                </a:cxn>
                <a:cxn ang="0">
                  <a:pos x="2077" y="331"/>
                </a:cxn>
                <a:cxn ang="0">
                  <a:pos x="1951" y="301"/>
                </a:cxn>
                <a:cxn ang="0">
                  <a:pos x="1645" y="289"/>
                </a:cxn>
                <a:cxn ang="0">
                  <a:pos x="1297" y="408"/>
                </a:cxn>
                <a:cxn ang="0">
                  <a:pos x="1308" y="337"/>
                </a:cxn>
                <a:cxn ang="0">
                  <a:pos x="1453" y="168"/>
                </a:cxn>
                <a:cxn ang="0">
                  <a:pos x="1477" y="36"/>
                </a:cxn>
                <a:cxn ang="0">
                  <a:pos x="1417" y="24"/>
                </a:cxn>
                <a:cxn ang="0">
                  <a:pos x="1189" y="102"/>
                </a:cxn>
                <a:cxn ang="0">
                  <a:pos x="1026" y="144"/>
                </a:cxn>
                <a:cxn ang="0">
                  <a:pos x="889" y="331"/>
                </a:cxn>
                <a:cxn ang="0">
                  <a:pos x="726" y="480"/>
                </a:cxn>
                <a:cxn ang="0">
                  <a:pos x="643" y="540"/>
                </a:cxn>
                <a:cxn ang="0">
                  <a:pos x="600" y="516"/>
                </a:cxn>
                <a:cxn ang="0">
                  <a:pos x="552" y="486"/>
                </a:cxn>
                <a:cxn ang="0">
                  <a:pos x="528" y="462"/>
                </a:cxn>
                <a:cxn ang="0">
                  <a:pos x="474" y="426"/>
                </a:cxn>
                <a:cxn ang="0">
                  <a:pos x="415" y="390"/>
                </a:cxn>
                <a:cxn ang="0">
                  <a:pos x="366" y="366"/>
                </a:cxn>
                <a:cxn ang="0">
                  <a:pos x="192" y="234"/>
                </a:cxn>
                <a:cxn ang="0">
                  <a:pos x="570" y="564"/>
                </a:cxn>
                <a:cxn ang="0">
                  <a:pos x="444" y="732"/>
                </a:cxn>
                <a:cxn ang="0">
                  <a:pos x="318" y="787"/>
                </a:cxn>
                <a:cxn ang="0">
                  <a:pos x="127" y="853"/>
                </a:cxn>
                <a:cxn ang="0">
                  <a:pos x="0" y="1165"/>
                </a:cxn>
                <a:cxn ang="0">
                  <a:pos x="372" y="1015"/>
                </a:cxn>
                <a:cxn ang="0">
                  <a:pos x="222" y="1262"/>
                </a:cxn>
                <a:cxn ang="0">
                  <a:pos x="139" y="1459"/>
                </a:cxn>
                <a:cxn ang="0">
                  <a:pos x="102" y="1495"/>
                </a:cxn>
                <a:cxn ang="0">
                  <a:pos x="84" y="1519"/>
                </a:cxn>
                <a:cxn ang="0">
                  <a:pos x="96" y="1537"/>
                </a:cxn>
                <a:cxn ang="0">
                  <a:pos x="127" y="1567"/>
                </a:cxn>
                <a:cxn ang="0">
                  <a:pos x="145" y="1633"/>
                </a:cxn>
                <a:cxn ang="0">
                  <a:pos x="156" y="1693"/>
                </a:cxn>
                <a:cxn ang="0">
                  <a:pos x="162" y="1723"/>
                </a:cxn>
                <a:cxn ang="0">
                  <a:pos x="216" y="1802"/>
                </a:cxn>
                <a:cxn ang="0">
                  <a:pos x="228" y="1850"/>
                </a:cxn>
                <a:cxn ang="0">
                  <a:pos x="240" y="1904"/>
                </a:cxn>
                <a:cxn ang="0">
                  <a:pos x="246" y="1922"/>
                </a:cxn>
                <a:cxn ang="0">
                  <a:pos x="258" y="1970"/>
                </a:cxn>
                <a:cxn ang="0">
                  <a:pos x="462" y="1922"/>
                </a:cxn>
                <a:cxn ang="0">
                  <a:pos x="624" y="1778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4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5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6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7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8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39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0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1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1042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tr-TR" altLang="tr-TR" sz="1800"/>
            </a:p>
          </p:txBody>
        </p:sp>
        <p:sp>
          <p:nvSpPr>
            <p:cNvPr id="5223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3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5224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/>
              <a:ahLst/>
              <a:cxnLst>
                <a:cxn ang="0">
                  <a:pos x="5740" y="288"/>
                </a:cxn>
                <a:cxn ang="0">
                  <a:pos x="0" y="288"/>
                </a:cxn>
                <a:cxn ang="0">
                  <a:pos x="0" y="0"/>
                </a:cxn>
                <a:cxn ang="0">
                  <a:pos x="5740" y="0"/>
                </a:cxn>
                <a:cxn ang="0">
                  <a:pos x="5740" y="288"/>
                </a:cxn>
                <a:cxn ang="0">
                  <a:pos x="5740" y="288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1047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  <p:sp>
          <p:nvSpPr>
            <p:cNvPr id="5224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/>
              <a:ahLst/>
              <a:cxnLst>
                <a:cxn ang="0">
                  <a:pos x="1814" y="606"/>
                </a:cxn>
                <a:cxn ang="0">
                  <a:pos x="1615" y="252"/>
                </a:cxn>
                <a:cxn ang="0">
                  <a:pos x="1345" y="132"/>
                </a:cxn>
                <a:cxn ang="0">
                  <a:pos x="1381" y="492"/>
                </a:cxn>
                <a:cxn ang="0">
                  <a:pos x="955" y="221"/>
                </a:cxn>
                <a:cxn ang="0">
                  <a:pos x="877" y="161"/>
                </a:cxn>
                <a:cxn ang="0">
                  <a:pos x="841" y="167"/>
                </a:cxn>
                <a:cxn ang="0">
                  <a:pos x="720" y="161"/>
                </a:cxn>
                <a:cxn ang="0">
                  <a:pos x="613" y="144"/>
                </a:cxn>
                <a:cxn ang="0">
                  <a:pos x="492" y="161"/>
                </a:cxn>
                <a:cxn ang="0">
                  <a:pos x="432" y="150"/>
                </a:cxn>
                <a:cxn ang="0">
                  <a:pos x="342" y="138"/>
                </a:cxn>
                <a:cxn ang="0">
                  <a:pos x="246" y="126"/>
                </a:cxn>
                <a:cxn ang="0">
                  <a:pos x="174" y="114"/>
                </a:cxn>
                <a:cxn ang="0">
                  <a:pos x="216" y="240"/>
                </a:cxn>
                <a:cxn ang="0">
                  <a:pos x="607" y="588"/>
                </a:cxn>
                <a:cxn ang="0">
                  <a:pos x="1177" y="817"/>
                </a:cxn>
                <a:cxn ang="0">
                  <a:pos x="972" y="871"/>
                </a:cxn>
                <a:cxn ang="0">
                  <a:pos x="492" y="1111"/>
                </a:cxn>
                <a:cxn ang="0">
                  <a:pos x="276" y="1441"/>
                </a:cxn>
                <a:cxn ang="0">
                  <a:pos x="42" y="1441"/>
                </a:cxn>
                <a:cxn ang="0">
                  <a:pos x="367" y="1585"/>
                </a:cxn>
                <a:cxn ang="0">
                  <a:pos x="949" y="1712"/>
                </a:cxn>
                <a:cxn ang="0">
                  <a:pos x="1519" y="1537"/>
                </a:cxn>
                <a:cxn ang="0">
                  <a:pos x="1735" y="1513"/>
                </a:cxn>
                <a:cxn ang="0">
                  <a:pos x="1723" y="1802"/>
                </a:cxn>
                <a:cxn ang="0">
                  <a:pos x="2042" y="2229"/>
                </a:cxn>
                <a:cxn ang="0">
                  <a:pos x="2191" y="2133"/>
                </a:cxn>
                <a:cxn ang="0">
                  <a:pos x="2270" y="1970"/>
                </a:cxn>
                <a:cxn ang="0">
                  <a:pos x="2233" y="1573"/>
                </a:cxn>
                <a:cxn ang="0">
                  <a:pos x="2294" y="1483"/>
                </a:cxn>
                <a:cxn ang="0">
                  <a:pos x="2588" y="1688"/>
                </a:cxn>
                <a:cxn ang="0">
                  <a:pos x="2695" y="1682"/>
                </a:cxn>
                <a:cxn ang="0">
                  <a:pos x="2588" y="1543"/>
                </a:cxn>
                <a:cxn ang="0">
                  <a:pos x="2510" y="1357"/>
                </a:cxn>
                <a:cxn ang="0">
                  <a:pos x="2354" y="1184"/>
                </a:cxn>
                <a:cxn ang="0">
                  <a:pos x="2102" y="931"/>
                </a:cxn>
                <a:cxn ang="0">
                  <a:pos x="2137" y="907"/>
                </a:cxn>
                <a:cxn ang="0">
                  <a:pos x="2215" y="871"/>
                </a:cxn>
                <a:cxn ang="0">
                  <a:pos x="2324" y="817"/>
                </a:cxn>
                <a:cxn ang="0">
                  <a:pos x="2372" y="787"/>
                </a:cxn>
                <a:cxn ang="0">
                  <a:pos x="2078" y="865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9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 sz="1800"/>
            </a:p>
          </p:txBody>
        </p:sp>
      </p:grpSp>
      <p:sp>
        <p:nvSpPr>
          <p:cNvPr id="522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7813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522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2247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8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2249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5618E129-5391-4277-ABA3-1417D00A93D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1031904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22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2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22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2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45" grpId="0"/>
      <p:bldP spid="52246" grpId="0" build="p">
        <p:tmplLst>
          <p:tmpl lvl="1">
            <p:tnLst>
              <p:par>
                <p:cTn presetID="2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2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24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Sağaltım 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28776"/>
            <a:ext cx="8686800" cy="48625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Küçük çaplı kanamalar başın yukarı kaldırılması ve soğuk uygulamalar kısa sürede  durur.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Büyük kanamalarda 1/5000 oranında seyreltilmiş Adrenalin damlatılması, tamponlanması veya püskültülmesi yapılır.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	</a:t>
            </a:r>
            <a:r>
              <a:rPr lang="tr-TR" sz="2800"/>
              <a:t>( 1kısım % 0.1 Adrenalin + 4 kısım dist. Su 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Ayrıca % 1-2 Tanen, % 3 şap, % 1-5 demir klorür adrenalin yerine kullanılabilir.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z="2800"/>
              <a:t>C, K vitaminleri, kalsiyum enjeksiyonları, kan durdurucular verilir </a:t>
            </a:r>
          </a:p>
        </p:txBody>
      </p:sp>
    </p:spTree>
    <p:extLst>
      <p:ext uri="{BB962C8B-B14F-4D97-AF65-F5344CB8AC3E}">
        <p14:creationId xmlns:p14="http://schemas.microsoft.com/office/powerpoint/2010/main" val="187402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3200"/>
              <a:t>1. FELİNE ÜST SOLUNUM YOLLARI ENFEKSİYONLARI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Feline herpes virus – 1</a:t>
            </a:r>
          </a:p>
          <a:p>
            <a:pPr eaLnBrk="1" hangingPunct="1">
              <a:defRPr/>
            </a:pPr>
            <a:r>
              <a:rPr lang="tr-TR" smtClean="0"/>
              <a:t>Feline kalisi virus enfeksiyonları daha önceki derslerde anlatılmıştı.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20858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4. Siyanoz 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zh-CN" smtClean="0"/>
              <a:t>Mukozalar ve derinin  mavimsi mor bir renk alması durumudur. </a:t>
            </a:r>
          </a:p>
          <a:p>
            <a:pPr eaLnBrk="1" hangingPunct="1">
              <a:defRPr/>
            </a:pPr>
            <a:r>
              <a:rPr lang="tr-TR" altLang="zh-CN" smtClean="0"/>
              <a:t> </a:t>
            </a: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61665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5. BURUN AKINTISI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19288" y="1700213"/>
            <a:ext cx="8229600" cy="4862512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Burun deliklerinden seröz, müköz, prulent, hemorajik yada bunların kombinasyonları şeklinde sıvıların gelmesidir. </a:t>
            </a:r>
          </a:p>
          <a:p>
            <a:pPr eaLnBrk="1" hangingPunct="1">
              <a:defRPr/>
            </a:pPr>
            <a:r>
              <a:rPr lang="tr-TR" smtClean="0"/>
              <a:t>Burun akıntıları hafif veya yoğun, aralıklı veya devamlı ve tek  veya çift taraflı olabilir.</a:t>
            </a:r>
          </a:p>
          <a:p>
            <a:pPr eaLnBrk="1" hangingPunct="1">
              <a:defRPr/>
            </a:pPr>
            <a:r>
              <a:rPr lang="tr-TR" altLang="zh-CN" smtClean="0"/>
              <a:t> </a:t>
            </a: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32887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Burun Bölgesi Hastalıkları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671515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Burun bölgesi hastalıklarının klinik görünümleri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1" y="1600201"/>
            <a:ext cx="8435975" cy="453072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1. HAPŞIRIK AKSIRIK ( </a:t>
            </a:r>
            <a:r>
              <a:rPr lang="tr-TR" dirty="0" err="1" smtClean="0"/>
              <a:t>sneezing</a:t>
            </a:r>
            <a:r>
              <a:rPr lang="tr-TR" dirty="0" smtClean="0"/>
              <a:t> ) : Nazal mukozanın yangı ve </a:t>
            </a:r>
            <a:r>
              <a:rPr lang="tr-TR" dirty="0" err="1" smtClean="0"/>
              <a:t>irritasyonuna</a:t>
            </a:r>
            <a:r>
              <a:rPr lang="tr-TR" dirty="0" smtClean="0"/>
              <a:t> verilen akut yanıttır.</a:t>
            </a:r>
          </a:p>
          <a:p>
            <a:pPr eaLnBrk="1" hangingPunct="1">
              <a:defRPr/>
            </a:pPr>
            <a:r>
              <a:rPr lang="tr-TR" dirty="0" smtClean="0"/>
              <a:t>2. BURUN AKINTISI</a:t>
            </a:r>
          </a:p>
          <a:p>
            <a:pPr eaLnBrk="1" hangingPunct="1">
              <a:defRPr/>
            </a:pPr>
            <a:r>
              <a:rPr lang="tr-TR" dirty="0" smtClean="0"/>
              <a:t>3</a:t>
            </a:r>
            <a:r>
              <a:rPr lang="tr-TR" dirty="0"/>
              <a:t>. SESLİ RESPİRASYON</a:t>
            </a:r>
          </a:p>
          <a:p>
            <a:pPr eaLnBrk="1" hangingPunct="1">
              <a:defRPr/>
            </a:pPr>
            <a:r>
              <a:rPr lang="tr-TR" dirty="0"/>
              <a:t>4. FASİAL DEFORMİTE</a:t>
            </a:r>
          </a:p>
          <a:p>
            <a:pPr eaLnBrk="1" hangingPunct="1"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5601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Burun bölgesi hastalıklarında tanısal yaklaşımlar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1. Fiziksel muayenede</a:t>
            </a:r>
          </a:p>
          <a:p>
            <a:pPr lvl="1" eaLnBrk="1" hangingPunct="1">
              <a:defRPr/>
            </a:pPr>
            <a:r>
              <a:rPr lang="tr-TR" dirty="0" err="1" smtClean="0"/>
              <a:t>Obstrüktif</a:t>
            </a:r>
            <a:r>
              <a:rPr lang="tr-TR" dirty="0" smtClean="0"/>
              <a:t> hastalıklarda ( </a:t>
            </a:r>
            <a:r>
              <a:rPr lang="tr-TR" dirty="0" err="1" smtClean="0"/>
              <a:t>inspiratorik</a:t>
            </a:r>
            <a:r>
              <a:rPr lang="tr-TR" dirty="0" smtClean="0"/>
              <a:t> </a:t>
            </a:r>
            <a:r>
              <a:rPr lang="tr-TR" dirty="0" err="1" smtClean="0"/>
              <a:t>dispne</a:t>
            </a:r>
            <a:r>
              <a:rPr lang="tr-TR" dirty="0" smtClean="0"/>
              <a:t>)</a:t>
            </a:r>
          </a:p>
          <a:p>
            <a:pPr lvl="1" eaLnBrk="1" hangingPunct="1">
              <a:defRPr/>
            </a:pPr>
            <a:r>
              <a:rPr lang="tr-TR" dirty="0" err="1" smtClean="0"/>
              <a:t>Neopastik</a:t>
            </a:r>
            <a:r>
              <a:rPr lang="tr-TR" dirty="0" smtClean="0"/>
              <a:t> hastalıklarda </a:t>
            </a:r>
            <a:r>
              <a:rPr lang="tr-TR" dirty="0" err="1" smtClean="0"/>
              <a:t>fasial</a:t>
            </a:r>
            <a:r>
              <a:rPr lang="tr-TR" dirty="0" smtClean="0"/>
              <a:t> </a:t>
            </a:r>
            <a:r>
              <a:rPr lang="tr-TR" dirty="0" err="1" smtClean="0"/>
              <a:t>deformite</a:t>
            </a:r>
            <a:r>
              <a:rPr lang="tr-TR" dirty="0" smtClean="0"/>
              <a:t> veya </a:t>
            </a:r>
            <a:r>
              <a:rPr lang="tr-TR" dirty="0" err="1" smtClean="0"/>
              <a:t>ekzoftalmus</a:t>
            </a:r>
            <a:r>
              <a:rPr lang="tr-TR" dirty="0" smtClean="0"/>
              <a:t> görülebilir.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tr-TR" dirty="0" smtClean="0"/>
          </a:p>
          <a:p>
            <a:pPr lvl="1" eaLnBrk="1" hangingPunct="1">
              <a:defRPr/>
            </a:pPr>
            <a:endParaRPr lang="tr-TR" dirty="0" smtClean="0"/>
          </a:p>
          <a:p>
            <a:pPr lvl="1" eaLnBrk="1" hangingPunct="1">
              <a:defRPr/>
            </a:pPr>
            <a:endParaRPr lang="tr-TR" dirty="0" smtClean="0"/>
          </a:p>
          <a:p>
            <a:pPr lvl="1" eaLnBrk="1" hangingPunct="1"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4661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2. laboratuvar testleri</a:t>
            </a:r>
          </a:p>
          <a:p>
            <a:pPr lvl="1" eaLnBrk="1" hangingPunct="1">
              <a:defRPr/>
            </a:pPr>
            <a:r>
              <a:rPr lang="tr-TR" smtClean="0"/>
              <a:t>Nazal sitolojide parazit yumurtaları, mantarlar veya bakteriler görülebilir. Nadiren neoplastik hücreler görülebilir.</a:t>
            </a:r>
          </a:p>
          <a:p>
            <a:pPr lvl="1" eaLnBrk="1" hangingPunct="1">
              <a:defRPr/>
            </a:pPr>
            <a:r>
              <a:rPr lang="tr-TR" smtClean="0"/>
              <a:t>Nazal mukozadaki normal flora nedeniyle kültür sonuçlarının değerlendirilmesi güçtür.</a:t>
            </a:r>
          </a:p>
          <a:p>
            <a:pPr lvl="1" eaLnBrk="1" hangingPunct="1">
              <a:defRPr/>
            </a:pPr>
            <a:r>
              <a:rPr lang="tr-TR" smtClean="0"/>
              <a:t>Serolojik olarak aspergillus, penisilium türlerine bakılabilir</a:t>
            </a:r>
          </a:p>
        </p:txBody>
      </p:sp>
    </p:spTree>
    <p:extLst>
      <p:ext uri="{BB962C8B-B14F-4D97-AF65-F5344CB8AC3E}">
        <p14:creationId xmlns:p14="http://schemas.microsoft.com/office/powerpoint/2010/main" val="91204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3"/>
            <a:ext cx="8229600" cy="271462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92151"/>
            <a:ext cx="8229600" cy="54387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3. Radyografi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4. Rhinoskopi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Kronik burun akıntılarında veya yabancı cisimlerden şüphelenildiğinde uygulanır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Rhinoskopi ile yangılar, kitlesel lezyonlar, turbinatlardaki yıkımlar, mantar plakları, parazitler, yabancı cisimler görülebilir.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tr-TR" smtClean="0"/>
              <a:t>Nazal biyopsi ve kültür için örnek alınmasında da rhinoskopi den yararlanılabilir.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5. Nazal yıkantı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6. Biyopsi</a:t>
            </a:r>
          </a:p>
          <a:p>
            <a:pPr lvl="1" eaLnBrk="1" hangingPunct="1">
              <a:lnSpc>
                <a:spcPct val="90000"/>
              </a:lnSpc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397257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/>
            </a:r>
            <a:br>
              <a:rPr lang="tr-TR" smtClean="0"/>
            </a:br>
            <a:endParaRPr lang="tr-TR" smtClean="0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782888" y="2565400"/>
            <a:ext cx="6400800" cy="175260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BURUN BÖLGESİ HASTALIKLARI</a:t>
            </a:r>
          </a:p>
        </p:txBody>
      </p:sp>
    </p:spTree>
    <p:extLst>
      <p:ext uri="{BB962C8B-B14F-4D97-AF65-F5344CB8AC3E}">
        <p14:creationId xmlns:p14="http://schemas.microsoft.com/office/powerpoint/2010/main" val="229206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çaağaç">
  <a:themeElements>
    <a:clrScheme name="Akçaağaç 6">
      <a:dk1>
        <a:srgbClr val="006699"/>
      </a:dk1>
      <a:lt1>
        <a:srgbClr val="FFFFFF"/>
      </a:lt1>
      <a:dk2>
        <a:srgbClr val="006666"/>
      </a:dk2>
      <a:lt2>
        <a:srgbClr val="CCECFF"/>
      </a:lt2>
      <a:accent1>
        <a:srgbClr val="00CCFF"/>
      </a:accent1>
      <a:accent2>
        <a:srgbClr val="017A83"/>
      </a:accent2>
      <a:accent3>
        <a:srgbClr val="AAB8B8"/>
      </a:accent3>
      <a:accent4>
        <a:srgbClr val="DADADA"/>
      </a:accent4>
      <a:accent5>
        <a:srgbClr val="AAE2FF"/>
      </a:accent5>
      <a:accent6>
        <a:srgbClr val="016E76"/>
      </a:accent6>
      <a:hlink>
        <a:srgbClr val="FFFFCC"/>
      </a:hlink>
      <a:folHlink>
        <a:srgbClr val="99FF99"/>
      </a:folHlink>
    </a:clrScheme>
    <a:fontScheme name="Akçaağaç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kçaağaç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kçaağaç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kçaağaç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292</Words>
  <Application>Microsoft Office PowerPoint</Application>
  <PresentationFormat>Geniş ekran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Wingdings</vt:lpstr>
      <vt:lpstr>Office Teması</vt:lpstr>
      <vt:lpstr>Akçaağaç</vt:lpstr>
      <vt:lpstr>Sağaltım </vt:lpstr>
      <vt:lpstr>4. Siyanoz </vt:lpstr>
      <vt:lpstr>5. BURUN AKINTISI </vt:lpstr>
      <vt:lpstr>Burun Bölgesi Hastalıkları</vt:lpstr>
      <vt:lpstr>Burun bölgesi hastalıklarının klinik görünümleri</vt:lpstr>
      <vt:lpstr>Burun bölgesi hastalıklarında tanısal yaklaşımlar</vt:lpstr>
      <vt:lpstr>PowerPoint Sunusu</vt:lpstr>
      <vt:lpstr>PowerPoint Sunusu</vt:lpstr>
      <vt:lpstr> </vt:lpstr>
      <vt:lpstr>1. FELİNE ÜST SOLUNUM YOLLARI ENFEKSİYONLARI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Sağaltım </dc:title>
  <dc:creator>Esra</dc:creator>
  <cp:lastModifiedBy>Esra</cp:lastModifiedBy>
  <cp:revision>1</cp:revision>
  <dcterms:created xsi:type="dcterms:W3CDTF">2020-05-12T07:53:42Z</dcterms:created>
  <dcterms:modified xsi:type="dcterms:W3CDTF">2020-05-12T07:53:54Z</dcterms:modified>
</cp:coreProperties>
</file>