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16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F1EA-D040-477E-B398-3CE5787D1A4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4ED8-F3DE-4D6D-9D55-7581F1EED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0454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F1EA-D040-477E-B398-3CE5787D1A4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4ED8-F3DE-4D6D-9D55-7581F1EED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9732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F1EA-D040-477E-B398-3CE5787D1A4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4ED8-F3DE-4D6D-9D55-7581F1EED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859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5326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828801"/>
            <a:ext cx="103632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53270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9B5ECEA-D821-41B4-AE79-3F62FAC189A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236694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B546E-E561-4616-8F3A-94D585CDCC4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30894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EC340-9DB7-48B9-86E3-F8E221D6C1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508489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32E40-034E-41E6-A25D-FF0B78701DF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780575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320EE-EB5B-4EAB-AAD9-5D96E9AC796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517208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6D7A9-9BCB-4E9F-9398-446E63A45BC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367974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3DD9C-9AF5-4852-82AE-AE5449AEF70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23313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1F236-E5B9-479E-8EBC-21A0F1066B7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777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F1EA-D040-477E-B398-3CE5787D1A4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4ED8-F3DE-4D6D-9D55-7581F1EED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03820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2D011-9787-482B-A04E-1392D6AAC4F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697237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7A9D1-99B7-4FCB-8E96-68E8C66ED79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13157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FAE0F-1935-4B73-8621-FE80FA823D3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9804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F1EA-D040-477E-B398-3CE5787D1A4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4ED8-F3DE-4D6D-9D55-7581F1EED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7308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F1EA-D040-477E-B398-3CE5787D1A4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4ED8-F3DE-4D6D-9D55-7581F1EED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3432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F1EA-D040-477E-B398-3CE5787D1A4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4ED8-F3DE-4D6D-9D55-7581F1EED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4610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F1EA-D040-477E-B398-3CE5787D1A4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4ED8-F3DE-4D6D-9D55-7581F1EED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809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F1EA-D040-477E-B398-3CE5787D1A4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4ED8-F3DE-4D6D-9D55-7581F1EED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1031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F1EA-D040-477E-B398-3CE5787D1A4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4ED8-F3DE-4D6D-9D55-7581F1EED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3422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2F1EA-D040-477E-B398-3CE5787D1A4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94ED8-F3DE-4D6D-9D55-7581F1EED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414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2F1EA-D040-477E-B398-3CE5787D1A4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94ED8-F3DE-4D6D-9D55-7581F1EED0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205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2192000" cy="6934200"/>
            <a:chOff x="0" y="0"/>
            <a:chExt cx="5760" cy="4368"/>
          </a:xfrm>
        </p:grpSpPr>
        <p:sp>
          <p:nvSpPr>
            <p:cNvPr id="5222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5223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5223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5224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5224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5224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3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5224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5224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224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224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618E129-5391-4277-ABA3-1417D00A93D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03190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2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2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2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2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45" grpId="0"/>
      <p:bldP spid="52246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Sağaltım 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28776"/>
            <a:ext cx="8686800" cy="48625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Küçük çaplı kanamalar başın yukarı kaldırılması ve soğuk uygulamalar kısa sürede  durur.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Büyük kanamalarda 1/5000 oranında seyreltilmiş Adrenalin damlatılması, tamponlanması veya püskültülmesi yapılır.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/>
              <a:t>	</a:t>
            </a:r>
            <a:r>
              <a:rPr lang="tr-TR" sz="2800"/>
              <a:t>( 1kısım % 0.1 Adrenalin + 4 kısım dist. Su 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Ayrıca % 1-2 Tanen, % 3 şap, % 1-5 demir klorür adrenalin yerine kullanılabilir.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C, K vitaminleri, kalsiyum enjeksiyonları, kan durdurucular verilir </a:t>
            </a:r>
          </a:p>
        </p:txBody>
      </p:sp>
    </p:spTree>
    <p:extLst>
      <p:ext uri="{BB962C8B-B14F-4D97-AF65-F5344CB8AC3E}">
        <p14:creationId xmlns:p14="http://schemas.microsoft.com/office/powerpoint/2010/main" val="187402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/>
              <a:t>1. FELİNE ÜST SOLUNUM YOLLARI ENFEKSİYONLARI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Feline herpes virus – 1</a:t>
            </a:r>
          </a:p>
          <a:p>
            <a:pPr eaLnBrk="1" hangingPunct="1">
              <a:defRPr/>
            </a:pPr>
            <a:r>
              <a:rPr lang="tr-TR" smtClean="0"/>
              <a:t>Feline kalisi virus enfeksiyonları daha önceki derslerde anlatılmıştı.</a:t>
            </a:r>
          </a:p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20858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4. Siyanoz 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zh-CN" smtClean="0"/>
              <a:t>Mukozalar ve derinin  mavimsi mor bir renk alması durumudur. </a:t>
            </a:r>
          </a:p>
          <a:p>
            <a:pPr eaLnBrk="1" hangingPunct="1">
              <a:defRPr/>
            </a:pPr>
            <a:r>
              <a:rPr lang="tr-TR" altLang="zh-CN" smtClean="0"/>
              <a:t> </a:t>
            </a: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61665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5. BURUN AKINTISI 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8" y="1700213"/>
            <a:ext cx="8229600" cy="4862512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Burun deliklerinden seröz, müköz, prulent, hemorajik yada bunların kombinasyonları şeklinde sıvıların gelmesidir. </a:t>
            </a:r>
          </a:p>
          <a:p>
            <a:pPr eaLnBrk="1" hangingPunct="1">
              <a:defRPr/>
            </a:pPr>
            <a:r>
              <a:rPr lang="tr-TR" smtClean="0"/>
              <a:t>Burun akıntıları hafif veya yoğun, aralıklı veya devamlı ve tek  veya çift taraflı olabilir.</a:t>
            </a:r>
          </a:p>
          <a:p>
            <a:pPr eaLnBrk="1" hangingPunct="1">
              <a:defRPr/>
            </a:pPr>
            <a:r>
              <a:rPr lang="tr-TR" altLang="zh-CN" smtClean="0"/>
              <a:t> </a:t>
            </a: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32887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Burun Bölgesi Hastalıkları</a:t>
            </a:r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671515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/>
              <a:t>Burun bölgesi hastalıklarının klinik görünümleri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1" y="1600201"/>
            <a:ext cx="8435975" cy="4530725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 smtClean="0"/>
              <a:t>1. HAPŞIRIK AKSIRIK ( </a:t>
            </a:r>
            <a:r>
              <a:rPr lang="tr-TR" dirty="0" err="1" smtClean="0"/>
              <a:t>sneezing</a:t>
            </a:r>
            <a:r>
              <a:rPr lang="tr-TR" dirty="0" smtClean="0"/>
              <a:t> ) : Nazal mukozanın yangı ve </a:t>
            </a:r>
            <a:r>
              <a:rPr lang="tr-TR" dirty="0" err="1" smtClean="0"/>
              <a:t>irritasyonuna</a:t>
            </a:r>
            <a:r>
              <a:rPr lang="tr-TR" dirty="0" smtClean="0"/>
              <a:t> verilen akut yanıttır.</a:t>
            </a:r>
          </a:p>
          <a:p>
            <a:pPr eaLnBrk="1" hangingPunct="1">
              <a:defRPr/>
            </a:pPr>
            <a:r>
              <a:rPr lang="tr-TR" dirty="0" smtClean="0"/>
              <a:t>2. BURUN AKINTISI</a:t>
            </a:r>
          </a:p>
          <a:p>
            <a:pPr eaLnBrk="1" hangingPunct="1">
              <a:defRPr/>
            </a:pPr>
            <a:r>
              <a:rPr lang="tr-TR" dirty="0" smtClean="0"/>
              <a:t>3</a:t>
            </a:r>
            <a:r>
              <a:rPr lang="tr-TR" dirty="0"/>
              <a:t>. SESLİ RESPİRASYON</a:t>
            </a:r>
          </a:p>
          <a:p>
            <a:pPr eaLnBrk="1" hangingPunct="1">
              <a:defRPr/>
            </a:pPr>
            <a:r>
              <a:rPr lang="tr-TR" dirty="0"/>
              <a:t>4. FASİAL DEFORMİTE</a:t>
            </a:r>
          </a:p>
          <a:p>
            <a:pPr eaLnBrk="1" hangingPunct="1"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5601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/>
              <a:t>Burun bölgesi hastalıklarında tanısal yaklaşımlar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1. Fiziksel muayenede</a:t>
            </a:r>
          </a:p>
          <a:p>
            <a:pPr lvl="1" eaLnBrk="1" hangingPunct="1">
              <a:defRPr/>
            </a:pPr>
            <a:r>
              <a:rPr lang="tr-TR" dirty="0" err="1" smtClean="0"/>
              <a:t>Obstrüktif</a:t>
            </a:r>
            <a:r>
              <a:rPr lang="tr-TR" dirty="0" smtClean="0"/>
              <a:t> hastalıklarda ( </a:t>
            </a:r>
            <a:r>
              <a:rPr lang="tr-TR" dirty="0" err="1" smtClean="0"/>
              <a:t>inspiratorik</a:t>
            </a:r>
            <a:r>
              <a:rPr lang="tr-TR" dirty="0" smtClean="0"/>
              <a:t> </a:t>
            </a:r>
            <a:r>
              <a:rPr lang="tr-TR" dirty="0" err="1" smtClean="0"/>
              <a:t>dispne</a:t>
            </a:r>
            <a:r>
              <a:rPr lang="tr-TR" dirty="0" smtClean="0"/>
              <a:t>)</a:t>
            </a:r>
          </a:p>
          <a:p>
            <a:pPr lvl="1" eaLnBrk="1" hangingPunct="1">
              <a:defRPr/>
            </a:pPr>
            <a:r>
              <a:rPr lang="tr-TR" dirty="0" err="1" smtClean="0"/>
              <a:t>Neopastik</a:t>
            </a:r>
            <a:r>
              <a:rPr lang="tr-TR" dirty="0" smtClean="0"/>
              <a:t> hastalıklarda </a:t>
            </a:r>
            <a:r>
              <a:rPr lang="tr-TR" dirty="0" err="1" smtClean="0"/>
              <a:t>fasial</a:t>
            </a:r>
            <a:r>
              <a:rPr lang="tr-TR" dirty="0" smtClean="0"/>
              <a:t> </a:t>
            </a:r>
            <a:r>
              <a:rPr lang="tr-TR" dirty="0" err="1" smtClean="0"/>
              <a:t>deformite</a:t>
            </a:r>
            <a:r>
              <a:rPr lang="tr-TR" dirty="0" smtClean="0"/>
              <a:t> veya </a:t>
            </a:r>
            <a:r>
              <a:rPr lang="tr-TR" dirty="0" err="1" smtClean="0"/>
              <a:t>ekzoftalmus</a:t>
            </a:r>
            <a:r>
              <a:rPr lang="tr-TR" dirty="0" smtClean="0"/>
              <a:t> görülebilir.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tr-TR" dirty="0" smtClean="0"/>
          </a:p>
          <a:p>
            <a:pPr lvl="1" eaLnBrk="1" hangingPunct="1">
              <a:defRPr/>
            </a:pPr>
            <a:endParaRPr lang="tr-TR" dirty="0" smtClean="0"/>
          </a:p>
          <a:p>
            <a:pPr lvl="1" eaLnBrk="1" hangingPunct="1">
              <a:defRPr/>
            </a:pPr>
            <a:endParaRPr lang="tr-TR" dirty="0" smtClean="0"/>
          </a:p>
          <a:p>
            <a:pPr lvl="1" eaLnBrk="1" hangingPunct="1"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4661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2. laboratuvar testleri</a:t>
            </a:r>
          </a:p>
          <a:p>
            <a:pPr lvl="1" eaLnBrk="1" hangingPunct="1">
              <a:defRPr/>
            </a:pPr>
            <a:r>
              <a:rPr lang="tr-TR" smtClean="0"/>
              <a:t>Nazal sitolojide parazit yumurtaları, mantarlar veya bakteriler görülebilir. Nadiren neoplastik hücreler görülebilir.</a:t>
            </a:r>
          </a:p>
          <a:p>
            <a:pPr lvl="1" eaLnBrk="1" hangingPunct="1">
              <a:defRPr/>
            </a:pPr>
            <a:r>
              <a:rPr lang="tr-TR" smtClean="0"/>
              <a:t>Nazal mukozadaki normal flora nedeniyle kültür sonuçlarının değerlendirilmesi güçtür.</a:t>
            </a:r>
          </a:p>
          <a:p>
            <a:pPr lvl="1" eaLnBrk="1" hangingPunct="1">
              <a:defRPr/>
            </a:pPr>
            <a:r>
              <a:rPr lang="tr-TR" smtClean="0"/>
              <a:t>Serolojik olarak aspergillus, penisilium türlerine bakılabilir</a:t>
            </a:r>
          </a:p>
        </p:txBody>
      </p:sp>
    </p:spTree>
    <p:extLst>
      <p:ext uri="{BB962C8B-B14F-4D97-AF65-F5344CB8AC3E}">
        <p14:creationId xmlns:p14="http://schemas.microsoft.com/office/powerpoint/2010/main" val="91204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3"/>
            <a:ext cx="8229600" cy="271462"/>
          </a:xfrm>
        </p:spPr>
        <p:txBody>
          <a:bodyPr/>
          <a:lstStyle/>
          <a:p>
            <a:pPr eaLnBrk="1" hangingPunct="1">
              <a:defRPr/>
            </a:pPr>
            <a:endParaRPr lang="tr-TR" sz="4000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692151"/>
            <a:ext cx="8229600" cy="54387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3. Radyografi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4. Rhinoskopi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mtClean="0"/>
              <a:t>Kronik burun akıntılarında veya yabancı cisimlerden şüphelenildiğinde uygulanır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mtClean="0"/>
              <a:t>Rhinoskopi ile yangılar, kitlesel lezyonlar, turbinatlardaki yıkımlar, mantar plakları, parazitler, yabancı cisimler görülebilir.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mtClean="0"/>
              <a:t>Nazal biyopsi ve kültür için örnek alınmasında da rhinoskopi den yararlanılabilir.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5. Nazal yıkantı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mtClean="0"/>
              <a:t>6. Biyopsi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39725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/>
            </a:r>
            <a:br>
              <a:rPr lang="tr-TR" smtClean="0"/>
            </a:br>
            <a:endParaRPr lang="tr-TR" smtClean="0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782888" y="25654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BURUN BÖLGESİ HASTALIKLARI</a:t>
            </a:r>
          </a:p>
        </p:txBody>
      </p:sp>
    </p:spTree>
    <p:extLst>
      <p:ext uri="{BB962C8B-B14F-4D97-AF65-F5344CB8AC3E}">
        <p14:creationId xmlns:p14="http://schemas.microsoft.com/office/powerpoint/2010/main" val="229206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kçaağaç">
  <a:themeElements>
    <a:clrScheme name="Akçaağaç 6">
      <a:dk1>
        <a:srgbClr val="006699"/>
      </a:dk1>
      <a:lt1>
        <a:srgbClr val="FFFFFF"/>
      </a:lt1>
      <a:dk2>
        <a:srgbClr val="006666"/>
      </a:dk2>
      <a:lt2>
        <a:srgbClr val="CCECFF"/>
      </a:lt2>
      <a:accent1>
        <a:srgbClr val="00CCFF"/>
      </a:accent1>
      <a:accent2>
        <a:srgbClr val="017A83"/>
      </a:accent2>
      <a:accent3>
        <a:srgbClr val="AAB8B8"/>
      </a:accent3>
      <a:accent4>
        <a:srgbClr val="DADADA"/>
      </a:accent4>
      <a:accent5>
        <a:srgbClr val="AAE2FF"/>
      </a:accent5>
      <a:accent6>
        <a:srgbClr val="016E76"/>
      </a:accent6>
      <a:hlink>
        <a:srgbClr val="FFFFCC"/>
      </a:hlink>
      <a:folHlink>
        <a:srgbClr val="99FF99"/>
      </a:folHlink>
    </a:clrScheme>
    <a:fontScheme name="Akçaağaç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kçaağaç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çaağaç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</Words>
  <Application>Microsoft Office PowerPoint</Application>
  <PresentationFormat>Geniş ekran</PresentationFormat>
  <Paragraphs>41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Office Teması</vt:lpstr>
      <vt:lpstr>Akçaağaç</vt:lpstr>
      <vt:lpstr>Sağaltım </vt:lpstr>
      <vt:lpstr>4. Siyanoz </vt:lpstr>
      <vt:lpstr>5. BURUN AKINTISI </vt:lpstr>
      <vt:lpstr>Burun Bölgesi Hastalıkları</vt:lpstr>
      <vt:lpstr>Burun bölgesi hastalıklarının klinik görünümleri</vt:lpstr>
      <vt:lpstr>Burun bölgesi hastalıklarında tanısal yaklaşımlar</vt:lpstr>
      <vt:lpstr>PowerPoint Sunusu</vt:lpstr>
      <vt:lpstr>PowerPoint Sunusu</vt:lpstr>
      <vt:lpstr> </vt:lpstr>
      <vt:lpstr>1. FELİNE ÜST SOLUNUM YOLLARI ENFEKSİYONLARI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Sağaltım </dc:title>
  <dc:creator>Esra</dc:creator>
  <cp:lastModifiedBy>Esra</cp:lastModifiedBy>
  <cp:revision>1</cp:revision>
  <dcterms:created xsi:type="dcterms:W3CDTF">2020-05-12T07:53:42Z</dcterms:created>
  <dcterms:modified xsi:type="dcterms:W3CDTF">2020-05-12T07:53:54Z</dcterms:modified>
</cp:coreProperties>
</file>