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Duygusal </a:t>
            </a:r>
            <a:r>
              <a:rPr lang="tr-TR" b="1" dirty="0" smtClean="0">
                <a:solidFill>
                  <a:srgbClr val="00B0F0"/>
                </a:solidFill>
              </a:rPr>
              <a:t>Gelişim</a:t>
            </a:r>
          </a:p>
          <a:p>
            <a:r>
              <a:rPr lang="tr-TR" b="1" dirty="0" smtClean="0"/>
              <a:t>Sanat ve Duygusal Gelişim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9900" y="1592263"/>
            <a:ext cx="4133868" cy="48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747" y="285728"/>
            <a:ext cx="4750269" cy="60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Bilişsel </a:t>
            </a:r>
            <a:r>
              <a:rPr lang="tr-TR" b="1" dirty="0" smtClean="0">
                <a:solidFill>
                  <a:srgbClr val="00B0F0"/>
                </a:solidFill>
              </a:rPr>
              <a:t>Gelişim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Yapılandırmacılık</a:t>
            </a:r>
          </a:p>
          <a:p>
            <a:r>
              <a:rPr lang="tr-TR" sz="2500" b="1" dirty="0" smtClean="0"/>
              <a:t>Yapılandırmacılığın </a:t>
            </a:r>
            <a:r>
              <a:rPr lang="tr-TR" sz="2500" dirty="0" smtClean="0"/>
              <a:t>temel </a:t>
            </a:r>
            <a:r>
              <a:rPr lang="tr-TR" sz="2500" dirty="0" smtClean="0"/>
              <a:t>dayanağı, çocukların bilgiyi aktif </a:t>
            </a:r>
            <a:r>
              <a:rPr lang="tr-TR" sz="2500" dirty="0" smtClean="0"/>
              <a:t>şekilde oluşturmasıdır.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Bilginin Türleri</a:t>
            </a:r>
          </a:p>
          <a:p>
            <a:r>
              <a:rPr lang="tr-TR" sz="2700" dirty="0" err="1" smtClean="0"/>
              <a:t>Piaget’ye</a:t>
            </a:r>
            <a:r>
              <a:rPr lang="tr-TR" sz="2700" dirty="0" smtClean="0"/>
              <a:t> göre, fiziksel, sosyal-geleneksel ve </a:t>
            </a:r>
            <a:r>
              <a:rPr lang="tr-TR" sz="2700" dirty="0" err="1" smtClean="0"/>
              <a:t>mantıksalmatematik</a:t>
            </a:r>
            <a:r>
              <a:rPr lang="tr-TR" sz="2700" dirty="0" smtClean="0"/>
              <a:t> olmak üzere üç </a:t>
            </a:r>
            <a:r>
              <a:rPr lang="tr-TR" sz="2700" b="1" dirty="0" smtClean="0"/>
              <a:t>bilgi türü </a:t>
            </a:r>
            <a:r>
              <a:rPr lang="tr-TR" sz="2700" dirty="0" smtClean="0"/>
              <a:t>mevcuttur.</a:t>
            </a:r>
          </a:p>
          <a:p>
            <a:r>
              <a:rPr lang="tr-TR" sz="2700" b="1" dirty="0" smtClean="0"/>
              <a:t>Fiziksel bilgi</a:t>
            </a:r>
            <a:r>
              <a:rPr lang="tr-TR" sz="2700" dirty="0" smtClean="0"/>
              <a:t> nesnelerin fiziksel özelliklerini keşfetmeyi içermektedir</a:t>
            </a:r>
            <a:r>
              <a:rPr lang="tr-TR" sz="2700" dirty="0" smtClean="0"/>
              <a:t>.</a:t>
            </a:r>
          </a:p>
          <a:p>
            <a:r>
              <a:rPr lang="tr-TR" sz="2700" b="1" dirty="0" smtClean="0"/>
              <a:t>Sosyal-geleneksel bilgi</a:t>
            </a:r>
            <a:r>
              <a:rPr lang="tr-TR" sz="2700" dirty="0" smtClean="0"/>
              <a:t> toplum tarafından kabul </a:t>
            </a:r>
            <a:r>
              <a:rPr lang="tr-TR" sz="2700" dirty="0" smtClean="0"/>
              <a:t>edilen günlük </a:t>
            </a:r>
            <a:r>
              <a:rPr lang="tr-TR" sz="2700" dirty="0" smtClean="0"/>
              <a:t>yaşam hakkında bilgileri yansıtmaktadır</a:t>
            </a:r>
            <a:r>
              <a:rPr lang="tr-TR" sz="2700" dirty="0" smtClean="0"/>
              <a:t>.</a:t>
            </a:r>
            <a:endParaRPr lang="tr-TR" sz="2700" b="1" dirty="0" smtClean="0"/>
          </a:p>
          <a:p>
            <a:r>
              <a:rPr lang="tr-TR" sz="2700" b="1" dirty="0" smtClean="0"/>
              <a:t>Mantıksal-matematiksel bilgi</a:t>
            </a:r>
            <a:r>
              <a:rPr lang="tr-TR" sz="2700" dirty="0" smtClean="0"/>
              <a:t> nesneler arasındaki </a:t>
            </a:r>
            <a:r>
              <a:rPr lang="tr-TR" sz="2700" dirty="0" smtClean="0"/>
              <a:t>ilişkiler üzerine </a:t>
            </a:r>
            <a:r>
              <a:rPr lang="tr-TR" sz="2700" dirty="0" smtClean="0"/>
              <a:t>yapılandırılmıştır.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00B0F0"/>
                </a:solidFill>
              </a:rPr>
              <a:t>Piaget’nin</a:t>
            </a:r>
            <a:r>
              <a:rPr lang="tr-TR" b="1" dirty="0" smtClean="0">
                <a:solidFill>
                  <a:srgbClr val="00B0F0"/>
                </a:solidFill>
              </a:rPr>
              <a:t> Gelişim Evrelerine </a:t>
            </a:r>
            <a:r>
              <a:rPr lang="tr-TR" b="1" dirty="0" smtClean="0">
                <a:solidFill>
                  <a:srgbClr val="00B0F0"/>
                </a:solidFill>
              </a:rPr>
              <a:t>Bakış</a:t>
            </a:r>
          </a:p>
          <a:p>
            <a:r>
              <a:rPr lang="tr-TR" sz="2700" dirty="0" err="1" smtClean="0"/>
              <a:t>Piaget’nin</a:t>
            </a:r>
            <a:r>
              <a:rPr lang="tr-TR" sz="2700" dirty="0" smtClean="0"/>
              <a:t> </a:t>
            </a:r>
            <a:r>
              <a:rPr lang="tr-TR" sz="2700" b="1" dirty="0" smtClean="0"/>
              <a:t>duyu-motor dönemi</a:t>
            </a:r>
            <a:r>
              <a:rPr lang="tr-TR" sz="2700" dirty="0" smtClean="0"/>
              <a:t> (doğumdan iki </a:t>
            </a:r>
            <a:r>
              <a:rPr lang="tr-TR" sz="2700" dirty="0" smtClean="0"/>
              <a:t>yaşına kadar</a:t>
            </a:r>
            <a:r>
              <a:rPr lang="tr-TR" sz="2700" dirty="0" smtClean="0"/>
              <a:t>) sırasında, küçük çocukların düşünme stili </a:t>
            </a:r>
            <a:r>
              <a:rPr lang="tr-TR" sz="2700" dirty="0" smtClean="0"/>
              <a:t>duyuşsal izlenimler </a:t>
            </a:r>
            <a:r>
              <a:rPr lang="tr-TR" sz="2700" dirty="0" smtClean="0"/>
              <a:t>ve motor davranışlarla sınırlıdır</a:t>
            </a:r>
            <a:r>
              <a:rPr lang="tr-TR" sz="2700" dirty="0" smtClean="0"/>
              <a:t>.</a:t>
            </a:r>
          </a:p>
          <a:p>
            <a:r>
              <a:rPr lang="tr-TR" sz="2700" dirty="0" smtClean="0"/>
              <a:t>Yürüme çağındaki çocuklar (</a:t>
            </a:r>
            <a:r>
              <a:rPr lang="tr-TR" sz="2700" dirty="0" err="1" smtClean="0"/>
              <a:t>toddler</a:t>
            </a:r>
            <a:r>
              <a:rPr lang="tr-TR" sz="2700" dirty="0" smtClean="0"/>
              <a:t>) duyu-motor </a:t>
            </a:r>
            <a:r>
              <a:rPr lang="tr-TR" sz="2700" dirty="0" smtClean="0"/>
              <a:t>evreden çıkıp </a:t>
            </a:r>
            <a:r>
              <a:rPr lang="tr-TR" sz="2700" b="1" dirty="0" smtClean="0"/>
              <a:t>işlem öncesi döneme</a:t>
            </a:r>
            <a:r>
              <a:rPr lang="tr-TR" sz="2700" dirty="0" smtClean="0"/>
              <a:t> (2-7 yaş) girerken </a:t>
            </a:r>
            <a:r>
              <a:rPr lang="tr-TR" sz="2700" dirty="0" smtClean="0"/>
              <a:t>çok önemli </a:t>
            </a:r>
            <a:r>
              <a:rPr lang="tr-TR" sz="2700" dirty="0" smtClean="0"/>
              <a:t>bilişsel kazanımlar elde ederler</a:t>
            </a:r>
            <a:r>
              <a:rPr lang="tr-TR" sz="2700" dirty="0" smtClean="0"/>
              <a:t>.</a:t>
            </a:r>
          </a:p>
          <a:p>
            <a:r>
              <a:rPr lang="tr-TR" sz="2700" dirty="0" smtClean="0"/>
              <a:t>İlkokul çağındaki çocuklar </a:t>
            </a:r>
            <a:r>
              <a:rPr lang="tr-TR" sz="2700" dirty="0" err="1" smtClean="0"/>
              <a:t>Piaget’nin</a:t>
            </a:r>
            <a:r>
              <a:rPr lang="tr-TR" sz="2700" dirty="0" smtClean="0"/>
              <a:t> </a:t>
            </a:r>
            <a:r>
              <a:rPr lang="tr-TR" sz="2700" b="1" dirty="0" smtClean="0"/>
              <a:t>somut </a:t>
            </a:r>
            <a:r>
              <a:rPr lang="tr-TR" sz="2700" b="1" dirty="0" smtClean="0"/>
              <a:t>işlemler </a:t>
            </a:r>
            <a:r>
              <a:rPr lang="tr-TR" sz="2700" dirty="0" smtClean="0"/>
              <a:t>dönemine</a:t>
            </a:r>
            <a:r>
              <a:rPr lang="tr-TR" sz="2700" b="1" dirty="0" smtClean="0"/>
              <a:t> </a:t>
            </a:r>
            <a:r>
              <a:rPr lang="tr-TR" sz="2700" dirty="0" smtClean="0"/>
              <a:t>(7-11 yaş) girmiştir.</a:t>
            </a:r>
            <a:endParaRPr lang="tr-TR" sz="27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Yapılandırmacı Eğitim: </a:t>
            </a:r>
            <a:r>
              <a:rPr lang="tr-TR" b="1" dirty="0" err="1" smtClean="0">
                <a:solidFill>
                  <a:srgbClr val="00B0F0"/>
                </a:solidFill>
              </a:rPr>
              <a:t>Piaget’nin</a:t>
            </a:r>
            <a:r>
              <a:rPr lang="tr-TR" b="1" dirty="0" smtClean="0">
                <a:solidFill>
                  <a:srgbClr val="00B0F0"/>
                </a:solidFill>
              </a:rPr>
              <a:t> </a:t>
            </a:r>
            <a:r>
              <a:rPr lang="tr-TR" b="1" dirty="0" smtClean="0">
                <a:solidFill>
                  <a:srgbClr val="00B0F0"/>
                </a:solidFill>
              </a:rPr>
              <a:t>Teorilerini Uygulamaya Dönüştürme</a:t>
            </a:r>
          </a:p>
          <a:p>
            <a:r>
              <a:rPr lang="fr-FR" sz="2500" dirty="0" err="1" smtClean="0"/>
              <a:t>DeVries</a:t>
            </a:r>
            <a:r>
              <a:rPr lang="fr-FR" sz="2500" dirty="0" smtClean="0"/>
              <a:t> </a:t>
            </a:r>
            <a:r>
              <a:rPr lang="fr-FR" sz="2500" dirty="0" err="1" smtClean="0"/>
              <a:t>ve</a:t>
            </a:r>
            <a:r>
              <a:rPr lang="fr-FR" sz="2500" dirty="0" smtClean="0"/>
              <a:t> </a:t>
            </a:r>
            <a:r>
              <a:rPr lang="fr-FR" sz="2500" dirty="0" err="1" smtClean="0"/>
              <a:t>Zan</a:t>
            </a:r>
            <a:r>
              <a:rPr lang="fr-FR" sz="2500" dirty="0" smtClean="0"/>
              <a:t> (1995) ile Chaille </a:t>
            </a:r>
            <a:r>
              <a:rPr lang="fr-FR" sz="2500" dirty="0" err="1" smtClean="0"/>
              <a:t>ve</a:t>
            </a:r>
            <a:r>
              <a:rPr lang="fr-FR" sz="2500" dirty="0" smtClean="0"/>
              <a:t> </a:t>
            </a:r>
            <a:r>
              <a:rPr lang="fr-FR" sz="2500" dirty="0" err="1" smtClean="0"/>
              <a:t>Brittain</a:t>
            </a:r>
            <a:r>
              <a:rPr lang="fr-FR" sz="2500" dirty="0" smtClean="0"/>
              <a:t> (</a:t>
            </a:r>
            <a:r>
              <a:rPr lang="fr-FR" sz="2500" dirty="0" smtClean="0"/>
              <a:t>2003)</a:t>
            </a:r>
            <a:r>
              <a:rPr lang="tr-TR" sz="2500" dirty="0" smtClean="0"/>
              <a:t> </a:t>
            </a:r>
            <a:r>
              <a:rPr lang="tr-TR" sz="2500" dirty="0" err="1" smtClean="0"/>
              <a:t>Piaget’nin</a:t>
            </a:r>
            <a:r>
              <a:rPr lang="tr-TR" sz="2500" dirty="0" smtClean="0"/>
              <a:t> </a:t>
            </a:r>
            <a:r>
              <a:rPr lang="tr-TR" sz="2500" dirty="0" smtClean="0"/>
              <a:t>teorisini gelişimsel açıdan uygun </a:t>
            </a:r>
            <a:r>
              <a:rPr lang="tr-TR" sz="2500" dirty="0" smtClean="0"/>
              <a:t>uygulamalarla birleştirerek </a:t>
            </a:r>
            <a:r>
              <a:rPr lang="tr-TR" sz="2500" dirty="0" smtClean="0"/>
              <a:t>yapılandırmacı eğitimi yaratmışlardır.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r>
              <a:rPr lang="tr-TR" sz="4100" b="1" dirty="0" err="1" smtClean="0">
                <a:solidFill>
                  <a:srgbClr val="00B0F0"/>
                </a:solidFill>
              </a:rPr>
              <a:t>Vygotsky</a:t>
            </a:r>
            <a:endParaRPr lang="tr-TR" sz="4100" b="1" dirty="0" smtClean="0">
              <a:solidFill>
                <a:srgbClr val="00B0F0"/>
              </a:solidFill>
            </a:endParaRPr>
          </a:p>
          <a:p>
            <a:r>
              <a:rPr lang="tr-TR" dirty="0" err="1" smtClean="0"/>
              <a:t>Vygotsky’nin</a:t>
            </a:r>
            <a:r>
              <a:rPr lang="tr-TR" dirty="0" smtClean="0"/>
              <a:t> </a:t>
            </a:r>
            <a:r>
              <a:rPr lang="tr-TR" b="1" dirty="0" err="1" smtClean="0"/>
              <a:t>sosyo</a:t>
            </a:r>
            <a:r>
              <a:rPr lang="tr-TR" b="1" dirty="0" smtClean="0"/>
              <a:t>-kültürel teorisi </a:t>
            </a:r>
            <a:r>
              <a:rPr lang="tr-TR" dirty="0" smtClean="0"/>
              <a:t>öğrenmenin gelişime </a:t>
            </a:r>
            <a:r>
              <a:rPr lang="tr-TR" dirty="0" smtClean="0"/>
              <a:t>yol açacağı fikrini destekler</a:t>
            </a:r>
            <a:r>
              <a:rPr lang="tr-TR" dirty="0" smtClean="0"/>
              <a:t>.</a:t>
            </a:r>
          </a:p>
          <a:p>
            <a:r>
              <a:rPr lang="da-DK" dirty="0" smtClean="0"/>
              <a:t>Küçük çocuklar kendi kendilerine </a:t>
            </a:r>
            <a:r>
              <a:rPr lang="da-DK" dirty="0" smtClean="0"/>
              <a:t>konuşur</a:t>
            </a:r>
            <a:r>
              <a:rPr lang="tr-TR" dirty="0" smtClean="0"/>
              <a:t> ve </a:t>
            </a:r>
            <a:r>
              <a:rPr lang="tr-TR" dirty="0" smtClean="0"/>
              <a:t>bu </a:t>
            </a:r>
            <a:r>
              <a:rPr lang="tr-TR" b="1" dirty="0" smtClean="0"/>
              <a:t>kendi kendine konuşma </a:t>
            </a:r>
            <a:r>
              <a:rPr lang="tr-TR" dirty="0" smtClean="0"/>
              <a:t>daha sonra </a:t>
            </a:r>
            <a:r>
              <a:rPr lang="tr-TR" dirty="0" smtClean="0"/>
              <a:t>içselleştiğinde ise </a:t>
            </a:r>
            <a:r>
              <a:rPr lang="tr-TR" dirty="0" smtClean="0"/>
              <a:t>çocuk yüksek sesle konuşmak zorunda kalmadan </a:t>
            </a:r>
            <a:r>
              <a:rPr lang="tr-TR" dirty="0" smtClean="0"/>
              <a:t>da eylemde </a:t>
            </a:r>
            <a:r>
              <a:rPr lang="tr-TR" dirty="0" smtClean="0"/>
              <a:t>bulunabilir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Davranışları hakkında düşünmelerini sağlayıp </a:t>
            </a:r>
            <a:r>
              <a:rPr lang="tr-TR" dirty="0" smtClean="0"/>
              <a:t>eylemlerini planlamalarına </a:t>
            </a:r>
            <a:r>
              <a:rPr lang="tr-TR" dirty="0" smtClean="0"/>
              <a:t>yardımcı olan bu </a:t>
            </a:r>
            <a:r>
              <a:rPr lang="tr-TR" b="1" dirty="0" smtClean="0"/>
              <a:t>içsel konuşma </a:t>
            </a:r>
            <a:r>
              <a:rPr lang="tr-TR" dirty="0" smtClean="0"/>
              <a:t>çocukların kendilerini kontrol </a:t>
            </a:r>
            <a:r>
              <a:rPr lang="tr-TR" dirty="0" smtClean="0"/>
              <a:t>etmede kritik öneme sahiptir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Öğretmenler her </a:t>
            </a:r>
            <a:r>
              <a:rPr lang="tr-TR" dirty="0" smtClean="0"/>
              <a:t>çocuğun </a:t>
            </a:r>
            <a:r>
              <a:rPr lang="tr-TR" b="1" dirty="0" smtClean="0"/>
              <a:t>yakınsal </a:t>
            </a:r>
            <a:r>
              <a:rPr lang="tr-TR" b="1" dirty="0" smtClean="0"/>
              <a:t>gelişim alanı (YGA) </a:t>
            </a:r>
            <a:r>
              <a:rPr lang="tr-TR" dirty="0" smtClean="0"/>
              <a:t>seviyesini bilmelidir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Çocuğun yakınsal </a:t>
            </a:r>
            <a:r>
              <a:rPr lang="tr-TR" dirty="0" smtClean="0"/>
              <a:t>alanında çalışan </a:t>
            </a:r>
            <a:r>
              <a:rPr lang="tr-TR" dirty="0" smtClean="0"/>
              <a:t>öğretmenler için </a:t>
            </a:r>
            <a:r>
              <a:rPr lang="tr-TR" b="1" dirty="0" smtClean="0"/>
              <a:t>iskele yöntemi (</a:t>
            </a:r>
            <a:r>
              <a:rPr lang="tr-TR" b="1" dirty="0" err="1" smtClean="0"/>
              <a:t>scaffolding</a:t>
            </a:r>
            <a:r>
              <a:rPr lang="tr-TR" b="1" dirty="0" smtClean="0"/>
              <a:t>)</a:t>
            </a:r>
            <a:r>
              <a:rPr lang="tr-TR" dirty="0" smtClean="0"/>
              <a:t> </a:t>
            </a:r>
            <a:r>
              <a:rPr lang="tr-TR" dirty="0" smtClean="0"/>
              <a:t>önemli bir </a:t>
            </a:r>
            <a:r>
              <a:rPr lang="tr-TR" dirty="0" smtClean="0"/>
              <a:t>stratejidir.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/>
              <a:t>Sanat ve Bilişsel Gelişim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703" y="736108"/>
            <a:ext cx="6431008" cy="555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1414"/>
            <a:ext cx="4429156" cy="60380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3" y="2571744"/>
            <a:ext cx="465301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Yaratıcılığın </a:t>
            </a:r>
            <a:r>
              <a:rPr lang="tr-TR" b="1" dirty="0" smtClean="0">
                <a:solidFill>
                  <a:srgbClr val="00B0F0"/>
                </a:solidFill>
              </a:rPr>
              <a:t>Gelişimi</a:t>
            </a:r>
          </a:p>
          <a:p>
            <a:r>
              <a:rPr lang="tr-TR" sz="2500" b="1" dirty="0" smtClean="0"/>
              <a:t>Sanat ve Yaratıcılığın Gelişimi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579" y="1455452"/>
            <a:ext cx="6145256" cy="48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2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Sanatçı Olarak Küçük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Çocuklar: Gelişimsel Bir Bakış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2000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</a:rPr>
              <a:t>Sanat ve Gelişen Çocuk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41699"/>
            <a:ext cx="4725996" cy="3187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Yaratıcılık Sürecinde Gıda </a:t>
            </a:r>
            <a:r>
              <a:rPr lang="tr-TR" b="1" dirty="0" smtClean="0">
                <a:solidFill>
                  <a:srgbClr val="00B0F0"/>
                </a:solidFill>
              </a:rPr>
              <a:t>Ürünleri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Özel Gereksinimli Çocuklar ve </a:t>
            </a:r>
            <a:r>
              <a:rPr lang="tr-TR" b="1" dirty="0" smtClean="0">
                <a:solidFill>
                  <a:srgbClr val="00B0F0"/>
                </a:solidFill>
              </a:rPr>
              <a:t>Kaynaştırma Sınıflar</a:t>
            </a:r>
          </a:p>
          <a:p>
            <a:r>
              <a:rPr lang="tr-TR" sz="2500" dirty="0" smtClean="0"/>
              <a:t>Okul öncesi ve ilkokul yıllarında tam </a:t>
            </a:r>
            <a:r>
              <a:rPr lang="tr-TR" sz="2500" b="1" dirty="0" smtClean="0"/>
              <a:t>kaynaştırma</a:t>
            </a:r>
            <a:r>
              <a:rPr lang="tr-TR" sz="2500" dirty="0" smtClean="0"/>
              <a:t> </a:t>
            </a:r>
            <a:r>
              <a:rPr lang="tr-TR" sz="2500" dirty="0" smtClean="0"/>
              <a:t>çok önemlidir.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Bireysel </a:t>
            </a:r>
            <a:r>
              <a:rPr lang="tr-TR" b="1" dirty="0" smtClean="0">
                <a:solidFill>
                  <a:srgbClr val="00B0F0"/>
                </a:solidFill>
              </a:rPr>
              <a:t>Farklılıklar Bireysel Farklılıklar</a:t>
            </a:r>
          </a:p>
          <a:p>
            <a:r>
              <a:rPr lang="tr-TR" sz="2500" dirty="0" smtClean="0"/>
              <a:t>Fiziksel, sosyal, duygusal</a:t>
            </a:r>
            <a:r>
              <a:rPr lang="tr-TR" sz="2500" dirty="0" smtClean="0"/>
              <a:t>, </a:t>
            </a:r>
            <a:r>
              <a:rPr lang="sv-SE" sz="2500" dirty="0" smtClean="0"/>
              <a:t>bilişsel ve yaratıcılık gelişimleri hem kalıtım hem </a:t>
            </a:r>
            <a:r>
              <a:rPr lang="sv-SE" sz="2500" dirty="0" smtClean="0"/>
              <a:t>de</a:t>
            </a:r>
            <a:r>
              <a:rPr lang="tr-TR" sz="2500" dirty="0" smtClean="0"/>
              <a:t> </a:t>
            </a:r>
            <a:r>
              <a:rPr lang="nn-NO" sz="2500" dirty="0" smtClean="0"/>
              <a:t>çevresel </a:t>
            </a:r>
            <a:r>
              <a:rPr lang="nn-NO" sz="2500" dirty="0" smtClean="0"/>
              <a:t>etkilerden kaynaklanan faktörler ile </a:t>
            </a:r>
            <a:r>
              <a:rPr lang="nn-NO" sz="2500" b="1" dirty="0" smtClean="0"/>
              <a:t>bireysel</a:t>
            </a:r>
            <a:r>
              <a:rPr lang="tr-TR" sz="2500" b="1" dirty="0" smtClean="0"/>
              <a:t> farklılıkları</a:t>
            </a:r>
            <a:r>
              <a:rPr lang="tr-TR" sz="2500" dirty="0" smtClean="0"/>
              <a:t> </a:t>
            </a:r>
            <a:r>
              <a:rPr lang="tr-TR" sz="2500" dirty="0" smtClean="0"/>
              <a:t>yansıtmaktadır.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500" b="1" dirty="0" smtClean="0"/>
              <a:t>Kültürel </a:t>
            </a:r>
            <a:r>
              <a:rPr lang="tr-TR" sz="2500" b="1" dirty="0" smtClean="0"/>
              <a:t>Etkiler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Sanat ve Özel Günler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GENEL DURUM: ÇOCUK GELİŞİMİ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VE ÇEVRESEL </a:t>
            </a:r>
            <a:r>
              <a:rPr lang="tr-TR" b="1" dirty="0" smtClean="0">
                <a:solidFill>
                  <a:srgbClr val="FF9900"/>
                </a:solidFill>
              </a:rPr>
              <a:t>ETKİLERİN ETKİLEŞİMİ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Aslında çocuklar gelişimsel </a:t>
            </a:r>
            <a:r>
              <a:rPr lang="tr-TR" dirty="0" smtClean="0"/>
              <a:t>parçaların toplamı </a:t>
            </a:r>
            <a:r>
              <a:rPr lang="tr-TR" dirty="0" smtClean="0"/>
              <a:t>değildir; “fiziksel + sosyal + duygusal + </a:t>
            </a:r>
            <a:r>
              <a:rPr lang="tr-TR" dirty="0" smtClean="0"/>
              <a:t>bilişsel + </a:t>
            </a:r>
            <a:r>
              <a:rPr lang="tr-TR" dirty="0" smtClean="0"/>
              <a:t>dil= çocuğun bütünü” olamaz.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SANAT </a:t>
            </a:r>
            <a:r>
              <a:rPr lang="tr-TR" b="1" dirty="0" smtClean="0">
                <a:solidFill>
                  <a:srgbClr val="FF9900"/>
                </a:solidFill>
              </a:rPr>
              <a:t>MATERYALLERİNİ </a:t>
            </a:r>
            <a:r>
              <a:rPr lang="tr-TR" b="1" dirty="0" smtClean="0">
                <a:solidFill>
                  <a:srgbClr val="FF9900"/>
                </a:solidFill>
              </a:rPr>
              <a:t>VE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ARAÇLARINI KULLANMA SÜRECİ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küçük çocuklar sanatı bir eser oluşturma </a:t>
            </a:r>
            <a:r>
              <a:rPr lang="tr-TR" dirty="0" smtClean="0"/>
              <a:t>şeklinde algılamadan </a:t>
            </a:r>
            <a:r>
              <a:rPr lang="tr-TR" dirty="0" smtClean="0"/>
              <a:t>önce sanat malzemeleri ile haşır neşir </a:t>
            </a:r>
            <a:r>
              <a:rPr lang="tr-TR" dirty="0" smtClean="0"/>
              <a:t>olma </a:t>
            </a:r>
            <a:r>
              <a:rPr lang="tr-TR" b="1" dirty="0" smtClean="0"/>
              <a:t>sürecini</a:t>
            </a:r>
            <a:r>
              <a:rPr lang="tr-TR" dirty="0" smtClean="0"/>
              <a:t> </a:t>
            </a:r>
            <a:r>
              <a:rPr lang="tr-TR" dirty="0" smtClean="0"/>
              <a:t>yaşamaktadır.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Makas ve Kesiciler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36" y="1855777"/>
            <a:ext cx="8717330" cy="31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Kendini İfade Edici Sanat </a:t>
            </a:r>
            <a:r>
              <a:rPr lang="tr-TR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sz="2500" b="1" i="1" dirty="0" smtClean="0"/>
              <a:t>Yırtılmış Kâğıtla Yapılan </a:t>
            </a:r>
            <a:r>
              <a:rPr lang="tr-TR" sz="2500" b="1" i="1" dirty="0" smtClean="0"/>
              <a:t>Resim</a:t>
            </a:r>
          </a:p>
          <a:p>
            <a:r>
              <a:rPr lang="tr-TR" sz="2500" b="1" i="1" dirty="0" smtClean="0"/>
              <a:t>Katlama ve </a:t>
            </a:r>
            <a:r>
              <a:rPr lang="tr-TR" sz="2500" b="1" i="1" dirty="0" smtClean="0"/>
              <a:t>Kesme</a:t>
            </a:r>
          </a:p>
          <a:p>
            <a:r>
              <a:rPr lang="tr-TR" sz="2500" b="1" i="1" dirty="0" smtClean="0"/>
              <a:t>Gökkuşağı </a:t>
            </a:r>
            <a:r>
              <a:rPr lang="tr-TR" sz="2500" b="1" i="1" dirty="0" smtClean="0"/>
              <a:t>Yapıştırıcısı</a:t>
            </a:r>
          </a:p>
          <a:p>
            <a:r>
              <a:rPr lang="tr-TR" sz="2500" b="1" i="1" dirty="0" smtClean="0"/>
              <a:t>Nişasta ve İplik Sanatı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b="1" dirty="0" smtClean="0">
                <a:solidFill>
                  <a:srgbClr val="00B0F0"/>
                </a:solidFill>
              </a:rPr>
              <a:t>Duyusal Keşif </a:t>
            </a:r>
            <a:r>
              <a:rPr lang="tr-TR" sz="4000" b="1" dirty="0" smtClean="0">
                <a:solidFill>
                  <a:srgbClr val="00B0F0"/>
                </a:solidFill>
              </a:rPr>
              <a:t>Etkinlikleri</a:t>
            </a:r>
          </a:p>
          <a:p>
            <a:r>
              <a:rPr lang="tr-TR" b="1" i="1" dirty="0" smtClean="0"/>
              <a:t>Akan Renkler </a:t>
            </a:r>
            <a:r>
              <a:rPr lang="tr-TR" b="1" i="1" dirty="0" smtClean="0"/>
              <a:t>Sanatı</a:t>
            </a:r>
          </a:p>
          <a:p>
            <a:r>
              <a:rPr lang="tr-TR" b="1" i="1" dirty="0" smtClean="0"/>
              <a:t>Kâğıt </a:t>
            </a:r>
            <a:r>
              <a:rPr lang="tr-TR" b="1" i="1" dirty="0" smtClean="0"/>
              <a:t>Yırtma</a:t>
            </a:r>
          </a:p>
          <a:p>
            <a:r>
              <a:rPr lang="tr-TR" b="1" i="1" dirty="0" smtClean="0"/>
              <a:t>Kabarık </a:t>
            </a:r>
            <a:r>
              <a:rPr lang="tr-TR" b="1" i="1" dirty="0" smtClean="0"/>
              <a:t>Boya</a:t>
            </a:r>
          </a:p>
          <a:p>
            <a:r>
              <a:rPr lang="tr-TR" b="1" i="1" dirty="0" smtClean="0"/>
              <a:t>Yapıştırma ve </a:t>
            </a:r>
            <a:r>
              <a:rPr lang="tr-TR" b="1" i="1" dirty="0" smtClean="0"/>
              <a:t>Kolalama</a:t>
            </a:r>
          </a:p>
          <a:p>
            <a:r>
              <a:rPr lang="tr-TR" b="1" i="1" dirty="0" smtClean="0"/>
              <a:t>Zımbalama</a:t>
            </a:r>
          </a:p>
          <a:p>
            <a:r>
              <a:rPr lang="tr-TR" b="1" i="1" dirty="0" smtClean="0"/>
              <a:t>Resme Malzeme </a:t>
            </a:r>
            <a:r>
              <a:rPr lang="tr-TR" b="1" i="1" dirty="0" smtClean="0"/>
              <a:t>Serp</a:t>
            </a:r>
          </a:p>
          <a:p>
            <a:r>
              <a:rPr lang="tr-TR" b="1" i="1" dirty="0" smtClean="0"/>
              <a:t>Bantlama ve </a:t>
            </a:r>
            <a:r>
              <a:rPr lang="tr-TR" b="1" i="1" dirty="0" smtClean="0"/>
              <a:t>Yapıştırma</a:t>
            </a:r>
          </a:p>
          <a:p>
            <a:r>
              <a:rPr lang="tr-TR" b="1" i="1" dirty="0" smtClean="0"/>
              <a:t>Çıkartma </a:t>
            </a:r>
            <a:r>
              <a:rPr lang="tr-TR" b="1" i="1" dirty="0" smtClean="0"/>
              <a:t>Sanatı</a:t>
            </a:r>
          </a:p>
          <a:p>
            <a:r>
              <a:rPr lang="tr-TR" b="1" i="1" dirty="0" smtClean="0"/>
              <a:t>Delik ve Kâğıt Delme </a:t>
            </a:r>
            <a:r>
              <a:rPr lang="tr-TR" b="1" i="1" dirty="0" smtClean="0"/>
              <a:t>Sanatı</a:t>
            </a:r>
          </a:p>
          <a:p>
            <a:r>
              <a:rPr lang="tr-TR" b="1" i="1" dirty="0" smtClean="0"/>
              <a:t>Nesneleri İpe </a:t>
            </a:r>
            <a:r>
              <a:rPr lang="tr-TR" b="1" i="1" dirty="0" smtClean="0"/>
              <a:t>Dizme</a:t>
            </a:r>
          </a:p>
          <a:p>
            <a:r>
              <a:rPr lang="tr-TR" b="1" i="1" dirty="0" smtClean="0"/>
              <a:t>Yapışkanlı Kâğıt </a:t>
            </a:r>
            <a:r>
              <a:rPr lang="tr-TR" b="1" i="1" dirty="0" smtClean="0"/>
              <a:t>Sanatı</a:t>
            </a:r>
          </a:p>
          <a:p>
            <a:r>
              <a:rPr lang="tr-TR" b="1" i="1" dirty="0" smtClean="0"/>
              <a:t>Kum Sarkacı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bölüm sanatın çocuğun fiziksel, sosyal, </a:t>
            </a:r>
            <a:r>
              <a:rPr lang="tr-TR" dirty="0" smtClean="0"/>
              <a:t>duygusal, bilişsel </a:t>
            </a:r>
            <a:r>
              <a:rPr lang="tr-TR" dirty="0" smtClean="0"/>
              <a:t>ve yaratıcı gelişimini nasıl </a:t>
            </a:r>
            <a:r>
              <a:rPr lang="tr-TR" dirty="0" smtClean="0"/>
              <a:t>geliştirdiğini açıklamaktadır.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956" y="1643051"/>
            <a:ext cx="890808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205940"/>
            <a:ext cx="5429289" cy="628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14"/>
            <a:ext cx="3857652" cy="638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Bütüncül çocuk gelişimi </a:t>
            </a:r>
            <a:r>
              <a:rPr lang="tr-TR" dirty="0" smtClean="0"/>
              <a:t>modeline göre</a:t>
            </a:r>
            <a:r>
              <a:rPr lang="tr-TR" dirty="0" smtClean="0"/>
              <a:t>, bu boyutlar etkileşim içerisindedir ve bir </a:t>
            </a:r>
            <a:r>
              <a:rPr lang="tr-TR" dirty="0" smtClean="0"/>
              <a:t>boyut diğeri </a:t>
            </a:r>
            <a:r>
              <a:rPr lang="tr-TR" dirty="0" smtClean="0"/>
              <a:t>tarafından etkilenmektedir. İdeal olan, </a:t>
            </a:r>
            <a:r>
              <a:rPr lang="tr-TR" dirty="0" smtClean="0"/>
              <a:t>sanat etkinliklerini </a:t>
            </a:r>
            <a:r>
              <a:rPr lang="tr-TR" dirty="0" smtClean="0"/>
              <a:t>planlamada bu bilgiden faydalanabilmektir.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GELİŞİMSEL MODEL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8468"/>
            <a:ext cx="7715304" cy="5177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357826"/>
            <a:ext cx="6072230" cy="58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581" y="357166"/>
            <a:ext cx="6878568" cy="588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GELİŞİMSEL PROFİL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Fiziksel </a:t>
            </a:r>
            <a:r>
              <a:rPr lang="tr-TR" b="1" dirty="0" smtClean="0">
                <a:solidFill>
                  <a:srgbClr val="00B0F0"/>
                </a:solidFill>
              </a:rPr>
              <a:t>Gelişim</a:t>
            </a:r>
          </a:p>
          <a:p>
            <a:r>
              <a:rPr lang="tr-TR" sz="2500" b="1" dirty="0" smtClean="0"/>
              <a:t>Sanat ve Fiziksel </a:t>
            </a:r>
            <a:r>
              <a:rPr lang="tr-TR" sz="2500" b="1" dirty="0" smtClean="0"/>
              <a:t>Gelişim</a:t>
            </a:r>
          </a:p>
          <a:p>
            <a:r>
              <a:rPr lang="tr-TR" sz="2500" b="1" dirty="0" smtClean="0"/>
              <a:t>Sanat </a:t>
            </a:r>
            <a:r>
              <a:rPr lang="tr-TR" sz="2500" b="1" dirty="0" smtClean="0"/>
              <a:t>Güvenliği</a:t>
            </a:r>
          </a:p>
          <a:p>
            <a:r>
              <a:rPr lang="tr-TR" sz="2500" b="1" dirty="0" smtClean="0"/>
              <a:t>Sanat Etkinliklerinde </a:t>
            </a:r>
            <a:r>
              <a:rPr lang="tr-TR" sz="2500" b="1" dirty="0" smtClean="0"/>
              <a:t>Zehirlenme</a:t>
            </a:r>
          </a:p>
          <a:p>
            <a:r>
              <a:rPr lang="tr-TR" sz="2500" b="1" dirty="0" smtClean="0"/>
              <a:t>Sanat Etkinliklerinde Güvenlik </a:t>
            </a:r>
            <a:r>
              <a:rPr lang="tr-TR" sz="2500" b="1" dirty="0" smtClean="0"/>
              <a:t>Kuralları</a:t>
            </a:r>
          </a:p>
          <a:p>
            <a:r>
              <a:rPr lang="tr-TR" sz="2500" b="1" dirty="0" smtClean="0"/>
              <a:t>Sanat Materyalini Güvenilir Kılan Nedir?</a:t>
            </a:r>
            <a:endParaRPr lang="tr-T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Sosyal </a:t>
            </a:r>
            <a:r>
              <a:rPr lang="tr-TR" b="1" dirty="0" smtClean="0">
                <a:solidFill>
                  <a:srgbClr val="00B0F0"/>
                </a:solidFill>
              </a:rPr>
              <a:t>Gelişim</a:t>
            </a:r>
          </a:p>
          <a:p>
            <a:r>
              <a:rPr lang="tr-TR" sz="2500" b="1" dirty="0" smtClean="0"/>
              <a:t>Sanat ve Sosyal Gelişim</a:t>
            </a:r>
            <a:endParaRPr lang="tr-T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490</Words>
  <PresentationFormat>Ekran Gösterisi (4:3)</PresentationFormat>
  <Paragraphs>71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Slayt 1</vt:lpstr>
      <vt:lpstr>ÜNİTE 2 Sanatçı Olarak Küçük Çocuklar: Gelişimsel Bir Bakış</vt:lpstr>
      <vt:lpstr>Slayt 3</vt:lpstr>
      <vt:lpstr>Slayt 4</vt:lpstr>
      <vt:lpstr>GİRİŞ</vt:lpstr>
      <vt:lpstr>GELİŞİMSEL MODEL</vt:lpstr>
      <vt:lpstr>Slayt 7</vt:lpstr>
      <vt:lpstr>GELİŞİMSEL PROFİL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GENEL DURUM: ÇOCUK GELİŞİMİ VE ÇEVRESEL ETKİLERİN ETKİLEŞİMİ</vt:lpstr>
      <vt:lpstr>SANAT MATERYALLERİNİ VE ARAÇLARINI KULLANMA SÜRECİ</vt:lpstr>
      <vt:lpstr>Slayt 24</vt:lpstr>
      <vt:lpstr>Slayt 25</vt:lpstr>
      <vt:lpstr>Slayt 26</vt:lpstr>
      <vt:lpstr>ÖZET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9</cp:revision>
  <dcterms:created xsi:type="dcterms:W3CDTF">2015-05-27T06:02:16Z</dcterms:created>
  <dcterms:modified xsi:type="dcterms:W3CDTF">2015-05-27T11:06:01Z</dcterms:modified>
</cp:coreProperties>
</file>