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49A3-A47D-492C-A7E9-3B2503D2FD3C}" type="datetimeFigureOut">
              <a:rPr lang="tr-TR" smtClean="0"/>
              <a:t>05.02.2020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C098-C74A-4178-B696-8F7715505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60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1C098-C74A-4178-B696-8F771550598F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Buzul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şekilleri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5.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1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101_0625 (Custo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87188" cy="6453336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267744" y="4766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Karçal</a:t>
            </a:r>
            <a:r>
              <a:rPr lang="tr-TR" dirty="0" smtClean="0"/>
              <a:t> Dağında sirkler ve sirk gölleri (</a:t>
            </a:r>
            <a:r>
              <a:rPr lang="tr-TR" dirty="0" err="1" smtClean="0"/>
              <a:t>Tarn</a:t>
            </a:r>
            <a:r>
              <a:rPr lang="tr-TR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669674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400" b="1" dirty="0">
                <a:solidFill>
                  <a:srgbClr val="8C003E"/>
                </a:solidFill>
                <a:latin typeface="UniversLTStd-Black"/>
              </a:rPr>
              <a:t>BUZUL ORTAMLARI</a:t>
            </a:r>
            <a:r>
              <a:rPr lang="en-US" sz="3400" dirty="0">
                <a:solidFill>
                  <a:srgbClr val="8C003E"/>
                </a:solidFill>
                <a:latin typeface="UniversLTStd-Black"/>
              </a:rPr>
              <a:t/>
            </a:r>
            <a:br>
              <a:rPr lang="en-US" sz="3400" dirty="0">
                <a:solidFill>
                  <a:srgbClr val="8C003E"/>
                </a:solidFill>
                <a:latin typeface="UniversLTStd-Black"/>
              </a:rPr>
            </a:b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Dünyadaki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suların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tümü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b="1" dirty="0" err="1" smtClean="0">
                <a:solidFill>
                  <a:srgbClr val="231F20"/>
                </a:solidFill>
                <a:latin typeface="MinionPro-Bold"/>
              </a:rPr>
              <a:t>kriyosfer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i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(</a:t>
            </a:r>
            <a:r>
              <a:rPr lang="en-US" sz="2900" b="1" dirty="0" err="1">
                <a:solidFill>
                  <a:srgbClr val="231F20"/>
                </a:solidFill>
                <a:latin typeface="MinionPro-Bold"/>
              </a:rPr>
              <a:t>buzküre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oluşturur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Kriyosfer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atmosferdeki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göl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nehirlerdeki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okyanuslardaki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karalar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üzerinde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altındaki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kar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buzdan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oluşur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Kriyosfer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hidrosferdeki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toplam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suyun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%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2'den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azını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oluşturur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fakat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buzullar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kalıcı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kar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tüm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tatlı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suların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2/3'ünün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üzerinde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paya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sahiptir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Günümüzde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buzullar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karaların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yaklaşık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%10'unu,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deniz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buzu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ise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okyanus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yüzeylerinin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yaklaşık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%7'sini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kaplar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Buzulların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birçoğu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kutup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enlemlerinde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t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oplanmıştır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, %99'u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Antarktika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Grönland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Arktik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takımadalarda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bulunur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. Son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Buzul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Çağı'nın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günümüzden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önce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26.500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19.000-20.000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yılları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arasında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oluştuğu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tahmin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edilen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zirvesinde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(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en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şiddetli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olduğu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zamanında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) (Clark </a:t>
            </a:r>
            <a:r>
              <a:rPr lang="en-US" sz="2900" i="1" dirty="0" err="1">
                <a:solidFill>
                  <a:srgbClr val="231F20"/>
                </a:solidFill>
                <a:latin typeface="MinionPro-It"/>
              </a:rPr>
              <a:t>vd</a:t>
            </a:r>
            <a:r>
              <a:rPr lang="en-US" sz="2900" i="1" dirty="0">
                <a:solidFill>
                  <a:srgbClr val="231F20"/>
                </a:solidFill>
                <a:latin typeface="MinionPro-It"/>
              </a:rPr>
              <a:t>. 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2009)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buz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dünya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yüzeyinin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yaklaşık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%32'sini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kaplamıştır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Sürekli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yerden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oluşan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kesintisiz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kesintili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kuşaklar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dünya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yüzeyinin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%22'sinde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uzanır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fakat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hacimsel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miktarları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tatlı</a:t>
            </a:r>
            <a:r>
              <a:rPr lang="tr-TR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suların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%1'inden </a:t>
            </a:r>
            <a:r>
              <a:rPr lang="en-US" sz="2900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sz="29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900" dirty="0" err="1" smtClean="0">
                <a:solidFill>
                  <a:srgbClr val="231F20"/>
                </a:solidFill>
                <a:latin typeface="MinionPro-Regular"/>
              </a:rPr>
              <a:t>azdır</a:t>
            </a:r>
            <a:r>
              <a:rPr lang="en-US" sz="2900" dirty="0" smtClean="0">
                <a:solidFill>
                  <a:srgbClr val="231F20"/>
                </a:solidFill>
                <a:latin typeface="MinionPro-Regular"/>
              </a:rPr>
              <a:t>. </a:t>
            </a:r>
            <a:endParaRPr lang="en-US" sz="29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MinionPro-Regular"/>
              </a:rPr>
            </a:br>
            <a:r>
              <a:rPr lang="en-US" sz="24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MinionPro-Regular"/>
              </a:rPr>
            </a:br>
            <a:endParaRPr lang="en-US" sz="2400" dirty="0"/>
          </a:p>
        </p:txBody>
      </p:sp>
      <p:sp>
        <p:nvSpPr>
          <p:cNvPr id="2" name="Dikdörtgen 1"/>
          <p:cNvSpPr/>
          <p:nvPr/>
        </p:nvSpPr>
        <p:spPr>
          <a:xfrm>
            <a:off x="0" y="6067560"/>
            <a:ext cx="9289032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4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93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024" y="404664"/>
            <a:ext cx="9073008" cy="4525963"/>
          </a:xfrm>
        </p:spPr>
        <p:txBody>
          <a:bodyPr>
            <a:noAutofit/>
          </a:bodyPr>
          <a:lstStyle/>
          <a:p>
            <a:r>
              <a:rPr lang="en-US" sz="1800" i="1" dirty="0" err="1">
                <a:solidFill>
                  <a:srgbClr val="8C003E"/>
                </a:solidFill>
                <a:latin typeface="UniversLTStd-LightObl"/>
              </a:rPr>
              <a:t>Örtü</a:t>
            </a:r>
            <a:r>
              <a:rPr lang="en-US" sz="1800" i="1" dirty="0">
                <a:solidFill>
                  <a:srgbClr val="8C003E"/>
                </a:solidFill>
                <a:latin typeface="UniversLTStd-LightObl"/>
              </a:rPr>
              <a:t>, </a:t>
            </a:r>
            <a:r>
              <a:rPr lang="en-US" sz="1800" i="1" dirty="0" err="1">
                <a:solidFill>
                  <a:srgbClr val="8C003E"/>
                </a:solidFill>
                <a:latin typeface="UniversLTStd-LightObl"/>
              </a:rPr>
              <a:t>küçük</a:t>
            </a:r>
            <a:r>
              <a:rPr lang="en-US" sz="1800" i="1" dirty="0">
                <a:solidFill>
                  <a:srgbClr val="8C003E"/>
                </a:solidFill>
                <a:latin typeface="UniversLTStd-LightObl"/>
              </a:rPr>
              <a:t> </a:t>
            </a:r>
            <a:r>
              <a:rPr lang="en-US" sz="1800" i="1" dirty="0" err="1">
                <a:solidFill>
                  <a:srgbClr val="8C003E"/>
                </a:solidFill>
                <a:latin typeface="UniversLTStd-LightObl"/>
              </a:rPr>
              <a:t>örtü</a:t>
            </a:r>
            <a:r>
              <a:rPr lang="en-US" sz="1800" i="1" dirty="0">
                <a:solidFill>
                  <a:srgbClr val="8C003E"/>
                </a:solidFill>
                <a:latin typeface="UniversLTStd-LightObl"/>
              </a:rPr>
              <a:t> </a:t>
            </a:r>
            <a:r>
              <a:rPr lang="en-US" sz="1800" i="1" dirty="0" err="1">
                <a:solidFill>
                  <a:srgbClr val="8C003E"/>
                </a:solidFill>
                <a:latin typeface="UniversLTStd-LightObl"/>
              </a:rPr>
              <a:t>ve</a:t>
            </a:r>
            <a:r>
              <a:rPr lang="en-US" sz="1800" i="1" dirty="0">
                <a:solidFill>
                  <a:srgbClr val="8C003E"/>
                </a:solidFill>
                <a:latin typeface="UniversLTStd-LightObl"/>
              </a:rPr>
              <a:t> </a:t>
            </a:r>
            <a:r>
              <a:rPr lang="en-US" sz="1800" i="1" dirty="0" err="1">
                <a:solidFill>
                  <a:srgbClr val="8C003E"/>
                </a:solidFill>
                <a:latin typeface="UniversLTStd-LightObl"/>
              </a:rPr>
              <a:t>şelf</a:t>
            </a:r>
            <a:r>
              <a:rPr lang="en-US" sz="1800" i="1" dirty="0">
                <a:solidFill>
                  <a:srgbClr val="8C003E"/>
                </a:solidFill>
                <a:latin typeface="UniversLTStd-LightObl"/>
              </a:rPr>
              <a:t> </a:t>
            </a:r>
            <a:r>
              <a:rPr lang="en-US" sz="1800" i="1" dirty="0" err="1">
                <a:solidFill>
                  <a:srgbClr val="8C003E"/>
                </a:solidFill>
                <a:latin typeface="UniversLTStd-LightObl"/>
              </a:rPr>
              <a:t>buzulları</a:t>
            </a:r>
            <a:r>
              <a:rPr lang="en-US" sz="1800" dirty="0">
                <a:solidFill>
                  <a:srgbClr val="8C003E"/>
                </a:solidFill>
                <a:latin typeface="UniversLTStd-LightObl"/>
              </a:rPr>
              <a:t/>
            </a:r>
            <a:br>
              <a:rPr lang="en-US" sz="1800" dirty="0">
                <a:solidFill>
                  <a:srgbClr val="8C003E"/>
                </a:solidFill>
                <a:latin typeface="UniversLTStd-LightObl"/>
              </a:rPr>
            </a:b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Örtü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küçük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örtü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(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takke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)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buzulları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temelde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benzerdirler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tek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farkları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boyutlarıdır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Küçük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buzulları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normalde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50.000 km2den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küçükken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50.000 km2den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büyüktür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Onlar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doma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benzeyen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kütleleriyle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buzul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domları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nı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domlarından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yayılan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buzul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dillerini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(</a:t>
            </a:r>
            <a:r>
              <a:rPr lang="en-US" sz="1800" b="1" dirty="0" err="1" smtClean="0">
                <a:solidFill>
                  <a:srgbClr val="231F20"/>
                </a:solidFill>
                <a:latin typeface="MinionPro-Bold"/>
              </a:rPr>
              <a:t>kenar</a:t>
            </a:r>
            <a:r>
              <a:rPr lang="tr-TR" sz="1800" b="1" dirty="0" smtClean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b="1" dirty="0" err="1" smtClean="0">
                <a:solidFill>
                  <a:srgbClr val="231F20"/>
                </a:solidFill>
                <a:latin typeface="MinionPro-Bold"/>
              </a:rPr>
              <a:t>buzulları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belirgin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depresyonlarda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uzanan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buzulları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kapsarlar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Fransız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literatüründe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bazen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kıta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buzulları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 (</a:t>
            </a:r>
            <a:r>
              <a:rPr lang="en-US" sz="1800" b="1" dirty="0" err="1">
                <a:solidFill>
                  <a:srgbClr val="231F20"/>
                </a:solidFill>
                <a:latin typeface="MinionPro-Bold"/>
              </a:rPr>
              <a:t>inlandsis</a:t>
            </a:r>
            <a:r>
              <a:rPr lang="en-US" sz="1800" b="1" dirty="0">
                <a:solidFill>
                  <a:srgbClr val="231F20"/>
                </a:solidFill>
                <a:latin typeface="MinionPro-Bold"/>
              </a:rPr>
              <a:t>)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tanımlanan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buzulları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büyükleridir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tiplerinin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pek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çoğunu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içerecek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kadar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büyük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ölçekteki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buzullardır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Onlar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karasal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domları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küçük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veya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takke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vadi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buzullarından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oluşan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karmaşık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yapılardır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Antarktika'da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iki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buzulu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vardır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Bunlar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Doğu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Antarktik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Buzulu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Batı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Antarktik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Buzulu'dur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Doğu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Buzulu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yaklaşık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10.350.000 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km2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alana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sahiptir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Argus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Domu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Titan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Domu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(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Güney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Kutup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noktasına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yakın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Circe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Domu'ndan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oluşan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3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domunu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içerir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Argus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Domu'nda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buzulun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kalınlığı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yaklaşık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4.776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m'dir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Bu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buzulunun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birçok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yerinde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yükseklik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3.000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m'yi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aşar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Transantarktik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dağ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sırası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Batı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Buzulu'nu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Doğu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Buzulu'ndan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ayırır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Batı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Örtü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Buzulu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1.970.000 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km2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alan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kaplar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Ross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Denizi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Weddell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Denizi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Antarktik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Yarımadası'nı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kuşatmaktadır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endParaRPr lang="en-US" sz="1800" dirty="0"/>
          </a:p>
        </p:txBody>
      </p:sp>
      <p:sp>
        <p:nvSpPr>
          <p:cNvPr id="4" name="Dikdörtgen 3"/>
          <p:cNvSpPr/>
          <p:nvPr/>
        </p:nvSpPr>
        <p:spPr>
          <a:xfrm>
            <a:off x="0" y="6067560"/>
            <a:ext cx="9289032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4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72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F7774a_125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357750" cy="5348960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611560" y="6093296"/>
            <a:ext cx="605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İsviçre Alplerindeki </a:t>
            </a:r>
            <a:r>
              <a:rPr lang="tr-TR" dirty="0" err="1" smtClean="0"/>
              <a:t>Findel</a:t>
            </a:r>
            <a:r>
              <a:rPr lang="tr-TR" dirty="0" smtClean="0"/>
              <a:t> vadi buzulu ve yanal morenler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IMG_0494 (Custom).JPG"/>
          <p:cNvPicPr>
            <a:picLocks noChangeAspect="1"/>
          </p:cNvPicPr>
          <p:nvPr/>
        </p:nvPicPr>
        <p:blipFill rotWithShape="1">
          <a:blip r:embed="rId2" cstate="print"/>
          <a:srcRect l="17226" t="7339" r="17720" b="32417"/>
          <a:stretch/>
        </p:blipFill>
        <p:spPr>
          <a:xfrm>
            <a:off x="125506" y="707831"/>
            <a:ext cx="8712968" cy="60514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31640" y="260648"/>
            <a:ext cx="666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</a:t>
            </a:r>
            <a:r>
              <a:rPr lang="tr-TR" dirty="0" err="1" smtClean="0"/>
              <a:t>açkar</a:t>
            </a:r>
            <a:r>
              <a:rPr lang="tr-TR" dirty="0" smtClean="0"/>
              <a:t> Dağlarında sirk buzulu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575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1907704" y="5486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İsviçre Alplerindeki </a:t>
            </a:r>
            <a:r>
              <a:rPr lang="tr-TR" dirty="0" err="1" smtClean="0"/>
              <a:t>Lauterbrunnen</a:t>
            </a:r>
            <a:r>
              <a:rPr lang="tr-TR" dirty="0" smtClean="0"/>
              <a:t> buzul vadisi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00_7925 (Larg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6798" cy="6498180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3131840" y="-9939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Piramidal zirveler (</a:t>
            </a:r>
            <a:r>
              <a:rPr lang="tr-TR" dirty="0" err="1" smtClean="0"/>
              <a:t>horn</a:t>
            </a:r>
            <a:r>
              <a:rPr lang="tr-TR" dirty="0" smtClean="0"/>
              <a:t>) ve keskin sırtlar (</a:t>
            </a:r>
            <a:r>
              <a:rPr lang="tr-TR" dirty="0" err="1" smtClean="0"/>
              <a:t>Arete</a:t>
            </a:r>
            <a:r>
              <a:rPr lang="tr-TR" dirty="0" smtClean="0"/>
              <a:t>), Aladağlar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101_0325 (Custo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036496" cy="6014917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755576" y="332656"/>
            <a:ext cx="787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Karçal</a:t>
            </a:r>
            <a:r>
              <a:rPr lang="tr-TR" dirty="0" smtClean="0"/>
              <a:t> Dağında hörgüç kaya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4 Resim" descr="DSCF7518_12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39"/>
            <a:ext cx="9144000" cy="6095999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971600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İsviçre Alplerindeki cilalı yüzey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126</Words>
  <Application>Microsoft Office PowerPoint</Application>
  <PresentationFormat>Ekran Gösterisi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Buzul şekilleri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Buzul şekilleri</dc:title>
  <dc:creator>Kullanıcı</dc:creator>
  <cp:lastModifiedBy>Kullanıcı</cp:lastModifiedBy>
  <cp:revision>3</cp:revision>
  <dcterms:created xsi:type="dcterms:W3CDTF">2020-01-30T18:01:11Z</dcterms:created>
  <dcterms:modified xsi:type="dcterms:W3CDTF">2020-02-05T19:15:45Z</dcterms:modified>
</cp:coreProperties>
</file>