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1" r:id="rId4"/>
    <p:sldId id="270" r:id="rId5"/>
    <p:sldId id="258" r:id="rId6"/>
    <p:sldId id="259" r:id="rId7"/>
    <p:sldId id="260" r:id="rId8"/>
    <p:sldId id="262" r:id="rId9"/>
    <p:sldId id="265" r:id="rId10"/>
    <p:sldId id="266" r:id="rId11"/>
    <p:sldId id="268" r:id="rId12"/>
    <p:sldId id="264" r:id="rId13"/>
    <p:sldId id="269" r:id="rId14"/>
    <p:sldId id="267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510DF-5395-4FC2-AD36-95DB5A7E95AC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80749-B845-4850-BC2E-CC698A9C98E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80749-B845-4850-BC2E-CC698A9C98ED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B2AACE1-8010-4255-B509-DC603E37D8E3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EFBE3BE-88C4-441F-A06A-3A9860B31704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15616" y="332656"/>
            <a:ext cx="7406640" cy="1152128"/>
          </a:xfrm>
        </p:spPr>
        <p:txBody>
          <a:bodyPr>
            <a:normAutofit/>
          </a:bodyPr>
          <a:lstStyle/>
          <a:p>
            <a:r>
              <a:rPr lang="es-ES_tradnl" sz="6600" b="1" dirty="0" smtClean="0"/>
              <a:t>Fernán Caballero</a:t>
            </a:r>
            <a:endParaRPr lang="tr-TR" sz="6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619672" y="1628800"/>
            <a:ext cx="6048672" cy="1002872"/>
          </a:xfrm>
        </p:spPr>
        <p:txBody>
          <a:bodyPr>
            <a:normAutofit/>
          </a:bodyPr>
          <a:lstStyle/>
          <a:p>
            <a:r>
              <a:rPr lang="es-ES_tradnl" sz="4400" i="1" dirty="0" smtClean="0"/>
              <a:t>La Gaviota (1849) </a:t>
            </a:r>
            <a:endParaRPr lang="tr-TR" sz="4400" i="1" dirty="0"/>
          </a:p>
        </p:txBody>
      </p:sp>
      <p:pic>
        <p:nvPicPr>
          <p:cNvPr id="27650" name="Picture 2" descr="fernÃ¡n caballero ile ilgili gÃ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708920"/>
            <a:ext cx="7798004" cy="3167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052736"/>
            <a:ext cx="7674056" cy="554461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enfrenta campo (Villamar)-corte (Sevilla)</a:t>
            </a:r>
          </a:p>
          <a:p>
            <a:pPr lvl="1">
              <a:buFont typeface="Wingdings" pitchFamily="2" charset="2"/>
              <a:buChar char="§"/>
            </a:pPr>
            <a:r>
              <a:rPr lang="es-ES_tradnl" dirty="0" smtClean="0"/>
              <a:t> presenta las virtudes de uno y los defectos de la otra</a:t>
            </a:r>
          </a:p>
          <a:p>
            <a:pPr lvl="1">
              <a:buFont typeface="Wingdings" pitchFamily="2" charset="2"/>
              <a:buChar char="§"/>
            </a:pPr>
            <a:r>
              <a:rPr lang="es-ES_tradnl" dirty="0" smtClean="0"/>
              <a:t> lucha de la tradición contra el positivismo (de signo liberal)- problema nacional</a:t>
            </a:r>
          </a:p>
          <a:p>
            <a:pPr lvl="1">
              <a:buFont typeface="Wingdings" pitchFamily="2" charset="2"/>
              <a:buChar char="§"/>
            </a:pPr>
            <a:r>
              <a:rPr lang="es-ES_tradnl" dirty="0" smtClean="0"/>
              <a:t> exalta la vida campesina en la que existen unas virtudes en peligro de desaparecer debido al progreso y la influencia extranjera.</a:t>
            </a:r>
          </a:p>
          <a:p>
            <a:pPr lvl="1">
              <a:buNone/>
            </a:pPr>
            <a:endParaRPr lang="es-ES_tradnl" dirty="0" smtClean="0"/>
          </a:p>
          <a:p>
            <a:pPr lvl="1">
              <a:buNone/>
            </a:pPr>
            <a:r>
              <a:rPr lang="es-ES_tradnl" dirty="0" smtClean="0"/>
              <a:t> </a:t>
            </a:r>
            <a:r>
              <a:rPr lang="es-ES_tradnl" b="1" dirty="0" smtClean="0"/>
              <a:t>¿Cómo afecta a los personajes esta contraposición de campo/ciudad?</a:t>
            </a:r>
            <a:br>
              <a:rPr lang="es-ES_tradnl" b="1" dirty="0" smtClean="0"/>
            </a:br>
            <a:endParaRPr lang="es-ES_tradnl" dirty="0" smtClean="0"/>
          </a:p>
          <a:p>
            <a:pPr lvl="1"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Elementos del Romanticismo </a:t>
            </a:r>
            <a:br>
              <a:rPr lang="es-ES_tradnl" b="1" dirty="0" smtClean="0"/>
            </a:br>
            <a:r>
              <a:rPr lang="es-ES_tradnl" b="1" dirty="0" smtClean="0"/>
              <a:t>en </a:t>
            </a:r>
            <a:r>
              <a:rPr lang="es-ES_tradnl" b="1" i="1" dirty="0" smtClean="0"/>
              <a:t>La Gaviota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556792"/>
            <a:ext cx="7498080" cy="500553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costumbres populares, lo pintoresco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conflictos sentimentales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torero-Marisalada (Carmen de Merimée)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descripción de ruinas, conventos abandonados, fuertes tempestades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oposición campo/corte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cambia el desenlace violento (años 40). Comportamientos más reales de los personajes. 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sufrimiento pasivo, huida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ante la pasión        perdón y sufrimiento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211960" y="6309320"/>
            <a:ext cx="432048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prólogo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/>
              <a:t>“dar una idea exacta, verdadera y genuina de España, y especialmente del estado actual de su sociedad, del modo de opinar de sus habitantes, de su índole, aficiones y costumbres...”</a:t>
            </a:r>
          </a:p>
          <a:p>
            <a:pPr>
              <a:buNone/>
            </a:pPr>
            <a:r>
              <a:rPr lang="es-ES_tradnl" dirty="0" smtClean="0"/>
              <a:t>“es indispensable que, en lugar de juzgar a los españoles pintados por manos extrañas, nos vean los demás pueblos pintados por nosotros mismos”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Personajes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3352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Fritz Stein 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Duque de Almansa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Hermano Gabriel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tía María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Marisalada (la Gaviota)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Pepe Vera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Momo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el conde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la condesa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/>
              <a:t>“no pretendo escribir novelas, sino cuadros de costumbres,retratos acompañados de reflexiones y descripciones, y que bajo ese punto se me juzgue. No obstante, mis escritos se presentan como novelas porque no hallo otro nombre que darles”</a:t>
            </a:r>
          </a:p>
          <a:p>
            <a:pPr algn="r">
              <a:buNone/>
            </a:pPr>
            <a:r>
              <a:rPr lang="es-ES_tradnl" dirty="0" smtClean="0"/>
              <a:t>	(carta de 1852)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Sobre la autora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616624"/>
          </a:xfrm>
        </p:spPr>
        <p:txBody>
          <a:bodyPr>
            <a:normAutofit fontScale="92500" lnSpcReduction="20000"/>
          </a:bodyPr>
          <a:lstStyle/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Cecilia Böhl de Faber (Suiza,1796- Sevilla,1877)</a:t>
            </a:r>
          </a:p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Hija de Juan Nicolás Böhl de Faber (un gran hispanista alemán) y la gaditana Francisca Ruiz de Larrea y Aheran (hija de madre irlandesa y educada en Inglaterra)</a:t>
            </a:r>
          </a:p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primer matrimonio en 1816 con un capitán. Se trasladan a Puerto Rico. Fue un matrimonio muy amargo.  Fallece al año de casados.</a:t>
            </a:r>
          </a:p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segundo matrimonio en 1826 con el marqués de Arco-Hermoso. Esposo ejemplar aunque fallece en 1835. Años de bienestar económico, tranquilidad y fecundidad literaria</a:t>
            </a:r>
          </a:p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romance en París con un aristócrata (seductor).</a:t>
            </a:r>
          </a:p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tercer matrimonio en 1837 con Antonio Arrom de Ayala (18 años menor que Cecilia). Comete suicidio. </a:t>
            </a:r>
          </a:p>
          <a:p>
            <a:pPr marL="539496" indent="-457200">
              <a:buFont typeface="Wingdings" pitchFamily="2" charset="2"/>
              <a:buChar char="v"/>
            </a:pPr>
            <a:r>
              <a:rPr lang="es-ES_tradnl" sz="2600" dirty="0" smtClean="0"/>
              <a:t>Defensora de la religiosidad y el patriotismo</a:t>
            </a: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61206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_tradnl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Escribió </a:t>
            </a:r>
            <a:r>
              <a:rPr lang="es-ES_tradnl" i="1" dirty="0" smtClean="0"/>
              <a:t>La Gaviota </a:t>
            </a:r>
            <a:r>
              <a:rPr lang="es-ES_tradnl" dirty="0" smtClean="0"/>
              <a:t>en francés (1848). </a:t>
            </a:r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r>
              <a:rPr lang="es-ES_tradnl" dirty="0" smtClean="0"/>
              <a:t>	</a:t>
            </a:r>
            <a:r>
              <a:rPr lang="es-ES_tradnl" sz="2600" dirty="0" smtClean="0"/>
              <a:t>“la lengua española no sirve para las novelas- es raro pero es así- por muy bella que sea para la poesía, las comedias (...) para la novela es torpe e inflexible (...) prefiero así escribir en francés”</a:t>
            </a:r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Traducida por José Joaquín de Mora (1849).</a:t>
            </a:r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r>
              <a:rPr lang="es-ES_tradnl" dirty="0" smtClean="0"/>
              <a:t>	Cecilia tenía miedo de que su novela fuera “tan mutilada que no la conocerá ni la madre que la parió”.</a:t>
            </a:r>
          </a:p>
          <a:p>
            <a:pPr>
              <a:buNone/>
            </a:pPr>
            <a:r>
              <a:rPr lang="es-ES_tradnl" dirty="0" smtClean="0"/>
              <a:t>	</a:t>
            </a:r>
            <a:r>
              <a:rPr lang="es-ES_tradnl" sz="3100" dirty="0" smtClean="0"/>
              <a:t>Publicada por entregas en </a:t>
            </a:r>
            <a:r>
              <a:rPr lang="es-ES_tradnl" sz="3100" i="1" dirty="0" smtClean="0"/>
              <a:t>El Heraldo.</a:t>
            </a:r>
          </a:p>
          <a:p>
            <a:pPr>
              <a:buNone/>
            </a:pPr>
            <a:endParaRPr lang="es-ES_tradnl" i="1" dirty="0" smtClean="0"/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Escrita bajo el seudónimo de Fernán Caballero.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§"/>
            </a:pPr>
            <a:r>
              <a:rPr lang="es-ES_tradnl" dirty="0" smtClean="0"/>
              <a:t>Para evitar la crítica de ciertos sectores de la sociedad (por su condición de mujer, que sólo se dedicaban al campo de la poesía). 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§"/>
            </a:pPr>
            <a:r>
              <a:rPr lang="es-ES_tradnl" dirty="0" smtClean="0"/>
              <a:t>O para que no la acusaran de ser poco española por sus apellidos.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§"/>
            </a:pPr>
            <a:r>
              <a:rPr lang="es-ES_tradnl" dirty="0" smtClean="0"/>
              <a:t>Adoptar un seudónimo era algo normal en la época.</a:t>
            </a:r>
          </a:p>
          <a:p>
            <a:pPr lvl="1">
              <a:buNone/>
            </a:pPr>
            <a:endParaRPr lang="es-ES_tradnl" dirty="0" smtClean="0"/>
          </a:p>
          <a:p>
            <a:pPr lvl="1"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Otras obras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5184576"/>
          </a:xfrm>
        </p:spPr>
        <p:txBody>
          <a:bodyPr>
            <a:normAutofit fontScale="92500" lnSpcReduction="10000"/>
          </a:bodyPr>
          <a:lstStyle/>
          <a:p>
            <a:r>
              <a:rPr lang="tr-TR" i="1" dirty="0" err="1" smtClean="0"/>
              <a:t>Clemencia</a:t>
            </a:r>
            <a:r>
              <a:rPr lang="tr-TR" i="1" dirty="0" smtClean="0"/>
              <a:t>. </a:t>
            </a:r>
            <a:r>
              <a:rPr lang="tr-TR" i="1" dirty="0" err="1" smtClean="0"/>
              <a:t>Novela</a:t>
            </a:r>
            <a:r>
              <a:rPr lang="tr-TR" i="1" dirty="0" smtClean="0"/>
              <a:t> de </a:t>
            </a:r>
            <a:r>
              <a:rPr lang="tr-TR" i="1" dirty="0" err="1" smtClean="0"/>
              <a:t>costumbres</a:t>
            </a:r>
            <a:r>
              <a:rPr lang="es-ES_tradnl" i="1" dirty="0" smtClean="0"/>
              <a:t> (1852)</a:t>
            </a:r>
          </a:p>
          <a:p>
            <a:r>
              <a:rPr lang="es-ES_tradnl" i="1" dirty="0" smtClean="0"/>
              <a:t> </a:t>
            </a:r>
            <a:r>
              <a:rPr lang="tr-TR" i="1" dirty="0" err="1" smtClean="0"/>
              <a:t>Lágrimas</a:t>
            </a:r>
            <a:r>
              <a:rPr lang="tr-TR" i="1" dirty="0" smtClean="0"/>
              <a:t>. </a:t>
            </a:r>
            <a:r>
              <a:rPr lang="tr-TR" i="1" dirty="0" err="1" smtClean="0"/>
              <a:t>Novela</a:t>
            </a:r>
            <a:r>
              <a:rPr lang="tr-TR" i="1" dirty="0" smtClean="0"/>
              <a:t> de </a:t>
            </a:r>
            <a:r>
              <a:rPr lang="tr-TR" i="1" dirty="0" err="1" smtClean="0"/>
              <a:t>costumbres</a:t>
            </a:r>
            <a:r>
              <a:rPr lang="es-ES_tradnl" i="1" dirty="0" smtClean="0"/>
              <a:t> </a:t>
            </a:r>
            <a:r>
              <a:rPr lang="tr-TR" i="1" dirty="0" err="1" smtClean="0"/>
              <a:t>contemporáneas</a:t>
            </a:r>
            <a:r>
              <a:rPr lang="es-ES_tradnl" dirty="0" smtClean="0"/>
              <a:t> (1853)</a:t>
            </a:r>
          </a:p>
          <a:p>
            <a:r>
              <a:rPr lang="es-ES_tradnl" i="1" dirty="0" smtClean="0"/>
              <a:t> La farisea (1853)</a:t>
            </a:r>
            <a:endParaRPr lang="es-ES" i="1" dirty="0" smtClean="0"/>
          </a:p>
          <a:p>
            <a:r>
              <a:rPr lang="es-ES" i="1" dirty="0" smtClean="0"/>
              <a:t> </a:t>
            </a:r>
            <a:r>
              <a:rPr lang="tr-TR" i="1" dirty="0" smtClean="0"/>
              <a:t>Un </a:t>
            </a:r>
            <a:r>
              <a:rPr lang="tr-TR" i="1" dirty="0" err="1" smtClean="0"/>
              <a:t>verano</a:t>
            </a:r>
            <a:r>
              <a:rPr lang="tr-TR" i="1" dirty="0" smtClean="0"/>
              <a:t> en </a:t>
            </a:r>
            <a:r>
              <a:rPr lang="tr-TR" i="1" dirty="0" err="1" smtClean="0"/>
              <a:t>Bornos</a:t>
            </a:r>
            <a:r>
              <a:rPr lang="es-ES_tradnl" i="1" dirty="0" smtClean="0"/>
              <a:t> (1855)</a:t>
            </a:r>
            <a:endParaRPr lang="es-ES" i="1" dirty="0" smtClean="0"/>
          </a:p>
          <a:p>
            <a:r>
              <a:rPr lang="es-ES" i="1" dirty="0" smtClean="0"/>
              <a:t> </a:t>
            </a:r>
            <a:r>
              <a:rPr lang="tr-TR" i="1" dirty="0" smtClean="0"/>
              <a:t>La </a:t>
            </a:r>
            <a:r>
              <a:rPr lang="tr-TR" i="1" dirty="0" err="1" smtClean="0"/>
              <a:t>familia</a:t>
            </a:r>
            <a:r>
              <a:rPr lang="tr-TR" i="1" dirty="0" smtClean="0"/>
              <a:t> de </a:t>
            </a:r>
            <a:r>
              <a:rPr lang="tr-TR" i="1" dirty="0" err="1" smtClean="0"/>
              <a:t>Alvareda</a:t>
            </a:r>
            <a:r>
              <a:rPr lang="tr-TR" dirty="0" smtClean="0"/>
              <a:t>. </a:t>
            </a:r>
            <a:r>
              <a:rPr lang="tr-TR" dirty="0" err="1" smtClean="0"/>
              <a:t>Novela</a:t>
            </a:r>
            <a:r>
              <a:rPr lang="es-ES_tradnl" dirty="0" smtClean="0"/>
              <a:t> (1856)</a:t>
            </a:r>
          </a:p>
          <a:p>
            <a:r>
              <a:rPr lang="es-ES_tradnl" dirty="0" smtClean="0"/>
              <a:t> </a:t>
            </a:r>
            <a:r>
              <a:rPr lang="es-ES" i="1" dirty="0" smtClean="0"/>
              <a:t>Un servilón y un liberalito o tres almas de Dios. Novela (1857)</a:t>
            </a:r>
          </a:p>
          <a:p>
            <a:r>
              <a:rPr lang="es-ES" i="1" dirty="0" smtClean="0"/>
              <a:t> Elia o La España treinta años ha (1857)</a:t>
            </a:r>
          </a:p>
          <a:p>
            <a:r>
              <a:rPr lang="es-ES" i="1" dirty="0" smtClean="0"/>
              <a:t> Deudas pagadas (1860)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Interés por el relato costumbrista.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835696" y="2780928"/>
            <a:ext cx="6768752" cy="1143000"/>
          </a:xfrm>
        </p:spPr>
        <p:txBody>
          <a:bodyPr>
            <a:normAutofit/>
          </a:bodyPr>
          <a:lstStyle/>
          <a:p>
            <a:r>
              <a:rPr lang="es-ES_tradnl" dirty="0" smtClean="0"/>
              <a:t>¿Qué es el costumbrismo?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Costumbrismo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18457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Movimiento artístico de carácter romántico en el que el autor plasma las </a:t>
            </a:r>
            <a:r>
              <a:rPr lang="es-ES_tradnl" b="1" dirty="0" smtClean="0"/>
              <a:t>costumbres típicas </a:t>
            </a:r>
            <a:r>
              <a:rPr lang="es-ES_tradnl" dirty="0" smtClean="0"/>
              <a:t>y todo lo relacionado a una sociedad, país o región.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La inspiración para crear los lugares y personajes nacen de un sitio y personas que existen.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Surge como necesidad de retratar las costumbres de la provincia (afectadas por la cultura de la ciudad, la revolución industrial y las migraciones de los campesinos a los centros poblados)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coexiste con el Romanticismo. Se diferencia en que desea reflejar la realidad de manera objetiva, </a:t>
            </a:r>
            <a:r>
              <a:rPr lang="es-ES_tradnl" b="1" dirty="0" smtClean="0"/>
              <a:t>fotográfica</a:t>
            </a:r>
            <a:r>
              <a:rPr lang="es-ES_tradnl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elementos idealizadores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punto de partida del Realismo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403648" y="737320"/>
            <a:ext cx="7498080" cy="54999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Uso de un lenguaje directo, coloquial, descriptivo y minucioso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Objetivo didáctico: guía para establecer lo correcto y moralmente aceptado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Narrador omnisciente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objetiva observación de la realidad </a:t>
            </a:r>
          </a:p>
          <a:p>
            <a:pPr>
              <a:buNone/>
            </a:pPr>
            <a:r>
              <a:rPr lang="es-ES_tradnl" dirty="0" smtClean="0"/>
              <a:t>	</a:t>
            </a:r>
            <a:r>
              <a:rPr lang="es-ES_tradnl" b="1" dirty="0" smtClean="0"/>
              <a:t>“la novela no se inventa, se observa”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se limita a la descripción (el Realismo analiza e interpreta estas costumbres sociales)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es-ES_tradnl" i="1" dirty="0" smtClean="0"/>
              <a:t>La Gaviota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47260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prerrealista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primera novela que une unos cuadros de costumbre a través de una peripecia argumental (en contraposición a un tipo de lecturas inmersas en un mundo fántástico e irreal)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aglutinación de escenas costumbristas casi sin apenas conexión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inserta cuentos, anécdotas, digresiones, diálogos que ralentizan la acción novelesca (con el objetivo de moralizar)</a:t>
            </a:r>
          </a:p>
          <a:p>
            <a:pPr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moralizante y didáctica </a:t>
            </a:r>
          </a:p>
          <a:p>
            <a:pPr lvl="1">
              <a:buClr>
                <a:srgbClr val="7030A0"/>
              </a:buClr>
              <a:buSzPct val="80000"/>
              <a:buFont typeface="Wingdings" pitchFamily="2" charset="2"/>
              <a:buChar char="§"/>
            </a:pPr>
            <a:r>
              <a:rPr lang="es-ES_tradnl" dirty="0" smtClean="0"/>
              <a:t>propaganda católica</a:t>
            </a:r>
          </a:p>
          <a:p>
            <a:pPr lvl="1">
              <a:buClr>
                <a:srgbClr val="7030A0"/>
              </a:buClr>
              <a:buSzPct val="80000"/>
              <a:buFont typeface="Wingdings" pitchFamily="2" charset="2"/>
              <a:buChar char="§"/>
            </a:pPr>
            <a:r>
              <a:rPr lang="es-ES_tradnl" dirty="0" smtClean="0"/>
              <a:t>el ideal femenino de la mujer emancipada se ridiculiza</a:t>
            </a:r>
          </a:p>
          <a:p>
            <a:pPr lvl="1">
              <a:buClr>
                <a:srgbClr val="7030A0"/>
              </a:buClr>
              <a:buSzPct val="80000"/>
              <a:buFont typeface="Wingdings" pitchFamily="2" charset="2"/>
              <a:buChar char="§"/>
            </a:pPr>
            <a:r>
              <a:rPr lang="es-ES_tradnl" dirty="0" smtClean="0"/>
              <a:t>se censura a un sector de la sociedad que imita las costumbres extranjeras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ruralismo costumbrista tendente a lo sentimental y la idealización (influencia del Romanticismo)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bucolismo idílico y tradicional (evoca de modo idealizado la vida en el campo)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apego a lo tradicional, añoranza del pasado 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análisis y descripción de </a:t>
            </a:r>
            <a:r>
              <a:rPr lang="es-ES_tradnl" b="1" i="1" dirty="0" smtClean="0"/>
              <a:t>tipos</a:t>
            </a:r>
            <a:r>
              <a:rPr lang="es-ES_tradnl" i="1" dirty="0" smtClean="0"/>
              <a:t> </a:t>
            </a:r>
            <a:r>
              <a:rPr lang="es-ES_tradnl" dirty="0" smtClean="0"/>
              <a:t>(reúne un conjunto de rasgos peculiares de un papel ya conformado por la tradición; reconocibles por los miembros de una cultura; dependen de estereotipos culturales; figuras representativas de grupos sociales reducidos (el seductor,  el avaro, el campesino, etc.)</a:t>
            </a:r>
            <a:endParaRPr lang="tr-TR" i="1" dirty="0" smtClean="0"/>
          </a:p>
          <a:p>
            <a:pPr>
              <a:buFont typeface="Wingdings" pitchFamily="2" charset="2"/>
              <a:buChar char="v"/>
            </a:pPr>
            <a:endParaRPr lang="es-ES_tradnl" dirty="0" smtClean="0"/>
          </a:p>
          <a:p>
            <a:pPr>
              <a:buFont typeface="Wingdings" pitchFamily="2" charset="2"/>
              <a:buChar char="v"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273</TotalTime>
  <Words>832</Words>
  <Application>Microsoft Office PowerPoint</Application>
  <PresentationFormat>Ekran Gösterisi (4:3)</PresentationFormat>
  <Paragraphs>90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Calibri</vt:lpstr>
      <vt:lpstr>Gill Sans MT</vt:lpstr>
      <vt:lpstr>Verdana</vt:lpstr>
      <vt:lpstr>Wingdings</vt:lpstr>
      <vt:lpstr>Wingdings 2</vt:lpstr>
      <vt:lpstr>Gündönümü</vt:lpstr>
      <vt:lpstr>Fernán Caballero</vt:lpstr>
      <vt:lpstr>Sobre la autora</vt:lpstr>
      <vt:lpstr>PowerPoint Sunusu</vt:lpstr>
      <vt:lpstr>Otras obras</vt:lpstr>
      <vt:lpstr>¿Qué es el costumbrismo?</vt:lpstr>
      <vt:lpstr>Costumbrismo</vt:lpstr>
      <vt:lpstr>PowerPoint Sunusu</vt:lpstr>
      <vt:lpstr>La Gaviota</vt:lpstr>
      <vt:lpstr>PowerPoint Sunusu</vt:lpstr>
      <vt:lpstr>PowerPoint Sunusu</vt:lpstr>
      <vt:lpstr>Elementos del Romanticismo  en La Gaviota</vt:lpstr>
      <vt:lpstr>prólogo</vt:lpstr>
      <vt:lpstr>Personajes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Fernán Caballero</dc:title>
  <dc:creator>reşat</dc:creator>
  <cp:lastModifiedBy>Windows Kullanıcısı</cp:lastModifiedBy>
  <cp:revision>41</cp:revision>
  <dcterms:created xsi:type="dcterms:W3CDTF">2019-03-13T08:03:24Z</dcterms:created>
  <dcterms:modified xsi:type="dcterms:W3CDTF">2020-02-19T08:38:06Z</dcterms:modified>
</cp:coreProperties>
</file>