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21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98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67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446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60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41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718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7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61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7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55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1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55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98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93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60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zeroo.org/index.php?q=aHR0cHM6Ly9kb2kub3JnLzEwLjEwMDclMkY5NzgtOTQtMDA3LTc4MTQtNl81" TargetMode="External"/><Relationship Id="rId2" Type="http://schemas.openxmlformats.org/officeDocument/2006/relationships/hyperlink" Target="https://www.wikizeroo.org/index.php?q=aHR0cHM6Ly9lbi53aWtpcGVkaWEub3JnL3dpa2kvRGlnaXRhbF9vYmplY3RfaWRlbnRpZmllc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kizeroo.org/index.php?q=aHR0cHM6Ly9lbi53aWtpcGVkaWEub3JnL3dpa2kvU3BlY2lhbDpCb29rU291cmNlcy85NzgtOTQtMDA3LTc4MTQtNg" TargetMode="External"/><Relationship Id="rId4" Type="http://schemas.openxmlformats.org/officeDocument/2006/relationships/hyperlink" Target="https://www.wikizeroo.org/index.php?q=aHR0cHM6Ly9lbi53aWtpcGVkaWEub3JnL3dpa2kvSW50ZXJuYXRpb25hbF9TdGFuZGFyZF9Cb29rX051bWJlc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081420"/>
            <a:ext cx="9144000" cy="2387600"/>
          </a:xfrm>
        </p:spPr>
        <p:txBody>
          <a:bodyPr/>
          <a:lstStyle/>
          <a:p>
            <a:pPr algn="l"/>
            <a:r>
              <a:rPr lang="tr-TR" dirty="0" smtClean="0"/>
              <a:t>FMUS1003 </a:t>
            </a:r>
            <a:br>
              <a:rPr lang="tr-TR" dirty="0" smtClean="0"/>
            </a:br>
            <a:r>
              <a:rPr lang="tr-TR" dirty="0" smtClean="0"/>
              <a:t>Su okuryazarlığı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Ögr</a:t>
            </a:r>
            <a:r>
              <a:rPr lang="tr-TR" dirty="0" smtClean="0"/>
              <a:t>. Üyesi Şeyda Fikirdeşici Ergen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6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rs.els-cdn.com/content/image/3-s2.0-B9780080454054000616-gr9.jpg?_"/>
          <p:cNvPicPr>
            <a:picLocks noChangeAspect="1" noChangeArrowheads="1"/>
          </p:cNvPicPr>
          <p:nvPr/>
        </p:nvPicPr>
        <p:blipFill>
          <a:blip r:embed="rId2" cstate="print"/>
          <a:srcRect t="10200"/>
          <a:stretch>
            <a:fillRect/>
          </a:stretch>
        </p:blipFill>
        <p:spPr bwMode="auto">
          <a:xfrm>
            <a:off x="2315934" y="1501843"/>
            <a:ext cx="5273675" cy="4220987"/>
          </a:xfrm>
          <a:prstGeom prst="rect">
            <a:avLst/>
          </a:prstGeom>
          <a:noFill/>
        </p:spPr>
      </p:pic>
      <p:pic>
        <p:nvPicPr>
          <p:cNvPr id="5" name="Picture 2" descr="https://ars.els-cdn.com/content/image/3-s2.0-B9780080454054000616-gr9.jpg?_"/>
          <p:cNvPicPr>
            <a:picLocks noChangeAspect="1" noChangeArrowheads="1"/>
          </p:cNvPicPr>
          <p:nvPr/>
        </p:nvPicPr>
        <p:blipFill>
          <a:blip r:embed="rId2" cstate="print"/>
          <a:srcRect b="90125"/>
          <a:stretch>
            <a:fillRect/>
          </a:stretch>
        </p:blipFill>
        <p:spPr bwMode="auto">
          <a:xfrm>
            <a:off x="2057503" y="788661"/>
            <a:ext cx="5273675" cy="464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71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957260" y="935325"/>
            <a:ext cx="8582525" cy="5479284"/>
            <a:chOff x="990600" y="1219200"/>
            <a:chExt cx="7544284" cy="5479284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990600" y="1219200"/>
              <a:ext cx="7544284" cy="5154613"/>
              <a:chOff x="0" y="549383"/>
              <a:chExt cx="9715500" cy="6308617"/>
            </a:xfrm>
          </p:grpSpPr>
          <p:pic>
            <p:nvPicPr>
              <p:cNvPr id="7" name="Рисунок 3" descr="Спутник_7 июля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044825"/>
                <a:ext cx="4237038" cy="381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Прямоугольник 5"/>
              <p:cNvSpPr>
                <a:spLocks noChangeArrowheads="1"/>
              </p:cNvSpPr>
              <p:nvPr/>
            </p:nvSpPr>
            <p:spPr bwMode="auto">
              <a:xfrm>
                <a:off x="4000501" y="2643188"/>
                <a:ext cx="5714999" cy="64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r-TR" sz="1400" b="1" i="1" dirty="0" err="1">
                    <a:solidFill>
                      <a:srgbClr val="0033CC"/>
                    </a:solidFill>
                  </a:rPr>
                  <a:t>Nodularia</a:t>
                </a:r>
                <a:r>
                  <a:rPr lang="en-US" altLang="tr-TR" sz="1400" b="1" i="1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tr-TR" sz="1400" b="1" i="1" dirty="0" err="1">
                    <a:solidFill>
                      <a:srgbClr val="0033CC"/>
                    </a:solidFill>
                  </a:rPr>
                  <a:t>spumigena</a:t>
                </a:r>
                <a:r>
                  <a:rPr lang="en-US" altLang="tr-TR" sz="1400" b="1" i="1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tr-TR" sz="1400" dirty="0"/>
                  <a:t>– </a:t>
                </a:r>
                <a:r>
                  <a:rPr lang="en-US" altLang="tr-TR" sz="1400" dirty="0" smtClean="0"/>
                  <a:t>toxic</a:t>
                </a:r>
                <a:r>
                  <a:rPr lang="tr-TR" altLang="tr-TR" sz="1400" dirty="0" smtClean="0"/>
                  <a:t> </a:t>
                </a:r>
                <a:r>
                  <a:rPr lang="tr-TR" altLang="tr-TR" sz="1400" dirty="0" err="1" smtClean="0"/>
                  <a:t>cyanobacter</a:t>
                </a:r>
                <a:r>
                  <a:rPr lang="tr-TR" altLang="tr-TR" sz="1400" dirty="0" smtClean="0"/>
                  <a:t> (</a:t>
                </a:r>
                <a:r>
                  <a:rPr lang="en-US" altLang="tr-TR" sz="1400" dirty="0" smtClean="0"/>
                  <a:t>blue-green algae</a:t>
                </a:r>
                <a:r>
                  <a:rPr lang="tr-TR" altLang="tr-TR" sz="1400" dirty="0"/>
                  <a:t>)</a:t>
                </a:r>
                <a:r>
                  <a:rPr lang="en-US" altLang="tr-TR" sz="1400" dirty="0" smtClean="0"/>
                  <a:t> </a:t>
                </a:r>
                <a:endParaRPr lang="en-US" altLang="tr-TR" sz="1400" dirty="0"/>
              </a:p>
              <a:p>
                <a:pPr eaLnBrk="1" hangingPunct="1"/>
                <a:r>
                  <a:rPr lang="en-US" altLang="tr-TR" sz="1400" dirty="0"/>
                  <a:t>                                      (</a:t>
                </a:r>
                <a:r>
                  <a:rPr lang="en-US" altLang="tr-TR" sz="1400" dirty="0" err="1"/>
                  <a:t>biomas</a:t>
                </a:r>
                <a:r>
                  <a:rPr lang="en-US" altLang="tr-TR" sz="1400" dirty="0"/>
                  <a:t> 8 kg*m</a:t>
                </a:r>
                <a:r>
                  <a:rPr lang="en-US" altLang="tr-TR" sz="1400" baseline="30000" dirty="0"/>
                  <a:t>-3</a:t>
                </a:r>
                <a:r>
                  <a:rPr lang="en-US" altLang="tr-TR" sz="1400" dirty="0"/>
                  <a:t>). </a:t>
                </a:r>
                <a:endParaRPr lang="ru-RU" altLang="tr-TR" sz="1400" dirty="0"/>
              </a:p>
            </p:txBody>
          </p:sp>
          <p:pic>
            <p:nvPicPr>
              <p:cNvPr id="9" name="Picture 2" descr="BS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875" y="642938"/>
                <a:ext cx="3270250" cy="2265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Прямоугольник 8"/>
              <p:cNvSpPr/>
              <p:nvPr/>
            </p:nvSpPr>
            <p:spPr>
              <a:xfrm>
                <a:off x="500873" y="928250"/>
                <a:ext cx="928147" cy="57121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1" name="Рисунок 9" descr="ДнепроБуг_цветение 1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3357563"/>
                <a:ext cx="3857625" cy="2894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Рисунок 10" descr="Fig 1.bmp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3438" y="549383"/>
                <a:ext cx="3894425" cy="2130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Прямоугольник 11"/>
              <p:cNvSpPr>
                <a:spLocks noChangeArrowheads="1"/>
              </p:cNvSpPr>
              <p:nvPr/>
            </p:nvSpPr>
            <p:spPr bwMode="auto">
              <a:xfrm>
                <a:off x="4429125" y="6357938"/>
                <a:ext cx="4624918" cy="376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r-TR" sz="1400" b="1" i="1" dirty="0" err="1">
                    <a:solidFill>
                      <a:srgbClr val="0033CC"/>
                    </a:solidFill>
                  </a:rPr>
                  <a:t>Microcystis</a:t>
                </a:r>
                <a:r>
                  <a:rPr lang="en-US" altLang="tr-TR" sz="1400" b="1" i="1" dirty="0">
                    <a:solidFill>
                      <a:srgbClr val="0033CC"/>
                    </a:solidFill>
                  </a:rPr>
                  <a:t> aeruginosa</a:t>
                </a:r>
                <a:r>
                  <a:rPr lang="en-US" altLang="tr-TR" sz="1400" b="1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tr-TR" sz="1400" dirty="0"/>
                  <a:t>– </a:t>
                </a:r>
                <a:r>
                  <a:rPr lang="tr-TR" altLang="tr-TR" sz="1400" dirty="0" err="1" smtClean="0"/>
                  <a:t>cyanobacter</a:t>
                </a:r>
                <a:r>
                  <a:rPr lang="tr-TR" altLang="tr-TR" sz="1400" dirty="0" smtClean="0"/>
                  <a:t> (</a:t>
                </a:r>
                <a:r>
                  <a:rPr lang="en-US" altLang="tr-TR" sz="1400" dirty="0" smtClean="0"/>
                  <a:t>blue-green algae</a:t>
                </a:r>
                <a:r>
                  <a:rPr lang="tr-TR" altLang="tr-TR" sz="1400" dirty="0" smtClean="0"/>
                  <a:t>)</a:t>
                </a:r>
                <a:r>
                  <a:rPr lang="en-US" altLang="tr-TR" sz="1400" dirty="0" smtClean="0"/>
                  <a:t> </a:t>
                </a:r>
                <a:endParaRPr lang="ru-RU" altLang="tr-TR" sz="1400" dirty="0"/>
              </a:p>
            </p:txBody>
          </p:sp>
          <p:sp>
            <p:nvSpPr>
              <p:cNvPr id="14" name="Прямоугольник 9"/>
              <p:cNvSpPr/>
              <p:nvPr/>
            </p:nvSpPr>
            <p:spPr>
              <a:xfrm>
                <a:off x="4642780" y="5857403"/>
                <a:ext cx="1778211" cy="45201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 err="1">
                    <a:solidFill>
                      <a:srgbClr val="FFFF00"/>
                    </a:solidFill>
                    <a:latin typeface="Arial" charset="0"/>
                  </a:rPr>
                  <a:t>Dneper</a:t>
                </a:r>
                <a:r>
                  <a:rPr lang="en-US" i="1" dirty="0">
                    <a:solidFill>
                      <a:srgbClr val="FFFF00"/>
                    </a:solidFill>
                    <a:latin typeface="Arial" charset="0"/>
                  </a:rPr>
                  <a:t>-Bug </a:t>
                </a:r>
                <a:r>
                  <a:rPr lang="tr-TR" i="1" dirty="0" smtClean="0">
                    <a:solidFill>
                      <a:srgbClr val="FFFF00"/>
                    </a:solidFill>
                    <a:latin typeface="Arial" charset="0"/>
                  </a:rPr>
                  <a:t>port</a:t>
                </a:r>
                <a:endParaRPr lang="ru-RU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sp>
            <p:nvSpPr>
              <p:cNvPr id="15" name="Прямоугольник 10"/>
              <p:cNvSpPr/>
              <p:nvPr/>
            </p:nvSpPr>
            <p:spPr>
              <a:xfrm>
                <a:off x="4714332" y="2214454"/>
                <a:ext cx="1441286" cy="36915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rgbClr val="FFFF00"/>
                    </a:solidFill>
                    <a:latin typeface="Arial" charset="0"/>
                  </a:rPr>
                  <a:t>Odessa Bay</a:t>
                </a:r>
                <a:endParaRPr lang="ru-RU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cxnSp>
            <p:nvCxnSpPr>
              <p:cNvPr id="16" name="Прямая со стрелкой 12"/>
              <p:cNvCxnSpPr/>
              <p:nvPr/>
            </p:nvCxnSpPr>
            <p:spPr>
              <a:xfrm>
                <a:off x="2428719" y="3786265"/>
                <a:ext cx="2142507" cy="102002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8"/>
              <p:cNvCxnSpPr>
                <a:stCxn id="18" idx="0"/>
              </p:cNvCxnSpPr>
              <p:nvPr/>
            </p:nvCxnSpPr>
            <p:spPr>
              <a:xfrm rot="5400000" flipH="1" flipV="1">
                <a:off x="2071581" y="1142845"/>
                <a:ext cx="1785530" cy="321376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Прямоугольник 22"/>
              <p:cNvSpPr/>
              <p:nvPr/>
            </p:nvSpPr>
            <p:spPr>
              <a:xfrm>
                <a:off x="1142807" y="3642490"/>
                <a:ext cx="429319" cy="2856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Прямоугольник 23"/>
              <p:cNvSpPr/>
              <p:nvPr/>
            </p:nvSpPr>
            <p:spPr>
              <a:xfrm>
                <a:off x="2070954" y="3500658"/>
                <a:ext cx="787084" cy="28560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" name="Прямоугольник 27"/>
              <p:cNvSpPr/>
              <p:nvPr/>
            </p:nvSpPr>
            <p:spPr>
              <a:xfrm>
                <a:off x="143106" y="5144357"/>
                <a:ext cx="928147" cy="171364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" name="Прямоугольник 26"/>
              <p:cNvSpPr>
                <a:spLocks noChangeArrowheads="1"/>
              </p:cNvSpPr>
              <p:nvPr/>
            </p:nvSpPr>
            <p:spPr bwMode="auto">
              <a:xfrm>
                <a:off x="714375" y="5873536"/>
                <a:ext cx="1848991" cy="7345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r-TR" sz="1100" b="1" i="1">
                    <a:solidFill>
                      <a:srgbClr val="CCFFFF"/>
                    </a:solidFill>
                  </a:rPr>
                  <a:t>Nodularia spumigena</a:t>
                </a:r>
              </a:p>
              <a:p>
                <a:pPr eaLnBrk="1" hangingPunct="1"/>
                <a:r>
                  <a:rPr lang="en-US" altLang="tr-TR" sz="1100" b="1" i="1">
                    <a:solidFill>
                      <a:srgbClr val="CCFFFF"/>
                    </a:solidFill>
                  </a:rPr>
                  <a:t>Microcystis aeruginosa</a:t>
                </a:r>
              </a:p>
              <a:p>
                <a:pPr eaLnBrk="1" hangingPunct="1"/>
                <a:r>
                  <a:rPr lang="en-US" altLang="tr-TR" sz="1100" b="1" i="1">
                    <a:solidFill>
                      <a:srgbClr val="CCFFFF"/>
                    </a:solidFill>
                  </a:rPr>
                  <a:t>Spirulina laxissima</a:t>
                </a:r>
                <a:endParaRPr lang="ru-RU" altLang="tr-TR" sz="1100">
                  <a:solidFill>
                    <a:srgbClr val="CCFFFF"/>
                  </a:solidFill>
                </a:endParaRPr>
              </a:p>
            </p:txBody>
          </p:sp>
        </p:grpSp>
        <p:sp>
          <p:nvSpPr>
            <p:cNvPr id="6" name="TextBox 32"/>
            <p:cNvSpPr txBox="1">
              <a:spLocks noChangeArrowheads="1"/>
            </p:cNvSpPr>
            <p:nvPr/>
          </p:nvSpPr>
          <p:spPr bwMode="auto">
            <a:xfrm>
              <a:off x="6575022" y="6390707"/>
              <a:ext cx="12358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 altLang="tr-TR" sz="1400" dirty="0" smtClean="0"/>
                <a:t>Ocak</a:t>
              </a:r>
              <a:r>
                <a:rPr lang="en-US" altLang="tr-TR" sz="1400" dirty="0" smtClean="0"/>
                <a:t> </a:t>
              </a:r>
              <a:r>
                <a:rPr lang="en-US" altLang="tr-TR" sz="1400" dirty="0"/>
                <a:t>2011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7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Yeşile dönen Bafa Gölü köpürd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17" b="13615"/>
          <a:stretch/>
        </p:blipFill>
        <p:spPr bwMode="auto">
          <a:xfrm>
            <a:off x="617690" y="2061382"/>
            <a:ext cx="4235451" cy="27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fa gölü ötrofikasyon ile ilgili görsel sonuc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5" t="8324" r="14172" b="12201"/>
          <a:stretch/>
        </p:blipFill>
        <p:spPr bwMode="auto">
          <a:xfrm>
            <a:off x="4853141" y="2061383"/>
            <a:ext cx="4320481" cy="27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988534" y="4983396"/>
            <a:ext cx="1584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BAFA GÖLÜ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7238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5486" y="892557"/>
            <a:ext cx="6664433" cy="5016501"/>
          </a:xfrm>
        </p:spPr>
      </p:pic>
      <p:sp>
        <p:nvSpPr>
          <p:cNvPr id="5" name="Dikdörtgen 4"/>
          <p:cNvSpPr/>
          <p:nvPr/>
        </p:nvSpPr>
        <p:spPr>
          <a:xfrm>
            <a:off x="7855697" y="6386729"/>
            <a:ext cx="3417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tr-TR" sz="2400" b="1" dirty="0" smtClean="0"/>
              <a:t>Mirror</a:t>
            </a:r>
            <a:r>
              <a:rPr lang="tr-TR" altLang="tr-TR" sz="2400" b="1" dirty="0" smtClean="0"/>
              <a:t> Gölü, </a:t>
            </a:r>
            <a:r>
              <a:rPr lang="tr-TR" altLang="tr-TR" sz="2400" b="1" dirty="0" smtClean="0"/>
              <a:t>California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855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7500" t="19001" r="30656" b="6427"/>
          <a:stretch/>
        </p:blipFill>
        <p:spPr>
          <a:xfrm>
            <a:off x="395785" y="1184223"/>
            <a:ext cx="9062114" cy="511164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334708" y="1126500"/>
            <a:ext cx="539646" cy="3747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u="sng" dirty="0" smtClean="0"/>
              <a:t>Kaynaklar</a:t>
            </a:r>
            <a:endParaRPr lang="tr-TR" sz="3600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9802" y="1019331"/>
            <a:ext cx="11782269" cy="5606322"/>
          </a:xfrm>
        </p:spPr>
        <p:txBody>
          <a:bodyPr>
            <a:no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Chislock</a:t>
            </a:r>
            <a:r>
              <a:rPr lang="en-US" sz="1400" dirty="0"/>
              <a:t>, M.F.; </a:t>
            </a:r>
            <a:r>
              <a:rPr lang="en-US" sz="1400" dirty="0" err="1"/>
              <a:t>Doster</a:t>
            </a:r>
            <a:r>
              <a:rPr lang="en-US" sz="1400" dirty="0"/>
              <a:t>, E.; </a:t>
            </a:r>
            <a:r>
              <a:rPr lang="en-US" sz="1400" dirty="0" err="1"/>
              <a:t>Zitomer</a:t>
            </a:r>
            <a:r>
              <a:rPr lang="en-US" sz="1400" dirty="0"/>
              <a:t>, R.A.; Wilson, A.E. (2013). "Eutrophication: Causes, Consequences, and Controls in Aquatic Ecosystems". Nature Education Knowledge. 4 (4): 10. Retrieved 10 March 2018</a:t>
            </a:r>
            <a:r>
              <a:rPr lang="en-US" sz="1400" dirty="0" smtClean="0"/>
              <a:t>.</a:t>
            </a:r>
            <a:endParaRPr lang="tr-TR" sz="1400" dirty="0" smtClean="0"/>
          </a:p>
          <a:p>
            <a:r>
              <a:rPr lang="tr-TR" sz="1400" dirty="0" err="1"/>
              <a:t>Khan</a:t>
            </a:r>
            <a:r>
              <a:rPr lang="tr-TR" sz="1400" dirty="0"/>
              <a:t>, M. Nasir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Mohammad</a:t>
            </a:r>
            <a:r>
              <a:rPr lang="tr-TR" sz="1400" dirty="0"/>
              <a:t>, F. (2014 ) "</a:t>
            </a:r>
            <a:r>
              <a:rPr lang="tr-TR" sz="1400" dirty="0" err="1"/>
              <a:t>Eutrophication</a:t>
            </a:r>
            <a:r>
              <a:rPr lang="tr-TR" sz="1400" dirty="0"/>
              <a:t> of </a:t>
            </a:r>
            <a:r>
              <a:rPr lang="tr-TR" sz="1400" dirty="0" err="1"/>
              <a:t>Lakes</a:t>
            </a:r>
            <a:r>
              <a:rPr lang="tr-TR" sz="1400" dirty="0"/>
              <a:t>" in A. A. Ansari, S. S. </a:t>
            </a:r>
            <a:r>
              <a:rPr lang="tr-TR" sz="1400" dirty="0" err="1"/>
              <a:t>Gill</a:t>
            </a:r>
            <a:r>
              <a:rPr lang="tr-TR" sz="1400" dirty="0"/>
              <a:t> (</a:t>
            </a:r>
            <a:r>
              <a:rPr lang="tr-TR" sz="1400" dirty="0" err="1"/>
              <a:t>eds</a:t>
            </a:r>
            <a:r>
              <a:rPr lang="tr-TR" sz="1400" dirty="0"/>
              <a:t>.), </a:t>
            </a:r>
            <a:r>
              <a:rPr lang="tr-TR" sz="1400" i="1" dirty="0" err="1"/>
              <a:t>Eutrophication</a:t>
            </a:r>
            <a:r>
              <a:rPr lang="tr-TR" sz="1400" i="1" dirty="0"/>
              <a:t>: </a:t>
            </a:r>
            <a:r>
              <a:rPr lang="tr-TR" sz="1400" i="1" dirty="0" err="1"/>
              <a:t>Challenges</a:t>
            </a:r>
            <a:r>
              <a:rPr lang="tr-TR" sz="1400" i="1" dirty="0"/>
              <a:t> </a:t>
            </a:r>
            <a:r>
              <a:rPr lang="tr-TR" sz="1400" i="1" dirty="0" err="1"/>
              <a:t>and</a:t>
            </a:r>
            <a:r>
              <a:rPr lang="tr-TR" sz="1400" i="1" dirty="0"/>
              <a:t> Solutions</a:t>
            </a:r>
            <a:r>
              <a:rPr lang="tr-TR" sz="1400" dirty="0"/>
              <a:t>; Volume II of </a:t>
            </a:r>
            <a:r>
              <a:rPr lang="tr-TR" sz="1400" i="1" dirty="0" err="1"/>
              <a:t>Eutrophication</a:t>
            </a:r>
            <a:r>
              <a:rPr lang="tr-TR" sz="1400" i="1" dirty="0"/>
              <a:t>: </a:t>
            </a:r>
            <a:r>
              <a:rPr lang="tr-TR" sz="1400" i="1" dirty="0" err="1"/>
              <a:t>Causes</a:t>
            </a:r>
            <a:r>
              <a:rPr lang="tr-TR" sz="1400" i="1" dirty="0"/>
              <a:t>, </a:t>
            </a:r>
            <a:r>
              <a:rPr lang="tr-TR" sz="1400" i="1" dirty="0" err="1"/>
              <a:t>Consequences</a:t>
            </a:r>
            <a:r>
              <a:rPr lang="tr-TR" sz="1400" i="1" dirty="0"/>
              <a:t> </a:t>
            </a:r>
            <a:r>
              <a:rPr lang="tr-TR" sz="1400" i="1" dirty="0" err="1"/>
              <a:t>and</a:t>
            </a:r>
            <a:r>
              <a:rPr lang="tr-TR" sz="1400" i="1" dirty="0"/>
              <a:t> Control</a:t>
            </a:r>
            <a:r>
              <a:rPr lang="tr-TR" sz="1400" dirty="0"/>
              <a:t>, </a:t>
            </a:r>
            <a:r>
              <a:rPr lang="tr-TR" sz="1400" dirty="0" err="1"/>
              <a:t>Springer</a:t>
            </a:r>
            <a:r>
              <a:rPr lang="tr-TR" sz="1400" dirty="0"/>
              <a:t> </a:t>
            </a:r>
            <a:r>
              <a:rPr lang="tr-TR" sz="1400" dirty="0" err="1"/>
              <a:t>Science+Business</a:t>
            </a:r>
            <a:r>
              <a:rPr lang="tr-TR" sz="1400" dirty="0"/>
              <a:t> Media Dordrecht. </a:t>
            </a:r>
            <a:r>
              <a:rPr lang="tr-TR" sz="1400" dirty="0">
                <a:hlinkClick r:id="rId2" tooltip="Digital object identifier"/>
              </a:rPr>
              <a:t>doi</a:t>
            </a:r>
            <a:r>
              <a:rPr lang="tr-TR" sz="1400" dirty="0"/>
              <a:t>:</a:t>
            </a:r>
            <a:r>
              <a:rPr lang="tr-TR" sz="1400" dirty="0">
                <a:hlinkClick r:id="rId3"/>
              </a:rPr>
              <a:t>10.1007/978-94-007-7814-6_5</a:t>
            </a:r>
            <a:r>
              <a:rPr lang="tr-TR" sz="1400" dirty="0"/>
              <a:t>. </a:t>
            </a:r>
            <a:r>
              <a:rPr lang="tr-TR" sz="1400" dirty="0">
                <a:hlinkClick r:id="rId4" tooltip="International Standard Book Number"/>
              </a:rPr>
              <a:t>ISBN</a:t>
            </a:r>
            <a:r>
              <a:rPr lang="tr-TR" sz="1400" dirty="0"/>
              <a:t> </a:t>
            </a:r>
            <a:r>
              <a:rPr lang="tr-TR" sz="1400" dirty="0">
                <a:hlinkClick r:id="rId5" tooltip="Special:BookSources/978-94-007-7814-6"/>
              </a:rPr>
              <a:t>978-94-007-7814-6</a:t>
            </a:r>
            <a:r>
              <a:rPr lang="tr-TR" sz="1400" dirty="0" smtClean="0"/>
              <a:t>.</a:t>
            </a:r>
          </a:p>
          <a:p>
            <a:r>
              <a:rPr lang="tr-TR" sz="1400" dirty="0" smtClean="0"/>
              <a:t>N</a:t>
            </a:r>
            <a:r>
              <a:rPr lang="en-US" sz="1400" dirty="0" err="1"/>
              <a:t>ürnberg</a:t>
            </a:r>
            <a:r>
              <a:rPr lang="en-US" sz="1400" dirty="0"/>
              <a:t>, G.K., 2017. Attempted management of cyanobacteria by </a:t>
            </a:r>
            <a:r>
              <a:rPr lang="en-US" sz="1400" dirty="0" err="1"/>
              <a:t>Phoslock</a:t>
            </a:r>
            <a:r>
              <a:rPr lang="en-US" sz="1400" dirty="0"/>
              <a:t> (lanthanum-modified clay) in Canadian lakes: water quality results and predictions. Lake </a:t>
            </a:r>
            <a:r>
              <a:rPr lang="en-US" sz="1400" dirty="0" err="1"/>
              <a:t>Reserv</a:t>
            </a:r>
            <a:r>
              <a:rPr lang="en-US" sz="1400" dirty="0"/>
              <a:t>. </a:t>
            </a:r>
            <a:r>
              <a:rPr lang="en-US" sz="1400" dirty="0" err="1"/>
              <a:t>Manag</a:t>
            </a:r>
            <a:r>
              <a:rPr lang="en-US" sz="1400" dirty="0"/>
              <a:t>. 33, 163–170. doi:10.1080/10402381.2016.1265618</a:t>
            </a:r>
            <a:endParaRPr lang="tr-TR" sz="1400" dirty="0" smtClean="0"/>
          </a:p>
          <a:p>
            <a:r>
              <a:rPr lang="tr-TR" sz="1400" dirty="0" err="1" smtClean="0"/>
              <a:t>Wetzel</a:t>
            </a:r>
            <a:r>
              <a:rPr lang="tr-TR" sz="1400" dirty="0" smtClean="0"/>
              <a:t> </a:t>
            </a:r>
            <a:r>
              <a:rPr lang="tr-TR" sz="1400" dirty="0"/>
              <a:t>2001. </a:t>
            </a:r>
            <a:r>
              <a:rPr lang="tr-TR" sz="1400" dirty="0" err="1"/>
              <a:t>Limnology</a:t>
            </a:r>
            <a:r>
              <a:rPr lang="tr-TR" sz="1400" dirty="0"/>
              <a:t> lake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river</a:t>
            </a:r>
            <a:r>
              <a:rPr lang="tr-TR" sz="1400" dirty="0"/>
              <a:t> </a:t>
            </a:r>
            <a:r>
              <a:rPr lang="tr-TR" sz="1400" dirty="0" err="1"/>
              <a:t>ecosystems</a:t>
            </a:r>
            <a:r>
              <a:rPr lang="tr-TR" sz="1400" dirty="0"/>
              <a:t>, New York.</a:t>
            </a:r>
          </a:p>
          <a:p>
            <a:r>
              <a:rPr lang="tr-TR" sz="1400" dirty="0" err="1"/>
              <a:t>Greeson</a:t>
            </a:r>
            <a:r>
              <a:rPr lang="tr-TR" sz="1400" dirty="0"/>
              <a:t> 1969. Lake </a:t>
            </a:r>
            <a:r>
              <a:rPr lang="tr-TR" sz="1400" dirty="0" err="1"/>
              <a:t>eutrophication</a:t>
            </a:r>
            <a:r>
              <a:rPr lang="tr-TR" sz="1400" dirty="0"/>
              <a:t> – A </a:t>
            </a:r>
            <a:r>
              <a:rPr lang="tr-TR" sz="1400" dirty="0" err="1"/>
              <a:t>natural</a:t>
            </a:r>
            <a:r>
              <a:rPr lang="tr-TR" sz="1400" dirty="0"/>
              <a:t> </a:t>
            </a:r>
            <a:r>
              <a:rPr lang="tr-TR" sz="1400" dirty="0" err="1"/>
              <a:t>process</a:t>
            </a:r>
            <a:r>
              <a:rPr lang="tr-TR" sz="1400" dirty="0"/>
              <a:t>. JAWRA.</a:t>
            </a:r>
          </a:p>
          <a:p>
            <a:r>
              <a:rPr lang="tr-TR" sz="1400" dirty="0"/>
              <a:t>Schindler 2006. </a:t>
            </a:r>
            <a:r>
              <a:rPr lang="tr-TR" sz="1400" dirty="0" err="1"/>
              <a:t>Recent</a:t>
            </a:r>
            <a:r>
              <a:rPr lang="tr-TR" sz="1400" dirty="0"/>
              <a:t> </a:t>
            </a:r>
            <a:r>
              <a:rPr lang="tr-TR" sz="1400" dirty="0" err="1"/>
              <a:t>advances</a:t>
            </a:r>
            <a:r>
              <a:rPr lang="tr-TR" sz="1400" dirty="0"/>
              <a:t> in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understanding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management</a:t>
            </a:r>
            <a:r>
              <a:rPr lang="tr-TR" sz="1400" dirty="0"/>
              <a:t> of </a:t>
            </a:r>
            <a:r>
              <a:rPr lang="tr-TR" sz="1400" dirty="0" err="1"/>
              <a:t>eutrophication</a:t>
            </a:r>
            <a:r>
              <a:rPr lang="tr-TR" sz="1400" dirty="0"/>
              <a:t>. </a:t>
            </a:r>
            <a:r>
              <a:rPr lang="tr-TR" sz="1400" dirty="0" err="1"/>
              <a:t>Limnol</a:t>
            </a:r>
            <a:r>
              <a:rPr lang="tr-TR" sz="1400" dirty="0"/>
              <a:t>. </a:t>
            </a:r>
            <a:r>
              <a:rPr lang="tr-TR" sz="1400" dirty="0" err="1"/>
              <a:t>Oceanogr</a:t>
            </a:r>
            <a:r>
              <a:rPr lang="tr-TR" sz="1400" dirty="0"/>
              <a:t>.</a:t>
            </a:r>
          </a:p>
          <a:p>
            <a:r>
              <a:rPr lang="tr-TR" sz="1400" dirty="0"/>
              <a:t>Rast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Holland</a:t>
            </a:r>
            <a:r>
              <a:rPr lang="tr-TR" sz="1400" dirty="0"/>
              <a:t> 1988. </a:t>
            </a:r>
            <a:r>
              <a:rPr lang="tr-TR" sz="1400" dirty="0" err="1"/>
              <a:t>Eutrophication</a:t>
            </a:r>
            <a:r>
              <a:rPr lang="tr-TR" sz="1400" dirty="0"/>
              <a:t> of lake </a:t>
            </a:r>
            <a:r>
              <a:rPr lang="tr-TR" sz="1400" dirty="0" err="1"/>
              <a:t>reservoirs</a:t>
            </a:r>
            <a:r>
              <a:rPr lang="tr-TR" sz="1400" dirty="0"/>
              <a:t>: A </a:t>
            </a:r>
            <a:r>
              <a:rPr lang="tr-TR" sz="1400" dirty="0" err="1"/>
              <a:t>framework</a:t>
            </a:r>
            <a:r>
              <a:rPr lang="tr-TR" sz="1400" dirty="0"/>
              <a:t> </a:t>
            </a:r>
            <a:r>
              <a:rPr lang="tr-TR" sz="1400" dirty="0" err="1"/>
              <a:t>for</a:t>
            </a:r>
            <a:r>
              <a:rPr lang="tr-TR" sz="1400" dirty="0"/>
              <a:t> </a:t>
            </a:r>
            <a:r>
              <a:rPr lang="tr-TR" sz="1400" dirty="0" err="1"/>
              <a:t>making</a:t>
            </a:r>
            <a:r>
              <a:rPr lang="tr-TR" sz="1400" dirty="0"/>
              <a:t> </a:t>
            </a:r>
            <a:r>
              <a:rPr lang="tr-TR" sz="1400" dirty="0" err="1"/>
              <a:t>management</a:t>
            </a:r>
            <a:r>
              <a:rPr lang="tr-TR" sz="1400" dirty="0"/>
              <a:t> </a:t>
            </a:r>
            <a:r>
              <a:rPr lang="tr-TR" sz="1400" dirty="0" err="1"/>
              <a:t>decisions</a:t>
            </a:r>
            <a:r>
              <a:rPr lang="tr-TR" sz="1400" dirty="0"/>
              <a:t>. AMBIO.</a:t>
            </a:r>
          </a:p>
          <a:p>
            <a:r>
              <a:rPr lang="tr-TR" sz="1400" dirty="0" err="1"/>
              <a:t>Vollenweider</a:t>
            </a:r>
            <a:r>
              <a:rPr lang="tr-TR" sz="1400" dirty="0"/>
              <a:t> 1968. </a:t>
            </a:r>
            <a:r>
              <a:rPr lang="tr-TR" sz="1400" dirty="0" err="1"/>
              <a:t>Scientific</a:t>
            </a:r>
            <a:r>
              <a:rPr lang="tr-TR" sz="1400" dirty="0"/>
              <a:t> </a:t>
            </a:r>
            <a:r>
              <a:rPr lang="tr-TR" sz="1400" dirty="0" err="1"/>
              <a:t>fundamentals</a:t>
            </a:r>
            <a:r>
              <a:rPr lang="tr-TR" sz="1400" dirty="0"/>
              <a:t> of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eutrophication</a:t>
            </a:r>
            <a:r>
              <a:rPr lang="tr-TR" sz="1400" dirty="0"/>
              <a:t> of </a:t>
            </a:r>
            <a:r>
              <a:rPr lang="tr-TR" sz="1400" dirty="0" err="1"/>
              <a:t>lakes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flowing</a:t>
            </a:r>
            <a:r>
              <a:rPr lang="tr-TR" sz="1400" dirty="0"/>
              <a:t> </a:t>
            </a:r>
            <a:r>
              <a:rPr lang="tr-TR" sz="1400" dirty="0" err="1"/>
              <a:t>waters</a:t>
            </a:r>
            <a:r>
              <a:rPr lang="tr-TR" sz="1400" dirty="0"/>
              <a:t>, </a:t>
            </a:r>
            <a:r>
              <a:rPr lang="tr-TR" sz="1400" dirty="0" err="1"/>
              <a:t>with</a:t>
            </a:r>
            <a:r>
              <a:rPr lang="tr-TR" sz="1400" dirty="0"/>
              <a:t> </a:t>
            </a:r>
            <a:r>
              <a:rPr lang="tr-TR" sz="1400" dirty="0" err="1"/>
              <a:t>particular</a:t>
            </a:r>
            <a:r>
              <a:rPr lang="tr-TR" sz="1400" dirty="0"/>
              <a:t> </a:t>
            </a:r>
            <a:r>
              <a:rPr lang="tr-TR" sz="1400" dirty="0" err="1"/>
              <a:t>reference</a:t>
            </a:r>
            <a:r>
              <a:rPr lang="tr-TR" sz="1400" dirty="0"/>
              <a:t> </a:t>
            </a:r>
            <a:r>
              <a:rPr lang="tr-TR" sz="1400" dirty="0" err="1"/>
              <a:t>to</a:t>
            </a:r>
            <a:r>
              <a:rPr lang="tr-TR" sz="1400" dirty="0"/>
              <a:t> </a:t>
            </a:r>
            <a:r>
              <a:rPr lang="tr-TR" sz="1400" dirty="0" err="1"/>
              <a:t>nitrogen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phosphorus</a:t>
            </a:r>
            <a:r>
              <a:rPr lang="tr-TR" sz="1400" dirty="0"/>
              <a:t> as </a:t>
            </a:r>
            <a:r>
              <a:rPr lang="tr-TR" sz="1400" dirty="0" err="1"/>
              <a:t>factors</a:t>
            </a:r>
            <a:r>
              <a:rPr lang="tr-TR" sz="1400" dirty="0"/>
              <a:t> in </a:t>
            </a:r>
            <a:r>
              <a:rPr lang="tr-TR" sz="1400" dirty="0" err="1"/>
              <a:t>eutrophication</a:t>
            </a:r>
            <a:r>
              <a:rPr lang="tr-TR" sz="1400" dirty="0"/>
              <a:t>. OECD Technical Report.</a:t>
            </a:r>
          </a:p>
          <a:p>
            <a:r>
              <a:rPr lang="tr-TR" sz="1400" dirty="0" err="1"/>
              <a:t>Williamson</a:t>
            </a:r>
            <a:r>
              <a:rPr lang="tr-TR" sz="1400" dirty="0"/>
              <a:t> et al. 2008. </a:t>
            </a:r>
            <a:r>
              <a:rPr lang="tr-TR" sz="1400" dirty="0" err="1"/>
              <a:t>Lakes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streams</a:t>
            </a:r>
            <a:r>
              <a:rPr lang="tr-TR" sz="1400" dirty="0"/>
              <a:t> as </a:t>
            </a:r>
            <a:r>
              <a:rPr lang="tr-TR" sz="1400" dirty="0" err="1"/>
              <a:t>sentinels</a:t>
            </a:r>
            <a:r>
              <a:rPr lang="tr-TR" sz="1400" dirty="0"/>
              <a:t> of </a:t>
            </a:r>
            <a:r>
              <a:rPr lang="tr-TR" sz="1400" dirty="0" err="1"/>
              <a:t>environmental</a:t>
            </a:r>
            <a:r>
              <a:rPr lang="tr-TR" sz="1400" dirty="0"/>
              <a:t> </a:t>
            </a:r>
            <a:r>
              <a:rPr lang="tr-TR" sz="1400" dirty="0" err="1"/>
              <a:t>change</a:t>
            </a:r>
            <a:r>
              <a:rPr lang="tr-TR" sz="1400" dirty="0"/>
              <a:t> in </a:t>
            </a:r>
            <a:r>
              <a:rPr lang="tr-TR" sz="1400" dirty="0" err="1"/>
              <a:t>terrestrial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atmospheric</a:t>
            </a:r>
            <a:r>
              <a:rPr lang="tr-TR" sz="1400" dirty="0"/>
              <a:t> </a:t>
            </a:r>
            <a:r>
              <a:rPr lang="tr-TR" sz="1400" dirty="0" err="1"/>
              <a:t>processes</a:t>
            </a:r>
            <a:r>
              <a:rPr lang="tr-TR" sz="1400" dirty="0"/>
              <a:t>. Front. </a:t>
            </a:r>
            <a:r>
              <a:rPr lang="tr-TR" sz="1400" dirty="0" err="1"/>
              <a:t>Ecol</a:t>
            </a:r>
            <a:r>
              <a:rPr lang="tr-TR" sz="1400" dirty="0"/>
              <a:t>. </a:t>
            </a:r>
            <a:r>
              <a:rPr lang="tr-TR" sz="1400" dirty="0" err="1"/>
              <a:t>Envriron</a:t>
            </a:r>
            <a:r>
              <a:rPr lang="tr-TR" sz="1400" dirty="0"/>
              <a:t>.</a:t>
            </a:r>
          </a:p>
          <a:p>
            <a:r>
              <a:rPr lang="tr-TR" sz="1400" dirty="0"/>
              <a:t>Forbes 1887. The lake as a </a:t>
            </a:r>
            <a:r>
              <a:rPr lang="tr-TR" sz="1400" dirty="0" err="1"/>
              <a:t>microcosm</a:t>
            </a:r>
            <a:r>
              <a:rPr lang="tr-TR" sz="1400" dirty="0"/>
              <a:t>. </a:t>
            </a:r>
            <a:r>
              <a:rPr lang="tr-TR" sz="1400" dirty="0" err="1"/>
              <a:t>Bull</a:t>
            </a:r>
            <a:r>
              <a:rPr lang="tr-TR" sz="1400" dirty="0"/>
              <a:t>. </a:t>
            </a:r>
            <a:r>
              <a:rPr lang="tr-TR" sz="1400" dirty="0" err="1"/>
              <a:t>Peoria</a:t>
            </a:r>
            <a:r>
              <a:rPr lang="tr-TR" sz="1400" dirty="0"/>
              <a:t> Illinois </a:t>
            </a:r>
            <a:r>
              <a:rPr lang="tr-TR" sz="1400" dirty="0" err="1"/>
              <a:t>Scientific</a:t>
            </a:r>
            <a:r>
              <a:rPr lang="tr-TR" sz="1400" dirty="0"/>
              <a:t> </a:t>
            </a:r>
            <a:r>
              <a:rPr lang="tr-TR" sz="1400" dirty="0" err="1"/>
              <a:t>Association</a:t>
            </a:r>
            <a:r>
              <a:rPr lang="tr-TR" sz="1400" dirty="0"/>
              <a:t>.</a:t>
            </a:r>
          </a:p>
          <a:p>
            <a:r>
              <a:rPr lang="tr-TR" sz="1400" dirty="0" err="1"/>
              <a:t>Edmonson</a:t>
            </a:r>
            <a:r>
              <a:rPr lang="tr-TR" sz="1400" dirty="0"/>
              <a:t> 1970. </a:t>
            </a:r>
            <a:r>
              <a:rPr lang="tr-TR" sz="1400" dirty="0" err="1"/>
              <a:t>Phosphorus</a:t>
            </a:r>
            <a:r>
              <a:rPr lang="tr-TR" sz="1400" dirty="0"/>
              <a:t>, </a:t>
            </a:r>
            <a:r>
              <a:rPr lang="tr-TR" sz="1400" dirty="0" err="1"/>
              <a:t>nitrogen</a:t>
            </a:r>
            <a:r>
              <a:rPr lang="tr-TR" sz="1400" dirty="0"/>
              <a:t>,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algae</a:t>
            </a:r>
            <a:r>
              <a:rPr lang="tr-TR" sz="1400" dirty="0"/>
              <a:t> in Lake Washington </a:t>
            </a:r>
            <a:r>
              <a:rPr lang="tr-TR" sz="1400" dirty="0" err="1"/>
              <a:t>after</a:t>
            </a:r>
            <a:r>
              <a:rPr lang="tr-TR" sz="1400" dirty="0"/>
              <a:t> </a:t>
            </a:r>
            <a:r>
              <a:rPr lang="tr-TR" sz="1400" dirty="0" err="1"/>
              <a:t>diversion</a:t>
            </a:r>
            <a:r>
              <a:rPr lang="tr-TR" sz="1400" dirty="0"/>
              <a:t> of </a:t>
            </a:r>
            <a:r>
              <a:rPr lang="tr-TR" sz="1400" dirty="0" err="1"/>
              <a:t>sewage</a:t>
            </a:r>
            <a:r>
              <a:rPr lang="tr-TR" sz="1400" dirty="0"/>
              <a:t>. </a:t>
            </a:r>
            <a:r>
              <a:rPr lang="tr-TR" sz="1400" dirty="0" err="1"/>
              <a:t>Science</a:t>
            </a:r>
            <a:r>
              <a:rPr lang="tr-TR" sz="1400" dirty="0"/>
              <a:t>.</a:t>
            </a:r>
          </a:p>
          <a:p>
            <a:r>
              <a:rPr lang="tr-TR" sz="1400" dirty="0"/>
              <a:t>Schindler 2006. </a:t>
            </a:r>
            <a:r>
              <a:rPr lang="tr-TR" sz="1400" dirty="0" err="1"/>
              <a:t>Recent</a:t>
            </a:r>
            <a:r>
              <a:rPr lang="tr-TR" sz="1400" dirty="0"/>
              <a:t> </a:t>
            </a:r>
            <a:r>
              <a:rPr lang="tr-TR" sz="1400" dirty="0" err="1"/>
              <a:t>advances</a:t>
            </a:r>
            <a:r>
              <a:rPr lang="tr-TR" sz="1400" dirty="0"/>
              <a:t> in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understanding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management</a:t>
            </a:r>
            <a:r>
              <a:rPr lang="tr-TR" sz="1400" dirty="0"/>
              <a:t> of </a:t>
            </a:r>
            <a:r>
              <a:rPr lang="tr-TR" sz="1400" dirty="0" err="1"/>
              <a:t>eutrophication</a:t>
            </a:r>
            <a:r>
              <a:rPr lang="tr-TR" sz="1400" dirty="0"/>
              <a:t>. </a:t>
            </a:r>
            <a:r>
              <a:rPr lang="tr-TR" sz="1400" dirty="0" err="1"/>
              <a:t>Limnol</a:t>
            </a:r>
            <a:r>
              <a:rPr lang="tr-TR" sz="1400" dirty="0"/>
              <a:t>. </a:t>
            </a:r>
            <a:r>
              <a:rPr lang="tr-TR" sz="1400" dirty="0" err="1"/>
              <a:t>Oceanogr</a:t>
            </a:r>
            <a:r>
              <a:rPr lang="tr-TR" sz="1400" dirty="0"/>
              <a:t>.</a:t>
            </a:r>
          </a:p>
          <a:p>
            <a:r>
              <a:rPr lang="tr-TR" sz="1400" dirty="0" err="1"/>
              <a:t>Stockstad</a:t>
            </a:r>
            <a:r>
              <a:rPr lang="tr-TR" sz="1400" dirty="0"/>
              <a:t> 2008. News </a:t>
            </a:r>
            <a:r>
              <a:rPr lang="tr-TR" sz="1400" dirty="0" err="1"/>
              <a:t>Focus</a:t>
            </a:r>
            <a:r>
              <a:rPr lang="tr-TR" sz="1400" dirty="0"/>
              <a:t> </a:t>
            </a:r>
            <a:r>
              <a:rPr lang="tr-TR" sz="1400" dirty="0" err="1"/>
              <a:t>Article</a:t>
            </a:r>
            <a:r>
              <a:rPr lang="tr-TR" sz="1400" dirty="0"/>
              <a:t>: </a:t>
            </a:r>
            <a:r>
              <a:rPr lang="tr-TR" sz="1400" dirty="0" err="1"/>
              <a:t>Canada’s</a:t>
            </a:r>
            <a:r>
              <a:rPr lang="tr-TR" sz="1400" dirty="0"/>
              <a:t> </a:t>
            </a:r>
            <a:r>
              <a:rPr lang="tr-TR" sz="1400" dirty="0" err="1"/>
              <a:t>Eperimental</a:t>
            </a:r>
            <a:r>
              <a:rPr lang="tr-TR" sz="1400" dirty="0"/>
              <a:t> </a:t>
            </a:r>
            <a:r>
              <a:rPr lang="tr-TR" sz="1400" dirty="0" err="1"/>
              <a:t>Lakes</a:t>
            </a:r>
            <a:r>
              <a:rPr lang="tr-TR" sz="1400" dirty="0"/>
              <a:t>. </a:t>
            </a:r>
            <a:r>
              <a:rPr lang="tr-TR" sz="1400" dirty="0" err="1"/>
              <a:t>Science</a:t>
            </a:r>
            <a:r>
              <a:rPr lang="tr-TR" sz="1400" dirty="0"/>
              <a:t>.</a:t>
            </a:r>
          </a:p>
          <a:p>
            <a:r>
              <a:rPr lang="tr-TR" sz="1400" dirty="0"/>
              <a:t>RMB </a:t>
            </a:r>
            <a:r>
              <a:rPr lang="tr-TR" sz="1400" dirty="0" err="1"/>
              <a:t>Environmental</a:t>
            </a:r>
            <a:r>
              <a:rPr lang="tr-TR" sz="1400" dirty="0"/>
              <a:t> </a:t>
            </a:r>
            <a:r>
              <a:rPr lang="tr-TR" sz="1400" dirty="0" err="1"/>
              <a:t>Laboratories</a:t>
            </a:r>
            <a:r>
              <a:rPr lang="tr-TR" sz="1400" dirty="0"/>
              <a:t>. </a:t>
            </a:r>
            <a:r>
              <a:rPr lang="tr-TR" sz="1400" dirty="0" err="1"/>
              <a:t>Eutrophication</a:t>
            </a:r>
            <a:r>
              <a:rPr lang="tr-TR" sz="1400" dirty="0"/>
              <a:t>. 2009. </a:t>
            </a:r>
            <a:r>
              <a:rPr lang="tr-TR" sz="1400" dirty="0" err="1"/>
              <a:t>Retrieved</a:t>
            </a:r>
            <a:r>
              <a:rPr lang="tr-TR" sz="1400" dirty="0"/>
              <a:t> online at: http://www.rmbel.info/Reports/Static/Eutrophication.aspx</a:t>
            </a:r>
          </a:p>
        </p:txBody>
      </p:sp>
    </p:spTree>
    <p:extLst>
      <p:ext uri="{BB962C8B-B14F-4D97-AF65-F5344CB8AC3E}">
        <p14:creationId xmlns:p14="http://schemas.microsoft.com/office/powerpoint/2010/main" val="41443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96036" y="1975095"/>
            <a:ext cx="108909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Tanyolaç, J. 2000. Limnoloji. Hatiboğlu Yayınevi, Ankara.</a:t>
            </a:r>
          </a:p>
          <a:p>
            <a:r>
              <a:rPr lang="tr-TR" sz="1000" dirty="0" err="1" smtClean="0"/>
              <a:t>Wetzel</a:t>
            </a:r>
            <a:r>
              <a:rPr lang="tr-TR" sz="1000" dirty="0" smtClean="0"/>
              <a:t>, G.R. 2017. </a:t>
            </a:r>
            <a:r>
              <a:rPr lang="tr-TR" sz="1000" dirty="0" err="1" smtClean="0"/>
              <a:t>editor</a:t>
            </a:r>
            <a:r>
              <a:rPr lang="tr-TR" sz="1000" dirty="0" smtClean="0"/>
              <a:t> </a:t>
            </a:r>
            <a:r>
              <a:rPr lang="tr-TR" sz="1000" dirty="0" err="1" smtClean="0"/>
              <a:t>Ergönül</a:t>
            </a:r>
            <a:r>
              <a:rPr lang="tr-TR" sz="1000" dirty="0" smtClean="0"/>
              <a:t>, M.B. Limnoloji, Göl ve Nehir Ekosistemleri. 3. baskıdan çeviri. Nobel Yayıncılık, Ankara.</a:t>
            </a:r>
          </a:p>
          <a:p>
            <a:r>
              <a:rPr lang="tr-TR" sz="1000" dirty="0" smtClean="0"/>
              <a:t>"Nürnberg, G.K., 2017. </a:t>
            </a:r>
            <a:r>
              <a:rPr lang="tr-TR" sz="1000" dirty="0" err="1" smtClean="0"/>
              <a:t>Attempted</a:t>
            </a:r>
            <a:r>
              <a:rPr lang="tr-TR" sz="1000" dirty="0" smtClean="0"/>
              <a:t> </a:t>
            </a:r>
            <a:r>
              <a:rPr lang="tr-TR" sz="1000" dirty="0" err="1" smtClean="0"/>
              <a:t>management</a:t>
            </a:r>
            <a:r>
              <a:rPr lang="tr-TR" sz="1000" dirty="0" smtClean="0"/>
              <a:t> of </a:t>
            </a:r>
            <a:r>
              <a:rPr lang="tr-TR" sz="1000" dirty="0" err="1" smtClean="0"/>
              <a:t>cyanobacteria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Phoslock</a:t>
            </a:r>
            <a:r>
              <a:rPr lang="tr-TR" sz="1000" dirty="0" smtClean="0"/>
              <a:t> (</a:t>
            </a:r>
            <a:r>
              <a:rPr lang="tr-TR" sz="1000" dirty="0" err="1" smtClean="0"/>
              <a:t>lanthanum-modified</a:t>
            </a:r>
            <a:r>
              <a:rPr lang="tr-TR" sz="1000" dirty="0" smtClean="0"/>
              <a:t> </a:t>
            </a:r>
            <a:r>
              <a:rPr lang="tr-TR" sz="1000" dirty="0" err="1" smtClean="0"/>
              <a:t>clay</a:t>
            </a:r>
            <a:r>
              <a:rPr lang="tr-TR" sz="1000" dirty="0" smtClean="0"/>
              <a:t>) in </a:t>
            </a:r>
            <a:r>
              <a:rPr lang="tr-TR" sz="1000" dirty="0" err="1" smtClean="0"/>
              <a:t>Canadian</a:t>
            </a:r>
            <a:r>
              <a:rPr lang="tr-TR" sz="1000" dirty="0" smtClean="0"/>
              <a:t> </a:t>
            </a:r>
            <a:r>
              <a:rPr lang="tr-TR" sz="1000" dirty="0" err="1" smtClean="0"/>
              <a:t>lakes</a:t>
            </a:r>
            <a:r>
              <a:rPr lang="tr-TR" sz="1000" dirty="0" smtClean="0"/>
              <a:t>: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quality</a:t>
            </a:r>
            <a:r>
              <a:rPr lang="tr-TR" sz="1000" dirty="0" smtClean="0"/>
              <a:t> </a:t>
            </a:r>
            <a:r>
              <a:rPr lang="tr-TR" sz="1000" dirty="0" err="1" smtClean="0"/>
              <a:t>results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predictions</a:t>
            </a:r>
            <a:r>
              <a:rPr lang="tr-TR" sz="1000" dirty="0" smtClean="0"/>
              <a:t>. Lake </a:t>
            </a:r>
            <a:r>
              <a:rPr lang="tr-TR" sz="1000" dirty="0" err="1" smtClean="0"/>
              <a:t>Reserv</a:t>
            </a:r>
            <a:r>
              <a:rPr lang="tr-TR" sz="1000" dirty="0" smtClean="0"/>
              <a:t>. </a:t>
            </a:r>
            <a:r>
              <a:rPr lang="tr-TR" sz="1000" dirty="0" err="1" smtClean="0"/>
              <a:t>Manag</a:t>
            </a:r>
            <a:r>
              <a:rPr lang="tr-TR" sz="1000" dirty="0" smtClean="0"/>
              <a:t>. 33, 163–170. doi:10.1080/10402381.2016.1265618"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Pérez-Sirvent</a:t>
            </a:r>
            <a:r>
              <a:rPr lang="tr-TR" sz="1000" dirty="0" smtClean="0"/>
              <a:t>, C., </a:t>
            </a:r>
            <a:r>
              <a:rPr lang="tr-TR" sz="1000" dirty="0" err="1" smtClean="0"/>
              <a:t>Hernández-Pérez</a:t>
            </a:r>
            <a:r>
              <a:rPr lang="tr-TR" sz="1000" dirty="0" smtClean="0"/>
              <a:t>, C., </a:t>
            </a:r>
            <a:r>
              <a:rPr lang="tr-TR" sz="1000" dirty="0" err="1" smtClean="0"/>
              <a:t>Martínez-Sánchez</a:t>
            </a:r>
            <a:r>
              <a:rPr lang="tr-TR" sz="1000" dirty="0" smtClean="0"/>
              <a:t>, M.J., </a:t>
            </a:r>
            <a:r>
              <a:rPr lang="tr-TR" sz="1000" dirty="0" err="1" smtClean="0"/>
              <a:t>García-Lorenzo</a:t>
            </a:r>
            <a:r>
              <a:rPr lang="tr-TR" sz="1000" dirty="0" smtClean="0"/>
              <a:t>, M.L.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Bech</a:t>
            </a:r>
            <a:r>
              <a:rPr lang="tr-TR" sz="1000" dirty="0" smtClean="0"/>
              <a:t>, J. 2017. Metal </a:t>
            </a:r>
            <a:r>
              <a:rPr lang="tr-TR" sz="1000" dirty="0" err="1" smtClean="0"/>
              <a:t>uptake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: </a:t>
            </a:r>
            <a:r>
              <a:rPr lang="tr-TR" sz="1000" dirty="0" err="1" smtClean="0"/>
              <a:t>implicationsfor</a:t>
            </a:r>
            <a:r>
              <a:rPr lang="tr-TR" sz="1000" dirty="0" smtClean="0"/>
              <a:t>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restoration</a:t>
            </a:r>
            <a:r>
              <a:rPr lang="tr-TR" sz="1000" dirty="0" smtClean="0"/>
              <a:t>. J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Sediments</a:t>
            </a:r>
            <a:r>
              <a:rPr lang="tr-TR" sz="1000" dirty="0" smtClean="0"/>
              <a:t>, 17:1384–1393"</a:t>
            </a:r>
          </a:p>
          <a:p>
            <a:r>
              <a:rPr lang="tr-TR" sz="1000" dirty="0" err="1" smtClean="0"/>
              <a:t>Kometa</a:t>
            </a:r>
            <a:r>
              <a:rPr lang="tr-TR" sz="1000" dirty="0" smtClean="0"/>
              <a:t>, S. S., </a:t>
            </a:r>
            <a:r>
              <a:rPr lang="tr-TR" sz="1000" dirty="0" err="1" smtClean="0"/>
              <a:t>Kimengsi</a:t>
            </a:r>
            <a:r>
              <a:rPr lang="tr-TR" sz="1000" dirty="0" smtClean="0"/>
              <a:t>, J. N.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Petiangma</a:t>
            </a:r>
            <a:r>
              <a:rPr lang="tr-TR" sz="1000" dirty="0" smtClean="0"/>
              <a:t>, D.M. 2018. Urban Development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its</a:t>
            </a:r>
            <a:r>
              <a:rPr lang="tr-TR" sz="1000" dirty="0" smtClean="0"/>
              <a:t>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on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</a:t>
            </a:r>
            <a:r>
              <a:rPr lang="tr-TR" sz="1000" dirty="0" smtClean="0"/>
              <a:t> Services in </a:t>
            </a:r>
            <a:r>
              <a:rPr lang="tr-TR" sz="1000" dirty="0" err="1" smtClean="0"/>
              <a:t>Ndop</a:t>
            </a:r>
            <a:r>
              <a:rPr lang="tr-TR" sz="1000" dirty="0" smtClean="0"/>
              <a:t>, </a:t>
            </a:r>
            <a:r>
              <a:rPr lang="tr-TR" sz="1000" dirty="0" err="1" smtClean="0"/>
              <a:t>Cameroon</a:t>
            </a:r>
            <a:r>
              <a:rPr lang="tr-TR" sz="1000" dirty="0" smtClean="0"/>
              <a:t>, </a:t>
            </a:r>
            <a:r>
              <a:rPr lang="tr-TR" sz="1000" dirty="0" err="1" smtClean="0"/>
              <a:t>Environmental</a:t>
            </a:r>
            <a:r>
              <a:rPr lang="tr-TR" sz="1000" dirty="0" smtClean="0"/>
              <a:t> Management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Sustainable</a:t>
            </a:r>
            <a:r>
              <a:rPr lang="tr-TR" sz="1000" dirty="0" smtClean="0"/>
              <a:t> Development, </a:t>
            </a:r>
            <a:r>
              <a:rPr lang="tr-TR" sz="1000" dirty="0" err="1" smtClean="0"/>
              <a:t>Vol</a:t>
            </a:r>
            <a:r>
              <a:rPr lang="tr-TR" sz="1000" dirty="0" smtClean="0"/>
              <a:t>. 7, No. 1</a:t>
            </a:r>
          </a:p>
          <a:p>
            <a:r>
              <a:rPr lang="tr-TR" sz="1000" dirty="0" err="1" smtClean="0"/>
              <a:t>Phytoremediation</a:t>
            </a:r>
            <a:r>
              <a:rPr lang="tr-TR" sz="1000" dirty="0" smtClean="0"/>
              <a:t> - </a:t>
            </a:r>
            <a:r>
              <a:rPr lang="tr-TR" sz="1000" dirty="0" err="1" smtClean="0"/>
              <a:t>Hinchman</a:t>
            </a:r>
            <a:r>
              <a:rPr lang="tr-TR" sz="1000" dirty="0" smtClean="0"/>
              <a:t>, </a:t>
            </a:r>
            <a:r>
              <a:rPr lang="tr-TR" sz="1000" dirty="0" err="1" smtClean="0"/>
              <a:t>Negri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Gatliff</a:t>
            </a:r>
            <a:r>
              <a:rPr lang="tr-TR" sz="1000" dirty="0" smtClean="0"/>
              <a:t>, 2017. </a:t>
            </a:r>
            <a:r>
              <a:rPr lang="tr-TR" sz="1000" dirty="0" err="1" smtClean="0"/>
              <a:t>Argonne</a:t>
            </a:r>
            <a:r>
              <a:rPr lang="tr-TR" sz="1000" dirty="0" smtClean="0"/>
              <a:t> </a:t>
            </a:r>
            <a:r>
              <a:rPr lang="tr-TR" sz="1000" dirty="0" err="1" smtClean="0"/>
              <a:t>National</a:t>
            </a:r>
            <a:r>
              <a:rPr lang="tr-TR" sz="1000" dirty="0" smtClean="0"/>
              <a:t> </a:t>
            </a:r>
            <a:r>
              <a:rPr lang="tr-TR" sz="1000" dirty="0" err="1" smtClean="0"/>
              <a:t>Laboratory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Applied</a:t>
            </a:r>
            <a:r>
              <a:rPr lang="tr-TR" sz="1000" dirty="0" smtClean="0"/>
              <a:t> Natural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</a:t>
            </a:r>
            <a:r>
              <a:rPr lang="tr-TR" sz="1000" dirty="0" err="1" smtClean="0"/>
              <a:t>Inc</a:t>
            </a:r>
            <a:r>
              <a:rPr lang="tr-TR" sz="1000" dirty="0" smtClean="0"/>
              <a:t>.,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: Using </a:t>
            </a:r>
            <a:r>
              <a:rPr lang="tr-TR" sz="1000" dirty="0" err="1" smtClean="0"/>
              <a:t>Green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Clean</a:t>
            </a:r>
            <a:r>
              <a:rPr lang="tr-TR" sz="1000" dirty="0" smtClean="0"/>
              <a:t> </a:t>
            </a:r>
            <a:r>
              <a:rPr lang="tr-TR" sz="1000" dirty="0" err="1" smtClean="0"/>
              <a:t>Up</a:t>
            </a:r>
            <a:r>
              <a:rPr lang="tr-TR" sz="1000" dirty="0" smtClean="0"/>
              <a:t>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Soil</a:t>
            </a:r>
            <a:r>
              <a:rPr lang="tr-TR" sz="1000" dirty="0" smtClean="0"/>
              <a:t>, </a:t>
            </a:r>
            <a:r>
              <a:rPr lang="tr-TR" sz="1000" dirty="0" err="1" smtClean="0"/>
              <a:t>Groundwater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endParaRPr lang="tr-TR" sz="1000" dirty="0" smtClean="0"/>
          </a:p>
          <a:p>
            <a:r>
              <a:rPr lang="tr-TR" sz="1000" dirty="0" err="1" smtClean="0"/>
              <a:t>Khan</a:t>
            </a:r>
            <a:r>
              <a:rPr lang="tr-TR" sz="1000" dirty="0" smtClean="0"/>
              <a:t>, M. Nasir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Mohammad</a:t>
            </a:r>
            <a:r>
              <a:rPr lang="tr-TR" sz="1000" dirty="0" smtClean="0"/>
              <a:t>, F. (2014 ) "Eutrophication of </a:t>
            </a:r>
            <a:r>
              <a:rPr lang="tr-TR" sz="1000" dirty="0" err="1" smtClean="0"/>
              <a:t>Lakes</a:t>
            </a:r>
            <a:r>
              <a:rPr lang="tr-TR" sz="1000" dirty="0" smtClean="0"/>
              <a:t>" in A. A. Ansari, S. S. </a:t>
            </a:r>
            <a:r>
              <a:rPr lang="tr-TR" sz="1000" dirty="0" err="1" smtClean="0"/>
              <a:t>Gill</a:t>
            </a:r>
            <a:r>
              <a:rPr lang="tr-TR" sz="1000" dirty="0" smtClean="0"/>
              <a:t> (</a:t>
            </a:r>
            <a:r>
              <a:rPr lang="tr-TR" sz="1000" dirty="0" err="1" smtClean="0"/>
              <a:t>eds</a:t>
            </a:r>
            <a:r>
              <a:rPr lang="tr-TR" sz="1000" dirty="0" smtClean="0"/>
              <a:t>.), Eutrophication: </a:t>
            </a:r>
            <a:r>
              <a:rPr lang="tr-TR" sz="1000" dirty="0" err="1" smtClean="0"/>
              <a:t>Challenges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Solutions; Volume II of 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Control, </a:t>
            </a:r>
            <a:r>
              <a:rPr lang="tr-TR" sz="1000" dirty="0" err="1" smtClean="0"/>
              <a:t>Springer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Science+Business</a:t>
            </a:r>
            <a:r>
              <a:rPr lang="tr-TR" sz="1000" dirty="0" smtClean="0"/>
              <a:t> Media Dordrecht</a:t>
            </a:r>
          </a:p>
          <a:p>
            <a:r>
              <a:rPr lang="tr-TR" sz="1000" dirty="0" smtClean="0"/>
              <a:t>" </a:t>
            </a:r>
            <a:r>
              <a:rPr lang="tr-TR" sz="1000" dirty="0" err="1" smtClean="0"/>
              <a:t>Chislock</a:t>
            </a:r>
            <a:r>
              <a:rPr lang="tr-TR" sz="1000" dirty="0" smtClean="0"/>
              <a:t>, M.F.; </a:t>
            </a:r>
            <a:r>
              <a:rPr lang="tr-TR" sz="1000" dirty="0" err="1" smtClean="0"/>
              <a:t>Doster</a:t>
            </a:r>
            <a:r>
              <a:rPr lang="tr-TR" sz="1000" dirty="0" smtClean="0"/>
              <a:t>, E.; </a:t>
            </a:r>
            <a:r>
              <a:rPr lang="tr-TR" sz="1000" dirty="0" err="1" smtClean="0"/>
              <a:t>Zitomer</a:t>
            </a:r>
            <a:r>
              <a:rPr lang="tr-TR" sz="1000" dirty="0" smtClean="0"/>
              <a:t>, R.A.; Wilson, A.E. (2013). ""Eutrophication: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Controls</a:t>
            </a:r>
            <a:r>
              <a:rPr lang="tr-TR" sz="1000" dirty="0" smtClean="0"/>
              <a:t> in </a:t>
            </a:r>
            <a:r>
              <a:rPr lang="tr-TR" sz="1000" dirty="0" err="1" smtClean="0"/>
              <a:t>Aquatic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Ecosystems</a:t>
            </a:r>
            <a:r>
              <a:rPr lang="tr-TR" sz="1000" dirty="0" smtClean="0"/>
              <a:t>"". Nature </a:t>
            </a:r>
            <a:r>
              <a:rPr lang="tr-TR" sz="1000" dirty="0" err="1" smtClean="0"/>
              <a:t>Education</a:t>
            </a:r>
            <a:r>
              <a:rPr lang="tr-TR" sz="1000" dirty="0" smtClean="0"/>
              <a:t> Knowledge. 4 (4): 10. </a:t>
            </a:r>
            <a:r>
              <a:rPr lang="tr-TR" sz="1000" dirty="0" err="1" smtClean="0"/>
              <a:t>Retrieved</a:t>
            </a:r>
            <a:r>
              <a:rPr lang="tr-TR" sz="1000" dirty="0" smtClean="0"/>
              <a:t> 10 </a:t>
            </a:r>
            <a:r>
              <a:rPr lang="tr-TR" sz="1000" dirty="0" err="1" smtClean="0"/>
              <a:t>March</a:t>
            </a:r>
            <a:r>
              <a:rPr lang="tr-TR" sz="1000" dirty="0" smtClean="0"/>
              <a:t> 2018."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Xie</a:t>
            </a:r>
            <a:r>
              <a:rPr lang="tr-TR" sz="1000" dirty="0" smtClean="0"/>
              <a:t>, </a:t>
            </a:r>
            <a:r>
              <a:rPr lang="tr-TR" sz="1000" dirty="0" err="1" smtClean="0"/>
              <a:t>Zhenglei</a:t>
            </a:r>
            <a:r>
              <a:rPr lang="tr-TR" sz="1000" dirty="0" smtClean="0"/>
              <a:t>, </a:t>
            </a:r>
            <a:r>
              <a:rPr lang="tr-TR" sz="1000" dirty="0" err="1" smtClean="0"/>
              <a:t>Zhang</a:t>
            </a:r>
            <a:r>
              <a:rPr lang="tr-TR" sz="1000" dirty="0" smtClean="0"/>
              <a:t>, </a:t>
            </a:r>
            <a:r>
              <a:rPr lang="tr-TR" sz="1000" dirty="0" err="1" smtClean="0"/>
              <a:t>Hezi</a:t>
            </a:r>
            <a:r>
              <a:rPr lang="tr-TR" sz="1000" dirty="0" smtClean="0"/>
              <a:t>, </a:t>
            </a:r>
            <a:r>
              <a:rPr lang="tr-TR" sz="1000" dirty="0" err="1" smtClean="0"/>
              <a:t>Zhao</a:t>
            </a:r>
            <a:r>
              <a:rPr lang="tr-TR" sz="1000" dirty="0" smtClean="0"/>
              <a:t>, </a:t>
            </a:r>
            <a:r>
              <a:rPr lang="tr-TR" sz="1000" dirty="0" err="1" smtClean="0"/>
              <a:t>Xiaoxiang</a:t>
            </a:r>
            <a:r>
              <a:rPr lang="tr-TR" sz="1000" dirty="0" smtClean="0"/>
              <a:t>, </a:t>
            </a:r>
            <a:r>
              <a:rPr lang="tr-TR" sz="1000" dirty="0" err="1" smtClean="0"/>
              <a:t>Du</a:t>
            </a:r>
            <a:r>
              <a:rPr lang="tr-TR" sz="1000" dirty="0" smtClean="0"/>
              <a:t>, </a:t>
            </a:r>
            <a:r>
              <a:rPr lang="tr-TR" sz="1000" dirty="0" err="1" smtClean="0"/>
              <a:t>Zebing</a:t>
            </a:r>
            <a:r>
              <a:rPr lang="tr-TR" sz="1000" dirty="0" smtClean="0"/>
              <a:t>, </a:t>
            </a:r>
            <a:r>
              <a:rPr lang="tr-TR" sz="1000" dirty="0" err="1" smtClean="0"/>
              <a:t>Xiang</a:t>
            </a:r>
            <a:r>
              <a:rPr lang="tr-TR" sz="1000" dirty="0" smtClean="0"/>
              <a:t>, </a:t>
            </a:r>
            <a:r>
              <a:rPr lang="tr-TR" sz="1000" dirty="0" err="1" smtClean="0"/>
              <a:t>Lixiong</a:t>
            </a:r>
            <a:r>
              <a:rPr lang="tr-TR" sz="1000" dirty="0" smtClean="0"/>
              <a:t>, et al. 2016. Assessment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Management in a </a:t>
            </a:r>
            <a:r>
              <a:rPr lang="tr-TR" sz="1000" dirty="0" err="1" smtClean="0"/>
              <a:t>Newly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</a:t>
            </a:r>
            <a:r>
              <a:rPr lang="tr-TR" sz="1000" dirty="0" smtClean="0"/>
              <a:t>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NaturalReserve</a:t>
            </a:r>
            <a:r>
              <a:rPr lang="tr-TR" sz="1000" dirty="0" smtClean="0"/>
              <a:t>, </a:t>
            </a:r>
            <a:r>
              <a:rPr lang="tr-TR" sz="1000" dirty="0" err="1" smtClean="0"/>
              <a:t>China</a:t>
            </a:r>
            <a:r>
              <a:rPr lang="tr-TR" sz="1000" dirty="0" smtClean="0"/>
              <a:t> Journal of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Research</a:t>
            </a:r>
            <a:r>
              <a:rPr lang="tr-TR" sz="1000" dirty="0" smtClean="0"/>
              <a:t>, 32(2) : 374-386."</a:t>
            </a:r>
          </a:p>
          <a:p>
            <a:r>
              <a:rPr lang="tr-TR" sz="1000" dirty="0" smtClean="0"/>
              <a:t>G. </a:t>
            </a:r>
            <a:r>
              <a:rPr lang="tr-TR" sz="1000" dirty="0" err="1" smtClean="0"/>
              <a:t>Zhang</a:t>
            </a:r>
            <a:r>
              <a:rPr lang="tr-TR" sz="1000" dirty="0" smtClean="0"/>
              <a:t> et al.2016.  </a:t>
            </a:r>
            <a:r>
              <a:rPr lang="tr-TR" sz="1000" dirty="0" err="1" smtClean="0"/>
              <a:t>Heavy</a:t>
            </a:r>
            <a:r>
              <a:rPr lang="tr-TR" sz="1000" dirty="0" smtClean="0"/>
              <a:t> </a:t>
            </a:r>
            <a:r>
              <a:rPr lang="tr-TR" sz="1000" dirty="0" err="1" smtClean="0"/>
              <a:t>metals</a:t>
            </a:r>
            <a:r>
              <a:rPr lang="tr-TR" sz="1000" dirty="0" smtClean="0"/>
              <a:t> in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along</a:t>
            </a:r>
            <a:r>
              <a:rPr lang="tr-TR" sz="1000" dirty="0" smtClean="0"/>
              <a:t> a </a:t>
            </a:r>
            <a:r>
              <a:rPr lang="tr-TR" sz="1000" dirty="0" err="1" smtClean="0"/>
              <a:t>wetland-forming</a:t>
            </a:r>
            <a:r>
              <a:rPr lang="tr-TR" sz="1000" dirty="0" smtClean="0"/>
              <a:t> </a:t>
            </a:r>
            <a:r>
              <a:rPr lang="tr-TR" sz="1000" dirty="0" err="1" smtClean="0"/>
              <a:t>chronosequence</a:t>
            </a:r>
            <a:r>
              <a:rPr lang="tr-TR" sz="1000" dirty="0" smtClean="0"/>
              <a:t> in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Yellow</a:t>
            </a:r>
            <a:r>
              <a:rPr lang="tr-TR" sz="1000" dirty="0" smtClean="0"/>
              <a:t> </a:t>
            </a:r>
            <a:r>
              <a:rPr lang="tr-TR" sz="1000" dirty="0" err="1" smtClean="0"/>
              <a:t>River</a:t>
            </a:r>
            <a:r>
              <a:rPr lang="tr-TR" sz="1000" dirty="0" smtClean="0"/>
              <a:t> Delta of </a:t>
            </a:r>
            <a:r>
              <a:rPr lang="tr-TR" sz="1000" dirty="0" err="1" smtClean="0"/>
              <a:t>China</a:t>
            </a:r>
            <a:r>
              <a:rPr lang="tr-TR" sz="1000" dirty="0" smtClean="0"/>
              <a:t>: </a:t>
            </a:r>
            <a:r>
              <a:rPr lang="tr-TR" sz="1000" dirty="0" err="1" smtClean="0"/>
              <a:t>Levels</a:t>
            </a:r>
            <a:r>
              <a:rPr lang="tr-TR" sz="1000" dirty="0" smtClean="0"/>
              <a:t>, </a:t>
            </a:r>
            <a:r>
              <a:rPr lang="tr-TR" sz="1000" dirty="0" err="1" smtClean="0"/>
              <a:t>sources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toxic</a:t>
            </a:r>
            <a:r>
              <a:rPr lang="tr-TR" sz="1000" dirty="0" smtClean="0"/>
              <a:t> </a:t>
            </a:r>
            <a:r>
              <a:rPr lang="tr-TR" sz="1000" dirty="0" err="1" smtClean="0"/>
              <a:t>risks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Indicators</a:t>
            </a:r>
            <a:r>
              <a:rPr lang="tr-TR" sz="1000" dirty="0" smtClean="0"/>
              <a:t> 69 (2016) 331–339</a:t>
            </a:r>
          </a:p>
          <a:p>
            <a:r>
              <a:rPr lang="tr-TR" sz="1000" dirty="0" smtClean="0"/>
              <a:t>J.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 et al. 2017.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mitigate</a:t>
            </a:r>
            <a:r>
              <a:rPr lang="tr-TR" sz="1000" dirty="0" smtClean="0"/>
              <a:t> </a:t>
            </a:r>
            <a:r>
              <a:rPr lang="tr-TR" sz="1000" dirty="0" err="1" smtClean="0"/>
              <a:t>nitrateand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</a:t>
            </a:r>
            <a:r>
              <a:rPr lang="tr-TR" sz="1000" dirty="0" smtClean="0"/>
              <a:t> </a:t>
            </a:r>
            <a:r>
              <a:rPr lang="tr-TR" sz="1000" dirty="0" err="1" smtClean="0"/>
              <a:t>pollution</a:t>
            </a:r>
            <a:r>
              <a:rPr lang="tr-TR" sz="1000" dirty="0" smtClean="0"/>
              <a:t> in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drained</a:t>
            </a:r>
            <a:r>
              <a:rPr lang="tr-TR" sz="1000" dirty="0" smtClean="0"/>
              <a:t> </a:t>
            </a:r>
            <a:r>
              <a:rPr lang="tr-TR" sz="1000" dirty="0" err="1" smtClean="0"/>
              <a:t>watershed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Engineering</a:t>
            </a:r>
            <a:r>
              <a:rPr lang="tr-TR" sz="1000" dirty="0" smtClean="0"/>
              <a:t> 103 (2017) 415–425.</a:t>
            </a:r>
          </a:p>
          <a:p>
            <a:r>
              <a:rPr lang="tr-TR" sz="1000" dirty="0" err="1" smtClean="0"/>
              <a:t>Mander</a:t>
            </a:r>
            <a:r>
              <a:rPr lang="tr-TR" sz="1000" dirty="0" smtClean="0"/>
              <a:t>, Ü.,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, J., </a:t>
            </a:r>
            <a:r>
              <a:rPr lang="tr-TR" sz="1000" dirty="0" err="1" smtClean="0"/>
              <a:t>Kasak</a:t>
            </a:r>
            <a:r>
              <a:rPr lang="tr-TR" sz="1000" dirty="0" smtClean="0"/>
              <a:t>, K., </a:t>
            </a:r>
            <a:r>
              <a:rPr lang="tr-TR" sz="1000" dirty="0" err="1" smtClean="0"/>
              <a:t>Mitsch</a:t>
            </a:r>
            <a:r>
              <a:rPr lang="tr-TR" sz="1000" dirty="0" smtClean="0"/>
              <a:t>, W.J., 2014. </a:t>
            </a:r>
            <a:r>
              <a:rPr lang="tr-TR" sz="1000" dirty="0" err="1" smtClean="0"/>
              <a:t>Climate</a:t>
            </a:r>
            <a:r>
              <a:rPr lang="tr-TR" sz="1000" dirty="0" smtClean="0"/>
              <a:t> </a:t>
            </a:r>
            <a:r>
              <a:rPr lang="tr-TR" sz="1000" dirty="0" err="1" smtClean="0"/>
              <a:t>regulation</a:t>
            </a:r>
            <a:r>
              <a:rPr lang="tr-TR" sz="1000" dirty="0" smtClean="0"/>
              <a:t> </a:t>
            </a:r>
            <a:r>
              <a:rPr lang="tr-TR" sz="1000" dirty="0" err="1" smtClean="0"/>
              <a:t>byfree</a:t>
            </a:r>
            <a:r>
              <a:rPr lang="tr-TR" sz="1000" dirty="0" smtClean="0"/>
              <a:t>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surface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createdriverine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. </a:t>
            </a:r>
            <a:r>
              <a:rPr lang="tr-TR" sz="1000" dirty="0" err="1" smtClean="0"/>
              <a:t>Ecol</a:t>
            </a:r>
            <a:r>
              <a:rPr lang="tr-TR" sz="1000" dirty="0" smtClean="0"/>
              <a:t>. </a:t>
            </a:r>
            <a:r>
              <a:rPr lang="tr-TR" sz="1000" dirty="0" err="1" smtClean="0"/>
              <a:t>Eng</a:t>
            </a:r>
            <a:r>
              <a:rPr lang="tr-TR" sz="1000" dirty="0" smtClean="0"/>
              <a:t>. 72, 103–115</a:t>
            </a:r>
          </a:p>
          <a:p>
            <a:r>
              <a:rPr lang="tr-TR" sz="1000" dirty="0" smtClean="0"/>
              <a:t>Fikirdeşici-Ergen, Ş et al. 2018. Bioremediation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medium</a:t>
            </a:r>
            <a:r>
              <a:rPr lang="tr-TR" sz="1000" dirty="0" smtClean="0"/>
              <a:t> </a:t>
            </a:r>
            <a:r>
              <a:rPr lang="tr-TR" sz="1000" dirty="0" err="1" smtClean="0"/>
              <a:t>using</a:t>
            </a:r>
            <a:r>
              <a:rPr lang="tr-TR" sz="1000" dirty="0" smtClean="0"/>
              <a:t> Lemna </a:t>
            </a:r>
            <a:r>
              <a:rPr lang="tr-TR" sz="1000" dirty="0" err="1" smtClean="0"/>
              <a:t>minor</a:t>
            </a:r>
            <a:r>
              <a:rPr lang="tr-TR" sz="1000" dirty="0" smtClean="0"/>
              <a:t>, Daphnia </a:t>
            </a:r>
            <a:r>
              <a:rPr lang="tr-TR" sz="1000" dirty="0" err="1" smtClean="0"/>
              <a:t>magna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their</a:t>
            </a:r>
            <a:r>
              <a:rPr lang="tr-TR" sz="1000" dirty="0" smtClean="0"/>
              <a:t> </a:t>
            </a:r>
            <a:r>
              <a:rPr lang="tr-TR" sz="1000" dirty="0" err="1" smtClean="0"/>
              <a:t>consortium</a:t>
            </a:r>
            <a:r>
              <a:rPr lang="tr-TR" sz="1000" dirty="0" smtClean="0"/>
              <a:t>. </a:t>
            </a:r>
            <a:r>
              <a:rPr lang="tr-TR" sz="1000" dirty="0" err="1" smtClean="0"/>
              <a:t>Chemistry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Ecology</a:t>
            </a:r>
            <a:r>
              <a:rPr lang="tr-TR" sz="1000" dirty="0" smtClean="0"/>
              <a:t>. 34(1):43-55</a:t>
            </a:r>
          </a:p>
          <a:p>
            <a:r>
              <a:rPr lang="tr-TR" sz="1000" dirty="0" smtClean="0"/>
              <a:t>Fikirdeşici-Ergen, Ş </a:t>
            </a:r>
            <a:r>
              <a:rPr lang="tr-TR" sz="1000" dirty="0" err="1" smtClean="0"/>
              <a:t>and</a:t>
            </a:r>
            <a:r>
              <a:rPr lang="tr-TR" sz="1000" dirty="0" smtClean="0"/>
              <a:t> Üçüncü-Tunca, E. 2018. </a:t>
            </a:r>
            <a:r>
              <a:rPr lang="tr-TR" sz="1000" dirty="0" err="1" smtClean="0"/>
              <a:t>Nanotoxicity</a:t>
            </a:r>
            <a:r>
              <a:rPr lang="tr-TR" sz="1000" dirty="0" smtClean="0"/>
              <a:t> </a:t>
            </a:r>
            <a:r>
              <a:rPr lang="tr-TR" sz="1000" dirty="0" err="1" smtClean="0"/>
              <a:t>Modelling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Removal </a:t>
            </a:r>
            <a:r>
              <a:rPr lang="tr-TR" sz="1000" dirty="0" err="1" smtClean="0"/>
              <a:t>Efficiencies</a:t>
            </a:r>
            <a:r>
              <a:rPr lang="tr-TR" sz="1000" dirty="0" smtClean="0"/>
              <a:t> of </a:t>
            </a:r>
            <a:r>
              <a:rPr lang="tr-TR" sz="1000" dirty="0" err="1" smtClean="0"/>
              <a:t>ZnONP</a:t>
            </a:r>
            <a:r>
              <a:rPr lang="tr-TR" sz="1000" dirty="0" smtClean="0"/>
              <a:t>, International Journal of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20(1):16-26</a:t>
            </a:r>
          </a:p>
          <a:p>
            <a:r>
              <a:rPr lang="tr-TR" sz="1000" dirty="0" smtClean="0"/>
              <a:t>Yakup Sedat VELIOGLU, Şeyda FİKİRDEŞİCİ-ERGEN, Pelin AKSU, Ahmet ALTINDAĞ. 2018. Effects of </a:t>
            </a:r>
            <a:r>
              <a:rPr lang="tr-TR" sz="1000" dirty="0" err="1" smtClean="0"/>
              <a:t>Ozone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on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Degradation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Toxicity of </a:t>
            </a:r>
            <a:r>
              <a:rPr lang="tr-TR" sz="1000" dirty="0" err="1" smtClean="0"/>
              <a:t>Several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Pesticides</a:t>
            </a:r>
            <a:r>
              <a:rPr lang="tr-TR" sz="1000" dirty="0" smtClean="0"/>
              <a:t> in </a:t>
            </a:r>
            <a:r>
              <a:rPr lang="tr-TR" sz="1000" dirty="0" err="1" smtClean="0"/>
              <a:t>Different</a:t>
            </a:r>
            <a:r>
              <a:rPr lang="tr-TR" sz="1000" dirty="0" smtClean="0"/>
              <a:t> </a:t>
            </a:r>
            <a:r>
              <a:rPr lang="tr-TR" sz="1000" dirty="0" err="1" smtClean="0"/>
              <a:t>Groups</a:t>
            </a:r>
            <a:r>
              <a:rPr lang="tr-TR" sz="1000" dirty="0" smtClean="0"/>
              <a:t>, Journal of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24(2):245-255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592775611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</Template>
  <TotalTime>5</TotalTime>
  <Words>368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Kristal</vt:lpstr>
      <vt:lpstr>FMUS1003  Su okuryazarlığı</vt:lpstr>
      <vt:lpstr>PowerPoint Sunusu</vt:lpstr>
      <vt:lpstr>PowerPoint Sunusu</vt:lpstr>
      <vt:lpstr>PowerPoint Sunusu</vt:lpstr>
      <vt:lpstr>PowerPoint Sunusu</vt:lpstr>
      <vt:lpstr>PowerPoint Sunusu</vt:lpstr>
      <vt:lpstr>Kaynaklar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FMUS1003  Su okuryazarlığı</dc:title>
  <dc:creator>hp_ergen</dc:creator>
  <cp:lastModifiedBy>hp_ergen</cp:lastModifiedBy>
  <cp:revision>6</cp:revision>
  <dcterms:created xsi:type="dcterms:W3CDTF">2020-10-02T10:01:50Z</dcterms:created>
  <dcterms:modified xsi:type="dcterms:W3CDTF">2020-10-02T10:07:35Z</dcterms:modified>
</cp:coreProperties>
</file>