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86" r:id="rId18"/>
    <p:sldId id="287" r:id="rId19"/>
    <p:sldId id="273" r:id="rId20"/>
    <p:sldId id="274" r:id="rId21"/>
    <p:sldId id="275" r:id="rId22"/>
    <p:sldId id="288" r:id="rId2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840" y="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5745C1-5FC8-4C9A-A59E-F1E6B012E19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963382F3-91D7-4AA1-B9D5-0A283733D34D}">
      <dgm:prSet/>
      <dgm:spPr/>
      <dgm:t>
        <a:bodyPr/>
        <a:lstStyle/>
        <a:p>
          <a:pPr rtl="0"/>
          <a:r>
            <a:rPr lang="tr-TR" smtClean="0"/>
            <a:t>Dr. Öğr. Üye. Behire Sançar</a:t>
          </a:r>
          <a:endParaRPr lang="tr-TR"/>
        </a:p>
      </dgm:t>
    </dgm:pt>
    <dgm:pt modelId="{E4A3979D-6344-4D1B-BC12-F88E0F308AE7}" type="parTrans" cxnId="{61E789DD-E60F-449C-ADEE-8C96459C2026}">
      <dgm:prSet/>
      <dgm:spPr/>
      <dgm:t>
        <a:bodyPr/>
        <a:lstStyle/>
        <a:p>
          <a:endParaRPr lang="tr-TR"/>
        </a:p>
      </dgm:t>
    </dgm:pt>
    <dgm:pt modelId="{9A9CAECE-EC80-4E07-AD3E-032EA55F6A07}" type="sibTrans" cxnId="{61E789DD-E60F-449C-ADEE-8C96459C2026}">
      <dgm:prSet/>
      <dgm:spPr/>
      <dgm:t>
        <a:bodyPr/>
        <a:lstStyle/>
        <a:p>
          <a:endParaRPr lang="tr-TR"/>
        </a:p>
      </dgm:t>
    </dgm:pt>
    <dgm:pt modelId="{96E1B0A7-3ED6-4EA1-8BA3-C4363A6EF120}" type="pres">
      <dgm:prSet presAssocID="{8A5745C1-5FC8-4C9A-A59E-F1E6B012E194}" presName="linear" presStyleCnt="0">
        <dgm:presLayoutVars>
          <dgm:animLvl val="lvl"/>
          <dgm:resizeHandles val="exact"/>
        </dgm:presLayoutVars>
      </dgm:prSet>
      <dgm:spPr/>
    </dgm:pt>
    <dgm:pt modelId="{460E8B8A-754F-4D79-9C50-22B5E1F18F4B}" type="pres">
      <dgm:prSet presAssocID="{963382F3-91D7-4AA1-B9D5-0A283733D34D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939F34BE-7B52-4ADB-87C0-E579715549B9}" type="presOf" srcId="{963382F3-91D7-4AA1-B9D5-0A283733D34D}" destId="{460E8B8A-754F-4D79-9C50-22B5E1F18F4B}" srcOrd="0" destOrd="0" presId="urn:microsoft.com/office/officeart/2005/8/layout/vList2"/>
    <dgm:cxn modelId="{AC8B3F77-286E-448A-942F-EC70FA9F6F9B}" type="presOf" srcId="{8A5745C1-5FC8-4C9A-A59E-F1E6B012E194}" destId="{96E1B0A7-3ED6-4EA1-8BA3-C4363A6EF120}" srcOrd="0" destOrd="0" presId="urn:microsoft.com/office/officeart/2005/8/layout/vList2"/>
    <dgm:cxn modelId="{61E789DD-E60F-449C-ADEE-8C96459C2026}" srcId="{8A5745C1-5FC8-4C9A-A59E-F1E6B012E194}" destId="{963382F3-91D7-4AA1-B9D5-0A283733D34D}" srcOrd="0" destOrd="0" parTransId="{E4A3979D-6344-4D1B-BC12-F88E0F308AE7}" sibTransId="{9A9CAECE-EC80-4E07-AD3E-032EA55F6A07}"/>
    <dgm:cxn modelId="{6FF45939-CBF8-4A93-A00E-A0E5B10D116A}" type="presParOf" srcId="{96E1B0A7-3ED6-4EA1-8BA3-C4363A6EF120}" destId="{460E8B8A-754F-4D79-9C50-22B5E1F18F4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0C36391-E9A3-4EDF-B302-437A0DB93FB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B66EA286-C46D-4047-A150-E0360B872EF4}">
      <dgm:prSet/>
      <dgm:spPr/>
      <dgm:t>
        <a:bodyPr/>
        <a:lstStyle/>
        <a:p>
          <a:pPr rtl="0"/>
          <a:r>
            <a:rPr lang="tr-TR" smtClean="0"/>
            <a:t>BOĞULMANIN TANIMI VE NEDENLERİ</a:t>
          </a:r>
          <a:endParaRPr lang="tr-TR"/>
        </a:p>
      </dgm:t>
    </dgm:pt>
    <dgm:pt modelId="{9B2BE439-7130-4C91-B637-DB50D0808EE8}" type="parTrans" cxnId="{3D121206-E091-40D8-86F6-7D25BAC37CA5}">
      <dgm:prSet/>
      <dgm:spPr/>
      <dgm:t>
        <a:bodyPr/>
        <a:lstStyle/>
        <a:p>
          <a:endParaRPr lang="tr-TR"/>
        </a:p>
      </dgm:t>
    </dgm:pt>
    <dgm:pt modelId="{ADC6B77F-F4DF-4FA8-AADA-CF9FAC90B079}" type="sibTrans" cxnId="{3D121206-E091-40D8-86F6-7D25BAC37CA5}">
      <dgm:prSet/>
      <dgm:spPr/>
      <dgm:t>
        <a:bodyPr/>
        <a:lstStyle/>
        <a:p>
          <a:endParaRPr lang="tr-TR"/>
        </a:p>
      </dgm:t>
    </dgm:pt>
    <dgm:pt modelId="{1F9A81C0-506A-4018-9D12-2789636040EE}" type="pres">
      <dgm:prSet presAssocID="{B0C36391-E9A3-4EDF-B302-437A0DB93FB0}" presName="linear" presStyleCnt="0">
        <dgm:presLayoutVars>
          <dgm:animLvl val="lvl"/>
          <dgm:resizeHandles val="exact"/>
        </dgm:presLayoutVars>
      </dgm:prSet>
      <dgm:spPr/>
    </dgm:pt>
    <dgm:pt modelId="{8D0BB08E-B7C8-46AE-B63D-D3CAB8FF80C5}" type="pres">
      <dgm:prSet presAssocID="{B66EA286-C46D-4047-A150-E0360B872EF4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3D121206-E091-40D8-86F6-7D25BAC37CA5}" srcId="{B0C36391-E9A3-4EDF-B302-437A0DB93FB0}" destId="{B66EA286-C46D-4047-A150-E0360B872EF4}" srcOrd="0" destOrd="0" parTransId="{9B2BE439-7130-4C91-B637-DB50D0808EE8}" sibTransId="{ADC6B77F-F4DF-4FA8-AADA-CF9FAC90B079}"/>
    <dgm:cxn modelId="{59C693B0-2845-4815-B4F1-6C67C37EEC44}" type="presOf" srcId="{B0C36391-E9A3-4EDF-B302-437A0DB93FB0}" destId="{1F9A81C0-506A-4018-9D12-2789636040EE}" srcOrd="0" destOrd="0" presId="urn:microsoft.com/office/officeart/2005/8/layout/vList2"/>
    <dgm:cxn modelId="{E80099D4-0E29-4943-924F-4B131E369841}" type="presOf" srcId="{B66EA286-C46D-4047-A150-E0360B872EF4}" destId="{8D0BB08E-B7C8-46AE-B63D-D3CAB8FF80C5}" srcOrd="0" destOrd="0" presId="urn:microsoft.com/office/officeart/2005/8/layout/vList2"/>
    <dgm:cxn modelId="{015DABF9-AB26-4AC4-BA5C-70561CD1A868}" type="presParOf" srcId="{1F9A81C0-506A-4018-9D12-2789636040EE}" destId="{8D0BB08E-B7C8-46AE-B63D-D3CAB8FF80C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EDCE163-257F-40C4-8FBB-2D25D34FFA0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57EBE5AA-04BF-41CE-B0AE-DB4217EDD19C}">
      <dgm:prSet/>
      <dgm:spPr/>
      <dgm:t>
        <a:bodyPr/>
        <a:lstStyle/>
        <a:p>
          <a:pPr rtl="0"/>
          <a:r>
            <a:rPr lang="tr-TR" smtClean="0"/>
            <a:t>Hava yolları tıkanıklığı belirtileri :</a:t>
          </a:r>
          <a:br>
            <a:rPr lang="tr-TR" smtClean="0"/>
          </a:br>
          <a:r>
            <a:rPr lang="tr-TR" smtClean="0"/>
            <a:t>Kısmi hava yolu tıkanıklığı tıkanma belirtileri:</a:t>
          </a:r>
          <a:endParaRPr lang="tr-TR"/>
        </a:p>
      </dgm:t>
    </dgm:pt>
    <dgm:pt modelId="{AB2128D8-52EA-4448-AB20-FE293EF1B97D}" type="parTrans" cxnId="{7CAB7318-5346-47C3-8C85-6AEC75393697}">
      <dgm:prSet/>
      <dgm:spPr/>
      <dgm:t>
        <a:bodyPr/>
        <a:lstStyle/>
        <a:p>
          <a:endParaRPr lang="tr-TR"/>
        </a:p>
      </dgm:t>
    </dgm:pt>
    <dgm:pt modelId="{4A163C22-8D9A-4A0C-B8F1-BDFB4C21ED63}" type="sibTrans" cxnId="{7CAB7318-5346-47C3-8C85-6AEC75393697}">
      <dgm:prSet/>
      <dgm:spPr/>
      <dgm:t>
        <a:bodyPr/>
        <a:lstStyle/>
        <a:p>
          <a:endParaRPr lang="tr-TR"/>
        </a:p>
      </dgm:t>
    </dgm:pt>
    <dgm:pt modelId="{C6916EA9-BE06-416F-BF1D-8D437CEECB51}" type="pres">
      <dgm:prSet presAssocID="{6EDCE163-257F-40C4-8FBB-2D25D34FFA06}" presName="linear" presStyleCnt="0">
        <dgm:presLayoutVars>
          <dgm:animLvl val="lvl"/>
          <dgm:resizeHandles val="exact"/>
        </dgm:presLayoutVars>
      </dgm:prSet>
      <dgm:spPr/>
    </dgm:pt>
    <dgm:pt modelId="{B9D1CE10-2447-439D-BFC0-DA14559BDF4B}" type="pres">
      <dgm:prSet presAssocID="{57EBE5AA-04BF-41CE-B0AE-DB4217EDD19C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AA795C82-92AB-4D9A-907C-A6B9E63856B3}" type="presOf" srcId="{57EBE5AA-04BF-41CE-B0AE-DB4217EDD19C}" destId="{B9D1CE10-2447-439D-BFC0-DA14559BDF4B}" srcOrd="0" destOrd="0" presId="urn:microsoft.com/office/officeart/2005/8/layout/vList2"/>
    <dgm:cxn modelId="{CAD8AD54-8253-44F2-9DC3-EFB4D6D27821}" type="presOf" srcId="{6EDCE163-257F-40C4-8FBB-2D25D34FFA06}" destId="{C6916EA9-BE06-416F-BF1D-8D437CEECB51}" srcOrd="0" destOrd="0" presId="urn:microsoft.com/office/officeart/2005/8/layout/vList2"/>
    <dgm:cxn modelId="{7CAB7318-5346-47C3-8C85-6AEC75393697}" srcId="{6EDCE163-257F-40C4-8FBB-2D25D34FFA06}" destId="{57EBE5AA-04BF-41CE-B0AE-DB4217EDD19C}" srcOrd="0" destOrd="0" parTransId="{AB2128D8-52EA-4448-AB20-FE293EF1B97D}" sibTransId="{4A163C22-8D9A-4A0C-B8F1-BDFB4C21ED63}"/>
    <dgm:cxn modelId="{77CE7126-391E-439E-8578-1DA8075371E5}" type="presParOf" srcId="{C6916EA9-BE06-416F-BF1D-8D437CEECB51}" destId="{B9D1CE10-2447-439D-BFC0-DA14559BDF4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0E8B8A-754F-4D79-9C50-22B5E1F18F4B}">
      <dsp:nvSpPr>
        <dsp:cNvPr id="0" name=""/>
        <dsp:cNvSpPr/>
      </dsp:nvSpPr>
      <dsp:spPr>
        <a:xfrm>
          <a:off x="0" y="11270"/>
          <a:ext cx="4953000" cy="631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smtClean="0"/>
            <a:t>Dr. Öğr. Üye. Behire Sançar</a:t>
          </a:r>
          <a:endParaRPr lang="tr-TR" sz="2700" kern="1200"/>
        </a:p>
      </dsp:txBody>
      <dsp:txXfrm>
        <a:off x="30842" y="42112"/>
        <a:ext cx="4891316" cy="5701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0BB08E-B7C8-46AE-B63D-D3CAB8FF80C5}">
      <dsp:nvSpPr>
        <dsp:cNvPr id="0" name=""/>
        <dsp:cNvSpPr/>
      </dsp:nvSpPr>
      <dsp:spPr>
        <a:xfrm>
          <a:off x="0" y="147299"/>
          <a:ext cx="8229600" cy="772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smtClean="0"/>
            <a:t>BOĞULMANIN TANIMI VE NEDENLERİ</a:t>
          </a:r>
          <a:endParaRPr lang="tr-TR" sz="3300" kern="1200"/>
        </a:p>
      </dsp:txBody>
      <dsp:txXfrm>
        <a:off x="37696" y="184995"/>
        <a:ext cx="8154208" cy="69680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D1CE10-2447-439D-BFC0-DA14559BDF4B}">
      <dsp:nvSpPr>
        <dsp:cNvPr id="0" name=""/>
        <dsp:cNvSpPr/>
      </dsp:nvSpPr>
      <dsp:spPr>
        <a:xfrm>
          <a:off x="0" y="88939"/>
          <a:ext cx="8229600" cy="1123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smtClean="0"/>
            <a:t>Hava yolları tıkanıklığı belirtileri :</a:t>
          </a:r>
          <a:br>
            <a:rPr lang="tr-TR" sz="3000" kern="1200" smtClean="0"/>
          </a:br>
          <a:r>
            <a:rPr lang="tr-TR" sz="3000" kern="1200" smtClean="0"/>
            <a:t>Kısmi hava yolu tıkanıklığı tıkanma belirtileri:</a:t>
          </a:r>
          <a:endParaRPr lang="tr-TR" sz="3000" kern="1200"/>
        </a:p>
      </dsp:txBody>
      <dsp:txXfrm>
        <a:off x="54830" y="143769"/>
        <a:ext cx="8119940" cy="10135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Dikdörtgen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Dikdörtgen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Dikdörtgen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Dikdörtgen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Dikdörtgen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Yuvarlatılmış Dikdörtgen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Yuvarlatılmış Dikdörtgen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Dikdörtgen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13B6A19-2B29-4539-86BC-DBE3500E0781}" type="datetimeFigureOut">
              <a:rPr lang="tr-TR" smtClean="0"/>
              <a:pPr/>
              <a:t>09.12.2019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62F9BE07-E553-4736-8142-393CD7B5934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B6A19-2B29-4539-86BC-DBE3500E0781}" type="datetimeFigureOut">
              <a:rPr lang="tr-TR" smtClean="0"/>
              <a:pPr/>
              <a:t>09.12.2019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9BE07-E553-4736-8142-393CD7B5934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B6A19-2B29-4539-86BC-DBE3500E0781}" type="datetimeFigureOut">
              <a:rPr lang="tr-TR" smtClean="0"/>
              <a:pPr/>
              <a:t>09.12.2019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9BE07-E553-4736-8142-393CD7B5934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B6A19-2B29-4539-86BC-DBE3500E0781}" type="datetimeFigureOut">
              <a:rPr lang="tr-TR" smtClean="0"/>
              <a:pPr/>
              <a:t>09.12.2019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9BE07-E553-4736-8142-393CD7B5934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B6A19-2B29-4539-86BC-DBE3500E0781}" type="datetimeFigureOut">
              <a:rPr lang="tr-TR" smtClean="0"/>
              <a:pPr/>
              <a:t>09.12.2019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9BE07-E553-4736-8142-393CD7B5934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B6A19-2B29-4539-86BC-DBE3500E0781}" type="datetimeFigureOut">
              <a:rPr lang="tr-TR" smtClean="0"/>
              <a:pPr/>
              <a:t>09.12.2019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9BE07-E553-4736-8142-393CD7B5934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2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13B6A19-2B29-4539-86BC-DBE3500E0781}" type="datetimeFigureOut">
              <a:rPr lang="tr-TR" smtClean="0"/>
              <a:pPr/>
              <a:t>09.12.2019</a:t>
            </a:fld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2F9BE07-E553-4736-8142-393CD7B5934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13B6A19-2B29-4539-86BC-DBE3500E0781}" type="datetimeFigureOut">
              <a:rPr lang="tr-TR" smtClean="0"/>
              <a:pPr/>
              <a:t>09.12.2019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62F9BE07-E553-4736-8142-393CD7B5934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B6A19-2B29-4539-86BC-DBE3500E0781}" type="datetimeFigureOut">
              <a:rPr lang="tr-TR" smtClean="0"/>
              <a:pPr/>
              <a:t>09.12.2019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9BE07-E553-4736-8142-393CD7B5934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B6A19-2B29-4539-86BC-DBE3500E0781}" type="datetimeFigureOut">
              <a:rPr lang="tr-TR" smtClean="0"/>
              <a:pPr/>
              <a:t>09.12.2019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9BE07-E553-4736-8142-393CD7B5934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B6A19-2B29-4539-86BC-DBE3500E0781}" type="datetimeFigureOut">
              <a:rPr lang="tr-TR" smtClean="0"/>
              <a:pPr/>
              <a:t>09.12.2019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9BE07-E553-4736-8142-393CD7B5934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Dikdörtgen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Dikdörtgen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Dikdörtgen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Dikdörtgen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Yuvarlatılmış Dikdörtgen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Yuvarlatılmış Dikdörtgen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Dikdörtgen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Dikdörtgen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Dikdörtgen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Dikdörtgen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Dikdörtgen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Dikdörtgen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13B6A19-2B29-4539-86BC-DBE3500E0781}" type="datetimeFigureOut">
              <a:rPr lang="tr-TR" smtClean="0"/>
              <a:pPr/>
              <a:t>09.12.2019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62F9BE07-E553-4736-8142-393CD7B5934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1357298"/>
            <a:ext cx="8458200" cy="1470025"/>
          </a:xfrm>
        </p:spPr>
        <p:txBody>
          <a:bodyPr/>
          <a:lstStyle/>
          <a:p>
            <a:r>
              <a:rPr lang="tr-TR" dirty="0" smtClean="0"/>
              <a:t>BOĞULMALARDA İLK YARDIM</a:t>
            </a:r>
            <a:endParaRPr lang="tr-TR" dirty="0"/>
          </a:p>
        </p:txBody>
      </p:sp>
      <p:graphicFrame>
        <p:nvGraphicFramePr>
          <p:cNvPr id="4" name="Diyagram 3"/>
          <p:cNvGraphicFramePr/>
          <p:nvPr/>
        </p:nvGraphicFramePr>
        <p:xfrm>
          <a:off x="366556" y="4725144"/>
          <a:ext cx="4953000" cy="6543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C:\Users\HEDEF AV\Desktop\ilk yardım\indir (1)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286380" y="4357694"/>
            <a:ext cx="3028950" cy="15144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Suya atlama sonucu, boğulma riskinin yanı sıra genel vücut travması ya da omurga </a:t>
            </a:r>
            <a:r>
              <a:rPr lang="tr-TR" dirty="0" err="1" smtClean="0"/>
              <a:t>kırıklarıda</a:t>
            </a:r>
            <a:r>
              <a:rPr lang="tr-TR" dirty="0" smtClean="0"/>
              <a:t> meydana gelebilir. Bu nedenle suda ve dışarıda başın çok fazla arkaya itilmeden hava yolu açılmalıdır. Bunun için alından bastırma yapılmadan sadece yumuşak bir şekilde alt çene yukarı kaldırılır bu pozisyona </a:t>
            </a:r>
            <a:r>
              <a:rPr lang="tr-TR" b="1" dirty="0" smtClean="0"/>
              <a:t>alt çene manevrası </a:t>
            </a:r>
            <a:r>
              <a:rPr lang="tr-TR" dirty="0" smtClean="0"/>
              <a:t>adı verilir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HAVA YOLUNUN YABANCI CİSİMLE TIKANMASI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tr-TR" dirty="0" smtClean="0"/>
              <a:t>Hava yolunun yabancı bir cisimle solunuma engel olacak </a:t>
            </a:r>
            <a:r>
              <a:rPr lang="tr-TR" dirty="0"/>
              <a:t>ş</a:t>
            </a:r>
            <a:r>
              <a:rPr lang="tr-TR" dirty="0" smtClean="0"/>
              <a:t>ekilde </a:t>
            </a:r>
            <a:r>
              <a:rPr lang="tr-TR" dirty="0" smtClean="0"/>
              <a:t>tıkanmasıdır.Tıkanma tam olabileceği gibi kısmi tıkanma şeklinde de </a:t>
            </a:r>
            <a:r>
              <a:rPr lang="tr-TR" dirty="0" smtClean="0"/>
              <a:t>olabilir.</a:t>
            </a:r>
            <a:endParaRPr lang="tr-TR" dirty="0"/>
          </a:p>
        </p:txBody>
      </p:sp>
      <p:pic>
        <p:nvPicPr>
          <p:cNvPr id="3074" name="Picture 2" descr="C:\Users\HEDEF AV\Desktop\ilk yardım\bogaza-cisim-kacmasi-ilk-yardim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3786190"/>
            <a:ext cx="3370255" cy="24050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/>
        </p:nvGraphicFramePr>
        <p:xfrm>
          <a:off x="457200" y="908720"/>
          <a:ext cx="8229600" cy="1301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tr-TR" dirty="0" smtClean="0"/>
              <a:t>Korku ve panik hali vardır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Öksürük refleksi başlar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Hasta/yaralı  bir miktar nefes alabilir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Hasta/yaralı yardım istemek için konuşabilir</a:t>
            </a:r>
          </a:p>
          <a:p>
            <a:pPr>
              <a:buFont typeface="Wingdings" pitchFamily="2" charset="2"/>
              <a:buChar char="ü"/>
            </a:pP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Kısmi hava yolu tıkanmada ilk yardım: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tr-TR" dirty="0" smtClean="0"/>
              <a:t>Kısmi tıkanma durumunda;hastaya/yaralıya dokunulmaz,müdahale yapılmaz sadece öksürmesi sağlanır.Gözleme devam edilir,kısmi tıkanmalar zamanla tam tıkanmaya dönüşebilir.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Kazazedenin henüz ayakta durabildiği bu dönemde onun arka tarafında yer alınmalıdır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Hasta/yaralı bulunduğu pozisyonda bırakılır</a:t>
            </a:r>
          </a:p>
          <a:p>
            <a:pPr>
              <a:buFont typeface="Wingdings" pitchFamily="2" charset="2"/>
              <a:buChar char="ü"/>
            </a:pPr>
            <a:endParaRPr lang="tr-TR" dirty="0" smtClean="0"/>
          </a:p>
          <a:p>
            <a:pPr>
              <a:buFont typeface="Wingdings" pitchFamily="2" charset="2"/>
              <a:buChar char="ü"/>
            </a:pPr>
            <a:endParaRPr lang="tr-TR" dirty="0" smtClean="0"/>
          </a:p>
          <a:p>
            <a:pPr>
              <a:buFont typeface="Wingdings" pitchFamily="2" charset="2"/>
              <a:buChar char="ü"/>
            </a:pP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tr-TR" dirty="0" smtClean="0"/>
              <a:t>Solunum ve öksürük zayıflarsa ya da durursa müdahale edilir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Ağız içinde bir yabancı cisim görünüyorsa öncelikle bunlar temizlenir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Eğer yabancı cisim görünmüyorsa ve morarma başlamışsa tam tıkanmada anlatılan müdahale yapılır</a:t>
            </a: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Tam hava yolu tıkanıklığı belirtileri: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tr-TR" dirty="0" smtClean="0"/>
              <a:t>Korku ve panik hali vardır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Hasta/yaralı nefes alamaz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Acı çeker, ellerini boynuna götürerek boğulduğunu anlatma çabası gösterir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Havayolundan hiç hava geçişi olmadığı için sesi çıkmaz ve konuşamaz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Tam oksijensizlik nedeniyle hemen morarma başlar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Tam tıkanma durumunda </a:t>
            </a:r>
            <a:r>
              <a:rPr lang="tr-TR" b="1" dirty="0" err="1" smtClean="0"/>
              <a:t>Heimlich</a:t>
            </a:r>
            <a:r>
              <a:rPr lang="tr-TR" b="1" dirty="0" smtClean="0"/>
              <a:t> Manevrası(karına </a:t>
            </a:r>
            <a:r>
              <a:rPr lang="tr-TR" dirty="0" smtClean="0"/>
              <a:t>baskı) uygulanır</a:t>
            </a: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Bilinci açık ve tam tıkanma durumunda </a:t>
            </a:r>
            <a:r>
              <a:rPr lang="tr-TR" dirty="0" err="1" smtClean="0"/>
              <a:t>Heimlich</a:t>
            </a:r>
            <a:r>
              <a:rPr lang="tr-TR" dirty="0" smtClean="0"/>
              <a:t> manevrası uygulaması: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tr-TR" dirty="0" err="1" smtClean="0"/>
              <a:t>Heimlich</a:t>
            </a:r>
            <a:r>
              <a:rPr lang="tr-TR" dirty="0" smtClean="0"/>
              <a:t> manevrasına başlamadan önce sırta vurma uygulaması yapılır.</a:t>
            </a:r>
          </a:p>
          <a:p>
            <a:pPr>
              <a:buNone/>
            </a:pPr>
            <a:r>
              <a:rPr lang="tr-TR" dirty="0" smtClean="0"/>
              <a:t>  Bunun için;</a:t>
            </a:r>
          </a:p>
          <a:p>
            <a:pPr>
              <a:buFont typeface="Courier New" pitchFamily="49" charset="0"/>
              <a:buChar char="o"/>
            </a:pPr>
            <a:r>
              <a:rPr lang="tr-TR" dirty="0" smtClean="0"/>
              <a:t> Hastanın yan tarafında durulur, aşağıya bir elle destek yapılır ve biraz öne eğilerek yer çekiminden yararlanılır</a:t>
            </a:r>
          </a:p>
          <a:p>
            <a:pPr>
              <a:buFont typeface="Courier New" pitchFamily="49" charset="0"/>
              <a:buChar char="o"/>
            </a:pPr>
            <a:r>
              <a:rPr lang="tr-TR" dirty="0" smtClean="0"/>
              <a:t>Diğer elin topuğu ile yeterli hız ve kuvvetle 5-6 kez sırtına(iki kürek kemiği arasında) içe ve yukarı doğru vurulur</a:t>
            </a:r>
          </a:p>
          <a:p>
            <a:pPr>
              <a:buFont typeface="Courier New" pitchFamily="49" charset="0"/>
              <a:buChar char="o"/>
            </a:pPr>
            <a:r>
              <a:rPr lang="tr-TR" dirty="0" smtClean="0"/>
              <a:t>Herhangi bir cisim çıkıp çıkmadığına bakılır, cisim çıkmışsa uygulama bırakılır</a:t>
            </a:r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098" name="Picture 2" descr="C:\Users\HEDEF AV\Desktop\ilk yardım\heimlich-manevrasi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1142984"/>
            <a:ext cx="3765541" cy="5021279"/>
          </a:xfrm>
          <a:prstGeom prst="rect">
            <a:avLst/>
          </a:prstGeom>
          <a:noFill/>
        </p:spPr>
      </p:pic>
      <p:pic>
        <p:nvPicPr>
          <p:cNvPr id="4099" name="Picture 3" descr="C:\Users\HEDEF AV\Desktop\ilk yardım\heimlich-manevrasi-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1142984"/>
            <a:ext cx="4000528" cy="50006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122" name="Picture 2" descr="C:\Users\HEDEF AV\Desktop\ilk yardım\heimlich-manevrasi-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142984"/>
            <a:ext cx="4071966" cy="5080000"/>
          </a:xfrm>
          <a:prstGeom prst="rect">
            <a:avLst/>
          </a:prstGeom>
          <a:noFill/>
        </p:spPr>
      </p:pic>
      <p:pic>
        <p:nvPicPr>
          <p:cNvPr id="5123" name="Picture 3" descr="C:\Users\HEDEF AV\Desktop\ilk yardım\heimlich-manevrasi-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1142984"/>
            <a:ext cx="4143372" cy="5003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58204" cy="178595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Eğer yabancı cisim çıkmıyorsa ve tıkanıklık açılmıyorsa </a:t>
            </a:r>
            <a:r>
              <a:rPr lang="tr-TR" dirty="0" err="1" smtClean="0"/>
              <a:t>heimlich</a:t>
            </a:r>
            <a:r>
              <a:rPr lang="tr-TR" dirty="0" smtClean="0"/>
              <a:t> manevrasına geçilir;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tr-TR" dirty="0" smtClean="0"/>
              <a:t>Hasta ayaktayken ya da otururken </a:t>
            </a:r>
            <a:r>
              <a:rPr lang="tr-TR" dirty="0" err="1" smtClean="0"/>
              <a:t>heimlich</a:t>
            </a:r>
            <a:r>
              <a:rPr lang="tr-TR" dirty="0" smtClean="0"/>
              <a:t> manevrası uygulanabilir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Hastanın arkasına geçip gövdesi kavranır, kollarla  yandan baskı uygulanır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Bir elin baş parmağı yumruk yapılarak karnın üst kısmına konur, diğer el alttaki elin üzerine konarak kavranır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Kuvvetli bir şekilde içeri ve yukarı doğru bastırılır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/>
        </p:nvGraphicFramePr>
        <p:xfrm>
          <a:off x="457200" y="1143000"/>
          <a:ext cx="8229600" cy="106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tr-TR" dirty="0" smtClean="0"/>
              <a:t>Boğulma, vücuttaki dokulara yeterli oksijen gitmesini engelleyen bir olay sonucu dokuların işleyişinde bozulmasıdır.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Boğulma genellikle solunum yolunun hava geçişini engelleyecek şekilde tıkanması sonucu meydana gelir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itchFamily="2" charset="2"/>
              <a:buChar char="ü"/>
            </a:pPr>
            <a:r>
              <a:rPr lang="tr-TR" dirty="0" smtClean="0"/>
              <a:t>Bu hareket 5-6 kez tekrarlanır 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Yabancı cisim çıkmıyorsa tekrar sırta vurma yapılır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Yabancı cisim çıkıncaya kadar bu uygulamaya dönüşümlü olarak devam edilir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Eğer hava yolu açılmaz ise bir süre sonra hastanın bilinci kapanabilir. hasta/yaralının yere düşmesini yavaşlatmak için bir ayak hasta/yaralının iki bacağı arasında tutulur. Bilinç kaybı gelişince yavaşça sert bir zemine sırt üstü yatırılır</a:t>
            </a:r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tr-TR" dirty="0" smtClean="0"/>
              <a:t>Tıbbi yardım istenir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Solum ve nabız kontrolü yapılır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Temel yaşam desteği uygulanır</a:t>
            </a:r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soru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Havayolunun yabancı cisimle tam tıkanması durumunda hangi ilk yardım müdahalesi yapılır?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1712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Boğulma Nedenleri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tr-TR" dirty="0" smtClean="0"/>
              <a:t>Bilinç kaybında dilin gevşemesi ve geriye kayması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Hava yoluna sıvı dolması, yabancı cisim kaçması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Solunum organlarının yaralanması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Dışarıdan </a:t>
            </a:r>
            <a:r>
              <a:rPr lang="tr-TR" dirty="0" smtClean="0"/>
              <a:t>yapılan </a:t>
            </a:r>
            <a:r>
              <a:rPr lang="tr-TR" dirty="0" smtClean="0"/>
              <a:t>baskılar (</a:t>
            </a:r>
            <a:r>
              <a:rPr lang="tr-TR" dirty="0" smtClean="0"/>
              <a:t>İp veya benzeri şeylerle asılma)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Boğulma Nedenleri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tr-TR" dirty="0" smtClean="0"/>
              <a:t>Toprak veya göçük altında kalma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Gaz zehirlenmeleri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Ani alerjik reaksiyonlar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Astım nöbetleri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İlaçlar, alkol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Suda boğulma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BOĞULMALARDA GENEL BELİRTİLER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tr-TR" dirty="0" smtClean="0"/>
              <a:t>Solunum güçlüğü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Gürültülü, hızlı ve derin solunum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Ağızda balgam toplanması ve köpüklenme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Yüzde, dudaklarda ve tırnaklarda morarma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Huzursuzluk, sıkıntı hali, cevaplarda kararsızlık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Bilinç bozukluğu ve bilinç kaybı olabilir 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Boğulmalarda Genel İlk Yardım Kuralları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tr-TR" dirty="0" smtClean="0"/>
              <a:t>Boğulma nedeni ortadan kaldırılır veya hasta/yaralı boğulma nedeninden uzaklaştırılır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Bilinç kontrolü yapılır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Yaşamsal bulguları değerlendirilir(ABC)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Gerekirse temel yaşam desteği sağlanır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Derhal tıbbi yardım istenir(112)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Yaşam bulguları izlenir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SUDA BOĞULMALARDA İLK YARDIM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tr-TR" dirty="0" smtClean="0"/>
              <a:t>Suda boğulmalarda, en önemli aşama hasta/yaralının sudan kurtarılmasıdır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Bunun için sadece yüzme bilmek yeterli değildir, sudan çıkarma teknikleri bilinmelidir.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Kurtaranın can güvenliğini sağlaması amacıyla yüzerek kurtarma yerine suya herhangi bir cisim atarak kurtarılmaya çalışılmalıdır 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Varsa su taşıtları ile kurtarma yapılabilir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tr-TR" dirty="0" smtClean="0"/>
              <a:t>Suda boğulmalarda, hava yolu girişindeki kasların refleks olarak kasılmasına bağlı akciğerlere giren sıvı miktarı çok azdır. Bu nedenle su boşaltma ile uğraşmak hasta/yaralı açısından zaman kaybı olur.Dokulardaki oksijensizlik daha derinleşir suda boğulmalarda en değerli müdahale hemen temel yaşam desteğine başlamaktır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tr-TR" dirty="0" smtClean="0"/>
              <a:t>Suni solunumun suda yaptırılması mümkündür ve zaman kazanmak için suda suni solunuma başlanması çok yararlı olur. Ancak derin sularda uygulama mümkün olmayabilir, bu nedenle hasta/yaralının hızla sığ suya doğru çekilmesi gerekir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Şehir Hayatı">
  <a:themeElements>
    <a:clrScheme name="Şehir Hayatı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Şehir Hayatı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Şehir Hayatı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82</TotalTime>
  <Words>707</Words>
  <Application>Microsoft Office PowerPoint</Application>
  <PresentationFormat>Ekran Gösterisi (4:3)</PresentationFormat>
  <Paragraphs>81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3" baseType="lpstr">
      <vt:lpstr>Şehir Hayatı</vt:lpstr>
      <vt:lpstr>BOĞULMALARDA İLK YARDIM</vt:lpstr>
      <vt:lpstr>PowerPoint Sunusu</vt:lpstr>
      <vt:lpstr>Boğulma Nedenleri</vt:lpstr>
      <vt:lpstr>Boğulma Nedenleri</vt:lpstr>
      <vt:lpstr>BOĞULMALARDA GENEL BELİRTİLER</vt:lpstr>
      <vt:lpstr>Boğulmalarda Genel İlk Yardım Kuralları</vt:lpstr>
      <vt:lpstr>SUDA BOĞULMALARDA İLK YARDIM</vt:lpstr>
      <vt:lpstr>PowerPoint Sunusu</vt:lpstr>
      <vt:lpstr>PowerPoint Sunusu</vt:lpstr>
      <vt:lpstr>PowerPoint Sunusu</vt:lpstr>
      <vt:lpstr>HAVA YOLUNUN YABANCI CİSİMLE TIKANMASI</vt:lpstr>
      <vt:lpstr>PowerPoint Sunusu</vt:lpstr>
      <vt:lpstr>Kısmi hava yolu tıkanmada ilk yardım: </vt:lpstr>
      <vt:lpstr>PowerPoint Sunusu</vt:lpstr>
      <vt:lpstr>Tam hava yolu tıkanıklığı belirtileri:</vt:lpstr>
      <vt:lpstr>Bilinci açık ve tam tıkanma durumunda Heimlich manevrası uygulaması:</vt:lpstr>
      <vt:lpstr>PowerPoint Sunusu</vt:lpstr>
      <vt:lpstr>PowerPoint Sunusu</vt:lpstr>
      <vt:lpstr>Eğer yabancı cisim çıkmıyorsa ve tıkanıklık açılmıyorsa heimlich manevrasına geçilir;</vt:lpstr>
      <vt:lpstr>PowerPoint Sunusu</vt:lpstr>
      <vt:lpstr>PowerPoint Sunusu</vt:lpstr>
      <vt:lpstr>Örnek soru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BOĞULMALARDA İLK YARDIM</dc:title>
  <dc:creator>HEDEF AV</dc:creator>
  <cp:lastModifiedBy>hp</cp:lastModifiedBy>
  <cp:revision>11</cp:revision>
  <dcterms:created xsi:type="dcterms:W3CDTF">2019-03-03T09:51:41Z</dcterms:created>
  <dcterms:modified xsi:type="dcterms:W3CDTF">2019-12-09T16:45:32Z</dcterms:modified>
</cp:coreProperties>
</file>