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64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1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15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2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8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08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86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4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3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6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477818" y="2059709"/>
            <a:ext cx="7924800" cy="636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400 DİL VE DİL BİLİMİ</a:t>
            </a:r>
            <a:endParaRPr lang="tr-T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92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43709" y="665018"/>
            <a:ext cx="7471094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480 HELENİK DİLLER. KLASİK YUNANCA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268728"/>
              </p:ext>
            </p:extLst>
          </p:nvPr>
        </p:nvGraphicFramePr>
        <p:xfrm>
          <a:off x="360218" y="1205217"/>
          <a:ext cx="11674763" cy="3597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5683">
                  <a:extLst>
                    <a:ext uri="{9D8B030D-6E8A-4147-A177-3AD203B41FA5}">
                      <a16:colId xmlns:a16="http://schemas.microsoft.com/office/drawing/2014/main" val="1843475698"/>
                    </a:ext>
                  </a:extLst>
                </a:gridCol>
                <a:gridCol w="5824976">
                  <a:extLst>
                    <a:ext uri="{9D8B030D-6E8A-4147-A177-3AD203B41FA5}">
                      <a16:colId xmlns:a16="http://schemas.microsoft.com/office/drawing/2014/main" val="3213858466"/>
                    </a:ext>
                  </a:extLst>
                </a:gridCol>
                <a:gridCol w="4674104">
                  <a:extLst>
                    <a:ext uri="{9D8B030D-6E8A-4147-A177-3AD203B41FA5}">
                      <a16:colId xmlns:a16="http://schemas.microsoft.com/office/drawing/2014/main" val="500875699"/>
                    </a:ext>
                  </a:extLst>
                </a:gridCol>
              </a:tblGrid>
              <a:tr h="460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Yunancanın yazı dizgesi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 - Yazı dizgesi.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26308814"/>
                  </a:ext>
                </a:extLst>
              </a:tr>
              <a:tr h="460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Yunancanın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 - Köken bil.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34722022"/>
                  </a:ext>
                </a:extLst>
              </a:tr>
              <a:tr h="460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 ile ilgili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491103455"/>
                  </a:ext>
                </a:extLst>
              </a:tr>
              <a:tr h="460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Yunancanın yapısal dizgesi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 - Yapısal diz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86247210"/>
                  </a:ext>
                </a:extLst>
              </a:tr>
              <a:tr h="8366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öncesi, klasik sonrası Yunanca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Yunanca - Klasik öncesi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Yunanca - Klasik sonrası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5982988"/>
                  </a:ext>
                </a:extLst>
              </a:tr>
              <a:tr h="460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Yunancanın kullanımı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Klasik Yunanca -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303693144"/>
                  </a:ext>
                </a:extLst>
              </a:tr>
              <a:tr h="460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489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Helenistik diller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10802751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 rot="10800000" flipV="1">
            <a:off x="990600" y="5324763"/>
            <a:ext cx="10515600" cy="687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b="1" dirty="0"/>
              <a:t>490 BAŞKA DİLLER</a:t>
            </a:r>
            <a:endParaRPr lang="tr-TR" dirty="0"/>
          </a:p>
          <a:p>
            <a:pPr algn="ctr"/>
            <a:r>
              <a:rPr lang="tr-TR" i="1" dirty="0"/>
              <a:t>İlgili dilin sözlükleri ve grameri İngilizcedeki gibi sınıflanır</a:t>
            </a:r>
            <a:r>
              <a:rPr lang="tr-TR" b="1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54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35224"/>
              </p:ext>
            </p:extLst>
          </p:nvPr>
        </p:nvGraphicFramePr>
        <p:xfrm>
          <a:off x="600364" y="443345"/>
          <a:ext cx="10753435" cy="599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5208">
                  <a:extLst>
                    <a:ext uri="{9D8B030D-6E8A-4147-A177-3AD203B41FA5}">
                      <a16:colId xmlns:a16="http://schemas.microsoft.com/office/drawing/2014/main" val="1765641210"/>
                    </a:ext>
                  </a:extLst>
                </a:gridCol>
                <a:gridCol w="5358259">
                  <a:extLst>
                    <a:ext uri="{9D8B030D-6E8A-4147-A177-3AD203B41FA5}">
                      <a16:colId xmlns:a16="http://schemas.microsoft.com/office/drawing/2014/main" val="2781991144"/>
                    </a:ext>
                  </a:extLst>
                </a:gridCol>
                <a:gridCol w="4299968">
                  <a:extLst>
                    <a:ext uri="{9D8B030D-6E8A-4147-A177-3AD203B41FA5}">
                      <a16:colId xmlns:a16="http://schemas.microsoft.com/office/drawing/2014/main" val="552539203"/>
                    </a:ext>
                  </a:extLst>
                </a:gridCol>
              </a:tblGrid>
              <a:tr h="81522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403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Sözlükler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Çok dilli sözlükleri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79451631"/>
                  </a:ext>
                </a:extLst>
              </a:tr>
              <a:tr h="81522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404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Ses bilimi. Fonoloji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Sesbilgisini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Ses bilimi; Fonoloji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51977414"/>
                  </a:ext>
                </a:extLst>
              </a:tr>
              <a:tr h="14873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405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Yapısal dizgeler Gramer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Morfoloji ve sentaksla ilgili tarihi ve tanımlayıcı çalışmalar Üretici ve dönüşümsel dilbilgisi dahil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Gramer; Dil Bilgisi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284426"/>
                  </a:ext>
                </a:extLst>
              </a:tr>
              <a:tr h="46128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407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Lehçe bilimi ve art zamanlı dil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Lehçe bilimi; Tarihi dil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37172371"/>
                  </a:ext>
                </a:extLst>
              </a:tr>
              <a:tr h="81522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408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Standart kullanım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Çok dilli deyim kitapları dahil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Dil - Standart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08464680"/>
                  </a:ext>
                </a:extLst>
              </a:tr>
              <a:tr h="160011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409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Konuşulup yazılan dışındaki yapısal dil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İşaret dilini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İşaret Dili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76583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40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9600" y="295564"/>
            <a:ext cx="94395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410 TÜRK DİLİ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856513"/>
              </p:ext>
            </p:extLst>
          </p:nvPr>
        </p:nvGraphicFramePr>
        <p:xfrm>
          <a:off x="535710" y="1034472"/>
          <a:ext cx="10818090" cy="5255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9414">
                  <a:extLst>
                    <a:ext uri="{9D8B030D-6E8A-4147-A177-3AD203B41FA5}">
                      <a16:colId xmlns:a16="http://schemas.microsoft.com/office/drawing/2014/main" val="2293246482"/>
                    </a:ext>
                  </a:extLst>
                </a:gridCol>
                <a:gridCol w="5397550">
                  <a:extLst>
                    <a:ext uri="{9D8B030D-6E8A-4147-A177-3AD203B41FA5}">
                      <a16:colId xmlns:a16="http://schemas.microsoft.com/office/drawing/2014/main" val="2351431649"/>
                    </a:ext>
                  </a:extLst>
                </a:gridCol>
                <a:gridCol w="4331126">
                  <a:extLst>
                    <a:ext uri="{9D8B030D-6E8A-4147-A177-3AD203B41FA5}">
                      <a16:colId xmlns:a16="http://schemas.microsoft.com/office/drawing/2014/main" val="390165556"/>
                    </a:ext>
                  </a:extLst>
                </a:gridCol>
              </a:tblGrid>
              <a:tr h="12864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Türkçenin yazı dizgesi ve fonolojisi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Standart Türkçe'de ünlü uyumu, vurgu, hece ve tonlama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Yazı dizgesi;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Ses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74676085"/>
                  </a:ext>
                </a:extLst>
              </a:tr>
              <a:tr h="9535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Türkçenin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Köken bilimi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Etimoloji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80395707"/>
                  </a:ext>
                </a:extLst>
              </a:tr>
              <a:tr h="51546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Türkçeye ilişkin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49671018"/>
                  </a:ext>
                </a:extLst>
              </a:tr>
              <a:tr h="51546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Türkçe’nin yapısal sistemi. Gramer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Gramer;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42564391"/>
                  </a:ext>
                </a:extLst>
              </a:tr>
              <a:tr h="9535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Türkçe’nin tarihî ve coğrafi gelişimi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Tarihî Gelişim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Coğrafi gelişim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7862974"/>
                  </a:ext>
                </a:extLst>
              </a:tr>
              <a:tr h="51546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Türkçe’nin kullanımı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 dili -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451204846"/>
                  </a:ext>
                </a:extLst>
              </a:tr>
              <a:tr h="51546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419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Osmanlıca ve başka Türk dilleri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Osmanlı Türkçesi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655625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6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535709" y="508000"/>
            <a:ext cx="7619028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420 İNGİLİZCE VE ESKİ İNGİLİZCE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216494"/>
              </p:ext>
            </p:extLst>
          </p:nvPr>
        </p:nvGraphicFramePr>
        <p:xfrm>
          <a:off x="240146" y="1136072"/>
          <a:ext cx="11323780" cy="5560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0338">
                  <a:extLst>
                    <a:ext uri="{9D8B030D-6E8A-4147-A177-3AD203B41FA5}">
                      <a16:colId xmlns:a16="http://schemas.microsoft.com/office/drawing/2014/main" val="3436081412"/>
                    </a:ext>
                  </a:extLst>
                </a:gridCol>
                <a:gridCol w="5649858">
                  <a:extLst>
                    <a:ext uri="{9D8B030D-6E8A-4147-A177-3AD203B41FA5}">
                      <a16:colId xmlns:a16="http://schemas.microsoft.com/office/drawing/2014/main" val="207090132"/>
                    </a:ext>
                  </a:extLst>
                </a:gridCol>
                <a:gridCol w="4533584">
                  <a:extLst>
                    <a:ext uri="{9D8B030D-6E8A-4147-A177-3AD203B41FA5}">
                      <a16:colId xmlns:a16="http://schemas.microsoft.com/office/drawing/2014/main" val="3470670564"/>
                    </a:ext>
                  </a:extLst>
                </a:gridCol>
              </a:tblGrid>
              <a:tr h="11823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İngilizcenin yazı dizgesi, fonolojisi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Yazı sistemi;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Ses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31352041"/>
                  </a:ext>
                </a:extLst>
              </a:tr>
              <a:tr h="6391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İngilizcenin kökenbilimi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68158839"/>
                  </a:ext>
                </a:extLst>
              </a:tr>
              <a:tr h="6391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 ile ilgili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311609343"/>
                  </a:ext>
                </a:extLst>
              </a:tr>
              <a:tr h="6391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İngilizcenin grameri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Gramer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91664594"/>
                  </a:ext>
                </a:extLst>
              </a:tr>
              <a:tr h="11823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İngilizcenin tarihi, coğrafi gelişimi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Coğrafi gelişim;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Tarihi gelişim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64819126"/>
                  </a:ext>
                </a:extLst>
              </a:tr>
              <a:tr h="6391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İngilizcenin kullanımı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İngiliz dili -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43818083"/>
                  </a:ext>
                </a:extLst>
              </a:tr>
              <a:tr h="6391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429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Eski İngilizce (Anglosakson)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Anglosakson dili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84294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1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00364" y="461818"/>
            <a:ext cx="7473132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430 CERMEN DİLLERİ. ALMANCA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064823"/>
              </p:ext>
            </p:extLst>
          </p:nvPr>
        </p:nvGraphicFramePr>
        <p:xfrm>
          <a:off x="415636" y="1043711"/>
          <a:ext cx="11120583" cy="5301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9875">
                  <a:extLst>
                    <a:ext uri="{9D8B030D-6E8A-4147-A177-3AD203B41FA5}">
                      <a16:colId xmlns:a16="http://schemas.microsoft.com/office/drawing/2014/main" val="1544934039"/>
                    </a:ext>
                  </a:extLst>
                </a:gridCol>
                <a:gridCol w="5548475">
                  <a:extLst>
                    <a:ext uri="{9D8B030D-6E8A-4147-A177-3AD203B41FA5}">
                      <a16:colId xmlns:a16="http://schemas.microsoft.com/office/drawing/2014/main" val="4039437984"/>
                    </a:ext>
                  </a:extLst>
                </a:gridCol>
                <a:gridCol w="4452233">
                  <a:extLst>
                    <a:ext uri="{9D8B030D-6E8A-4147-A177-3AD203B41FA5}">
                      <a16:colId xmlns:a16="http://schemas.microsoft.com/office/drawing/2014/main" val="1185811439"/>
                    </a:ext>
                  </a:extLst>
                </a:gridCol>
              </a:tblGrid>
              <a:tr h="6138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Almancanın yazı dizgeleri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Yazı dizgeleri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17157881"/>
                  </a:ext>
                </a:extLst>
              </a:tr>
              <a:tr h="6138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Almancanın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86163476"/>
                  </a:ext>
                </a:extLst>
              </a:tr>
              <a:tr h="6138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 ile ilgili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8897072"/>
                  </a:ext>
                </a:extLst>
              </a:tr>
              <a:tr h="111614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Almancanın yapısal dizgeleri (gramer)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Gramer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22892353"/>
                  </a:ext>
                </a:extLst>
              </a:tr>
              <a:tr h="111614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Almancanın tarihi, coğrafi gelişimi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Coğrafi gelişim;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Tarihi gelişim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11621432"/>
                  </a:ext>
                </a:extLst>
              </a:tr>
              <a:tr h="6138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Almancanın kullanımı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Alman dili -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123004035"/>
                  </a:ext>
                </a:extLst>
              </a:tr>
              <a:tr h="6138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439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Cermen dilleri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45918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77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99127" y="452582"/>
            <a:ext cx="5964445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440 FRANSIZCA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727314"/>
              </p:ext>
            </p:extLst>
          </p:nvPr>
        </p:nvGraphicFramePr>
        <p:xfrm>
          <a:off x="406400" y="923222"/>
          <a:ext cx="11259127" cy="5505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6712">
                  <a:extLst>
                    <a:ext uri="{9D8B030D-6E8A-4147-A177-3AD203B41FA5}">
                      <a16:colId xmlns:a16="http://schemas.microsoft.com/office/drawing/2014/main" val="2412947758"/>
                    </a:ext>
                  </a:extLst>
                </a:gridCol>
                <a:gridCol w="5610236">
                  <a:extLst>
                    <a:ext uri="{9D8B030D-6E8A-4147-A177-3AD203B41FA5}">
                      <a16:colId xmlns:a16="http://schemas.microsoft.com/office/drawing/2014/main" val="2973766215"/>
                    </a:ext>
                  </a:extLst>
                </a:gridCol>
                <a:gridCol w="4502179">
                  <a:extLst>
                    <a:ext uri="{9D8B030D-6E8A-4147-A177-3AD203B41FA5}">
                      <a16:colId xmlns:a16="http://schemas.microsoft.com/office/drawing/2014/main" val="4012412378"/>
                    </a:ext>
                  </a:extLst>
                </a:gridCol>
              </a:tblGrid>
              <a:tr h="11590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441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Fransızcanın yazı dizgesi ve ses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Yazı dizgesi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Ses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71968036"/>
                  </a:ext>
                </a:extLst>
              </a:tr>
              <a:tr h="6374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442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Fransızcanın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73355663"/>
                  </a:ext>
                </a:extLst>
              </a:tr>
              <a:tr h="6374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443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 ile ilgili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53423425"/>
                  </a:ext>
                </a:extLst>
              </a:tr>
              <a:tr h="6374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445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 grameri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Gramer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4939347"/>
                  </a:ext>
                </a:extLst>
              </a:tr>
              <a:tr h="11590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447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Fransızcanın tarihi, coğrafi gelişimi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coğrafi gelişim;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Tarihi gelişim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36318375"/>
                  </a:ext>
                </a:extLst>
              </a:tr>
              <a:tr h="6374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448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Fransızcanın kullanımı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Fransız dili -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3115674"/>
                  </a:ext>
                </a:extLst>
              </a:tr>
              <a:tr h="6374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449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Provans ve Katalan dilleri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Katalan dilleri; </a:t>
                      </a:r>
                      <a:r>
                        <a:rPr lang="tr-TR" sz="1800" dirty="0" err="1">
                          <a:effectLst/>
                        </a:rPr>
                        <a:t>Provans</a:t>
                      </a:r>
                      <a:r>
                        <a:rPr lang="tr-TR" sz="1800" dirty="0">
                          <a:effectLst/>
                        </a:rPr>
                        <a:t> dilleri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27676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5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5924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838036" y="822036"/>
            <a:ext cx="6921770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450 İTALYAN, RUMEN, RETO-RUMEN DİLLERİ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390170"/>
              </p:ext>
            </p:extLst>
          </p:nvPr>
        </p:nvGraphicFramePr>
        <p:xfrm>
          <a:off x="461818" y="1422398"/>
          <a:ext cx="10797308" cy="5237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7321">
                  <a:extLst>
                    <a:ext uri="{9D8B030D-6E8A-4147-A177-3AD203B41FA5}">
                      <a16:colId xmlns:a16="http://schemas.microsoft.com/office/drawing/2014/main" val="2201688056"/>
                    </a:ext>
                  </a:extLst>
                </a:gridCol>
                <a:gridCol w="5387181">
                  <a:extLst>
                    <a:ext uri="{9D8B030D-6E8A-4147-A177-3AD203B41FA5}">
                      <a16:colId xmlns:a16="http://schemas.microsoft.com/office/drawing/2014/main" val="1273081236"/>
                    </a:ext>
                  </a:extLst>
                </a:gridCol>
                <a:gridCol w="4322806">
                  <a:extLst>
                    <a:ext uri="{9D8B030D-6E8A-4147-A177-3AD203B41FA5}">
                      <a16:colId xmlns:a16="http://schemas.microsoft.com/office/drawing/2014/main" val="2864639104"/>
                    </a:ext>
                  </a:extLst>
                </a:gridCol>
              </a:tblGrid>
              <a:tr h="669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İtalyancanın yazı dizgeleri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Yazı dizgeleri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63832754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İtalyancanın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Köken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159827067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 ile ilgili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Sözlükler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16286001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İtalyancanın grameri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Gramer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05180885"/>
                  </a:ext>
                </a:extLst>
              </a:tr>
              <a:tr h="12179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İtalyancanın tarihi, coğrafi gelişimi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Coğrafi gelişim;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Tarihî gelişim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49283886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İtalyancanın kullanımı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İtalyan dili - Kullanım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90983207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459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Rumence ve Reto-Rumen dilleri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Rumence; </a:t>
                      </a:r>
                      <a:r>
                        <a:rPr lang="tr-TR" sz="1800" dirty="0" err="1">
                          <a:effectLst/>
                        </a:rPr>
                        <a:t>Reto</a:t>
                      </a:r>
                      <a:r>
                        <a:rPr lang="tr-TR" sz="1800" dirty="0">
                          <a:effectLst/>
                        </a:rPr>
                        <a:t>-Rumen dilleri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67722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50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00364" y="258618"/>
            <a:ext cx="7659273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460 İSPANYOL ve PORTEKİZ DİLLERİ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359467"/>
              </p:ext>
            </p:extLst>
          </p:nvPr>
        </p:nvGraphicFramePr>
        <p:xfrm>
          <a:off x="1034474" y="1330035"/>
          <a:ext cx="9929089" cy="4145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889">
                  <a:extLst>
                    <a:ext uri="{9D8B030D-6E8A-4147-A177-3AD203B41FA5}">
                      <a16:colId xmlns:a16="http://schemas.microsoft.com/office/drawing/2014/main" val="1175243380"/>
                    </a:ext>
                  </a:extLst>
                </a:gridCol>
                <a:gridCol w="4953994">
                  <a:extLst>
                    <a:ext uri="{9D8B030D-6E8A-4147-A177-3AD203B41FA5}">
                      <a16:colId xmlns:a16="http://schemas.microsoft.com/office/drawing/2014/main" val="1500046043"/>
                    </a:ext>
                  </a:extLst>
                </a:gridCol>
                <a:gridCol w="3975206">
                  <a:extLst>
                    <a:ext uri="{9D8B030D-6E8A-4147-A177-3AD203B41FA5}">
                      <a16:colId xmlns:a16="http://schemas.microsoft.com/office/drawing/2014/main" val="2532078764"/>
                    </a:ext>
                  </a:extLst>
                </a:gridCol>
              </a:tblGrid>
              <a:tr h="5038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461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İspanyolcanın yazı dizgesi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Yazı dizgesi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40839046"/>
                  </a:ext>
                </a:extLst>
              </a:tr>
              <a:tr h="5038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462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İspanyolcanın köken bilimi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Köken bilimi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32359566"/>
                  </a:ext>
                </a:extLst>
              </a:tr>
              <a:tr h="71032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463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İspanyolca ile ilgili sözlükler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Sözlükler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75370947"/>
                  </a:ext>
                </a:extLst>
              </a:tr>
              <a:tr h="5038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465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İspanyolcanın grameri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Gramer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80393494"/>
                  </a:ext>
                </a:extLst>
              </a:tr>
              <a:tr h="91603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467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İspanyolcanın tarihi, coğrafi gelişimi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Coğrafi geliş.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Tarihi gel.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62554012"/>
                  </a:ext>
                </a:extLst>
              </a:tr>
              <a:tr h="5038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468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İspanyolcanın kullanımı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İspanyol dili - Kullanım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22613158"/>
                  </a:ext>
                </a:extLst>
              </a:tr>
              <a:tr h="5038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469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>
                          <a:effectLst/>
                        </a:rPr>
                        <a:t>Portekizce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000" dirty="0">
                          <a:effectLst/>
                        </a:rPr>
                        <a:t>Portekiz dili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01702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2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07491" y="489527"/>
            <a:ext cx="5637257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470 İTALİK DİLLER. LATİNCE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780716"/>
              </p:ext>
            </p:extLst>
          </p:nvPr>
        </p:nvGraphicFramePr>
        <p:xfrm>
          <a:off x="369456" y="1080653"/>
          <a:ext cx="11406908" cy="521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1763">
                  <a:extLst>
                    <a:ext uri="{9D8B030D-6E8A-4147-A177-3AD203B41FA5}">
                      <a16:colId xmlns:a16="http://schemas.microsoft.com/office/drawing/2014/main" val="3878104074"/>
                    </a:ext>
                  </a:extLst>
                </a:gridCol>
                <a:gridCol w="5683873">
                  <a:extLst>
                    <a:ext uri="{9D8B030D-6E8A-4147-A177-3AD203B41FA5}">
                      <a16:colId xmlns:a16="http://schemas.microsoft.com/office/drawing/2014/main" val="3995971698"/>
                    </a:ext>
                  </a:extLst>
                </a:gridCol>
                <a:gridCol w="4561272">
                  <a:extLst>
                    <a:ext uri="{9D8B030D-6E8A-4147-A177-3AD203B41FA5}">
                      <a16:colId xmlns:a16="http://schemas.microsoft.com/office/drawing/2014/main" val="3909388238"/>
                    </a:ext>
                  </a:extLst>
                </a:gridCol>
              </a:tblGrid>
              <a:tr h="7653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471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Latincenin yazı dizgesi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 - Yazı dizgesi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37304568"/>
                  </a:ext>
                </a:extLst>
              </a:tr>
              <a:tr h="7653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472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Latincenin köken bilimi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 - Köken bilimi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64670036"/>
                  </a:ext>
                </a:extLst>
              </a:tr>
              <a:tr h="7653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475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Latincenin yapısal dizgesi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 - Gramer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38786397"/>
                  </a:ext>
                </a:extLst>
              </a:tr>
              <a:tr h="13916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477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öncesi, klasik sonrası Latince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Latince - Klasik öncesi;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Latince - Klasik sonrası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8782481"/>
                  </a:ext>
                </a:extLst>
              </a:tr>
              <a:tr h="7653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478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Latincenin kullanımı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Klasik Latince - Kullanım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37877421"/>
                  </a:ext>
                </a:extLst>
              </a:tr>
              <a:tr h="7653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479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>
                          <a:effectLst/>
                        </a:rPr>
                        <a:t>Başka İtalik diller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2000" dirty="0">
                          <a:effectLst/>
                        </a:rPr>
                        <a:t>---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53275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04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741</Words>
  <Application>Microsoft Office PowerPoint</Application>
  <PresentationFormat>Geniş ekran</PresentationFormat>
  <Paragraphs>280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5</cp:revision>
  <dcterms:created xsi:type="dcterms:W3CDTF">2020-02-17T07:52:53Z</dcterms:created>
  <dcterms:modified xsi:type="dcterms:W3CDTF">2020-06-04T15:13:44Z</dcterms:modified>
</cp:coreProperties>
</file>