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Bir </a:t>
            </a:r>
            <a:r>
              <a:rPr lang="tr-TR" dirty="0"/>
              <a:t>psikolojik yapı olarak "başarı" ve madde geliştirme süreci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Eğitim, birey davranışlarda kasıtlı olarak istendik davranış değişikliği meydana getirme sürecidir (Ertürk, 1972).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davranış değişikliklerinin neler olduğu ve bu değişikliğin nasıl meydana getirileceği öğretim programlarınca belirlenen kazanımlar ve önerilen sınıf içi etkinliklerle gözlenebilir. </a:t>
            </a:r>
            <a:endParaRPr lang="tr-TR" dirty="0" smtClean="0"/>
          </a:p>
          <a:p>
            <a:endParaRPr lang="tr-TR" dirty="0" smtClean="0"/>
          </a:p>
          <a:p>
            <a:pPr algn="just"/>
            <a:r>
              <a:rPr lang="tr-TR" dirty="0" smtClean="0"/>
              <a:t>Tüm </a:t>
            </a:r>
            <a:r>
              <a:rPr lang="tr-TR" dirty="0"/>
              <a:t>bu eğitim süreçlerinin başarıya ulaşıp ulaşmadığının kararının verilmesi için ise ölçme ve değerlendirme uygulamalarına </a:t>
            </a:r>
            <a:r>
              <a:rPr lang="tr-TR" dirty="0" smtClean="0"/>
              <a:t>başvurulmaktadır.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6816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Ölçme, eğitim bağlamında, öğrencinin sergilediği performansın sayılarla(notlarla) ifade edilmesidir.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Değerlendirme </a:t>
            </a:r>
            <a:r>
              <a:rPr lang="tr-TR" dirty="0"/>
              <a:t>ise, ölçme sonucunda elde edilen sayılarla, bir ölçüt çerçevesinde, öğrenci hakkında bir karar varma işlemidir.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5294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Eğitim Süreci İçinde Ölçme ve Değerlendirme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 algn="r">
              <a:buNone/>
            </a:pPr>
            <a:r>
              <a:rPr lang="tr-TR" dirty="0" err="1"/>
              <a:t>Baykul</a:t>
            </a:r>
            <a:r>
              <a:rPr lang="tr-TR" dirty="0"/>
              <a:t> ve Turgut (2013)</a:t>
            </a:r>
          </a:p>
          <a:p>
            <a:pPr marL="0" indent="0" algn="r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4112" y="1690688"/>
            <a:ext cx="7343775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033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 </a:t>
            </a:r>
            <a:r>
              <a:rPr lang="tr-TR" dirty="0" err="1" smtClean="0"/>
              <a:t>Gronlund</a:t>
            </a:r>
            <a:r>
              <a:rPr lang="tr-TR" dirty="0"/>
              <a:t> (1968),</a:t>
            </a:r>
            <a:r>
              <a:rPr lang="tr-TR" dirty="0" smtClean="0"/>
              <a:t> başarıyı tanımlarken öğrenci </a:t>
            </a:r>
            <a:r>
              <a:rPr lang="tr-TR" dirty="0"/>
              <a:t>gelişiminin değerlendirilmesinde kazanımların önemini </a:t>
            </a:r>
            <a:r>
              <a:rPr lang="tr-TR" dirty="0" smtClean="0"/>
              <a:t>vurgulamaktadır.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Test </a:t>
            </a:r>
            <a:r>
              <a:rPr lang="tr-TR" dirty="0"/>
              <a:t>puanlarıyla, öğretmenlerin verdiği notlarla ya da her ikisiyle belirlenen ders kapsamında edinilmiş bilgi ya da kazanılmış </a:t>
            </a:r>
            <a:r>
              <a:rPr lang="tr-TR" dirty="0" smtClean="0"/>
              <a:t>beceriler (</a:t>
            </a:r>
            <a:r>
              <a:rPr lang="tr-TR" dirty="0" err="1" smtClean="0"/>
              <a:t>Good</a:t>
            </a:r>
            <a:r>
              <a:rPr lang="tr-TR" dirty="0" smtClean="0"/>
              <a:t>, 1945).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987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/>
              <a:t>Ö</a:t>
            </a:r>
            <a:r>
              <a:rPr lang="tr-TR" dirty="0" smtClean="0"/>
              <a:t>ğrenci </a:t>
            </a:r>
            <a:r>
              <a:rPr lang="tr-TR" dirty="0"/>
              <a:t>davranışlarını bilişsel, </a:t>
            </a:r>
            <a:r>
              <a:rPr lang="tr-TR" dirty="0" err="1"/>
              <a:t>duyuşsal</a:t>
            </a:r>
            <a:r>
              <a:rPr lang="tr-TR" dirty="0"/>
              <a:t> ve </a:t>
            </a:r>
            <a:r>
              <a:rPr lang="tr-TR" dirty="0" err="1"/>
              <a:t>psikomotor</a:t>
            </a:r>
            <a:r>
              <a:rPr lang="tr-TR" dirty="0"/>
              <a:t> olmak üzere üç grupta </a:t>
            </a:r>
            <a:r>
              <a:rPr lang="tr-TR" dirty="0" smtClean="0"/>
              <a:t>incelenmektedir </a:t>
            </a:r>
            <a:r>
              <a:rPr lang="tr-TR" dirty="0"/>
              <a:t>ve yalnızca zihinsel davranışları içeren bilişsel alanın </a:t>
            </a:r>
            <a:r>
              <a:rPr lang="tr-TR" dirty="0" smtClean="0"/>
              <a:t>içeriğinin başarı </a:t>
            </a:r>
            <a:r>
              <a:rPr lang="tr-TR" dirty="0"/>
              <a:t>ve yetenek olarak </a:t>
            </a:r>
            <a:r>
              <a:rPr lang="tr-TR" dirty="0" smtClean="0"/>
              <a:t>adlandırılabilir (</a:t>
            </a:r>
            <a:r>
              <a:rPr lang="tr-TR" dirty="0" err="1" smtClean="0"/>
              <a:t>Haladyna</a:t>
            </a:r>
            <a:r>
              <a:rPr lang="tr-TR" dirty="0" smtClean="0"/>
              <a:t>, 1997</a:t>
            </a:r>
            <a:r>
              <a:rPr lang="tr-TR" dirty="0"/>
              <a:t>).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dirty="0"/>
              <a:t>Başarı testleri, belli bir eğitim ya da öğretim programının etkisini ölçmek üzere tasarlanmış testler olarak tanımlamıştır (</a:t>
            </a:r>
            <a:r>
              <a:rPr lang="tr-TR" dirty="0" err="1"/>
              <a:t>Anastasi</a:t>
            </a:r>
            <a:r>
              <a:rPr lang="tr-TR" dirty="0"/>
              <a:t>, 1982</a:t>
            </a:r>
            <a:r>
              <a:rPr lang="tr-TR" dirty="0" smtClean="0"/>
              <a:t>).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Başarı testleri, belli bir öğrenme alanında öğrencilerin durumu belirlemek amacıyla kullanılan ölçme araçları başarı testi olarak adlandırılmaktadır (Erkuş, 2012). </a:t>
            </a:r>
          </a:p>
          <a:p>
            <a:pPr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7695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Başarı testleri, standart ve öğretmen yapımı olmak üzere iki başlık altında incelenmektedir. </a:t>
            </a:r>
            <a:endParaRPr lang="tr-TR" dirty="0" smtClean="0"/>
          </a:p>
          <a:p>
            <a:pPr algn="just"/>
            <a:r>
              <a:rPr lang="tr-TR" dirty="0" smtClean="0"/>
              <a:t>Belli </a:t>
            </a:r>
            <a:r>
              <a:rPr lang="tr-TR" dirty="0"/>
              <a:t>soru örnekleminden oluşan, uygulanması ve puanlanması için belirgin kuralları olan ve geliştirildiği grubu temsil edebilir nitelikteki testler, standart başarı testleri olarak adlandırılmaktadır (</a:t>
            </a:r>
            <a:r>
              <a:rPr lang="tr-TR" dirty="0" err="1"/>
              <a:t>Gronlund</a:t>
            </a:r>
            <a:r>
              <a:rPr lang="tr-TR" dirty="0" smtClean="0"/>
              <a:t>, 1965</a:t>
            </a:r>
            <a:r>
              <a:rPr lang="tr-TR" dirty="0"/>
              <a:t>). </a:t>
            </a:r>
            <a:endParaRPr lang="tr-TR" dirty="0" smtClean="0"/>
          </a:p>
          <a:p>
            <a:pPr algn="just"/>
            <a:r>
              <a:rPr lang="tr-TR" dirty="0" smtClean="0"/>
              <a:t>Standart </a:t>
            </a:r>
            <a:r>
              <a:rPr lang="tr-TR" dirty="0"/>
              <a:t>test geliştirme adımları izlenerek geliştirilen standart testleri; kalitesi yüksek, deneme uygulamasıyla güvenirlik ve geçerlik delilleri toplanmış maddelerden oluşmaktadır. </a:t>
            </a:r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9725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Sınıf içi ölçmelerde, program kapsamındaki belli hedef davranışların </a:t>
            </a:r>
            <a:r>
              <a:rPr lang="tr-TR"/>
              <a:t>ölçülmesi </a:t>
            </a:r>
            <a:r>
              <a:rPr lang="tr-TR" smtClean="0"/>
              <a:t>amaçlandığı </a:t>
            </a:r>
            <a:r>
              <a:rPr lang="tr-TR" dirty="0"/>
              <a:t>için standart başarı testleri daha genel kalmaktadır (</a:t>
            </a:r>
            <a:r>
              <a:rPr lang="tr-TR" dirty="0" err="1"/>
              <a:t>Ebel</a:t>
            </a:r>
            <a:r>
              <a:rPr lang="tr-TR" dirty="0"/>
              <a:t>, 1965). Bu sebeple, öğretmenler tarafından, öğrenme çıktılarını ve içeriği ölçmek amacıyla çeşitli kâğıt-kalem testleri geliştirilmektedir. </a:t>
            </a:r>
            <a:endParaRPr lang="tr-TR" dirty="0" smtClean="0"/>
          </a:p>
          <a:p>
            <a:pPr algn="just"/>
            <a:r>
              <a:rPr lang="tr-TR" dirty="0" smtClean="0"/>
              <a:t>Öğretmen </a:t>
            </a:r>
            <a:r>
              <a:rPr lang="tr-TR" dirty="0"/>
              <a:t>yapımı testler, standart başarı testlerindeki standart çerçeveye sahip değildir. </a:t>
            </a:r>
            <a:endParaRPr lang="tr-TR" dirty="0" smtClean="0"/>
          </a:p>
          <a:p>
            <a:pPr algn="just"/>
            <a:r>
              <a:rPr lang="tr-TR" dirty="0" smtClean="0"/>
              <a:t>Madde </a:t>
            </a:r>
            <a:r>
              <a:rPr lang="tr-TR" dirty="0"/>
              <a:t>kalitesine, testin güvenirlik ve geçerliğine ilişkin bilgiler elde edilmemekle beraber uygulama şartlarında da standartlıktan söz edilemez; puan yorumlaması için norm grubu tanımlanmamıştır (Özgüven, 2012; </a:t>
            </a:r>
            <a:r>
              <a:rPr lang="tr-TR" dirty="0" err="1"/>
              <a:t>Cohen</a:t>
            </a:r>
            <a:r>
              <a:rPr lang="tr-TR" dirty="0"/>
              <a:t> ve </a:t>
            </a:r>
            <a:r>
              <a:rPr lang="tr-TR" dirty="0" err="1"/>
              <a:t>Swerdlick</a:t>
            </a:r>
            <a:r>
              <a:rPr lang="tr-TR" dirty="0"/>
              <a:t>, 2013). </a:t>
            </a:r>
          </a:p>
        </p:txBody>
      </p:sp>
    </p:spTree>
    <p:extLst>
      <p:ext uri="{BB962C8B-B14F-4D97-AF65-F5344CB8AC3E}">
        <p14:creationId xmlns:p14="http://schemas.microsoft.com/office/powerpoint/2010/main" val="3198370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err="1"/>
              <a:t>Anastasi</a:t>
            </a:r>
            <a:r>
              <a:rPr lang="tr-TR" dirty="0"/>
              <a:t>, A. (1982). </a:t>
            </a:r>
            <a:r>
              <a:rPr lang="tr-TR" i="1" dirty="0" err="1"/>
              <a:t>Psychological</a:t>
            </a:r>
            <a:r>
              <a:rPr lang="tr-TR" i="1" dirty="0"/>
              <a:t> </a:t>
            </a:r>
            <a:r>
              <a:rPr lang="tr-TR" i="1" dirty="0" err="1" smtClean="0"/>
              <a:t>Testing</a:t>
            </a:r>
            <a:r>
              <a:rPr lang="tr-TR" dirty="0"/>
              <a:t>.</a:t>
            </a:r>
            <a:r>
              <a:rPr lang="tr-TR" dirty="0" smtClean="0"/>
              <a:t> </a:t>
            </a:r>
            <a:r>
              <a:rPr lang="tr-TR" dirty="0"/>
              <a:t>New York : Mac </a:t>
            </a:r>
            <a:r>
              <a:rPr lang="tr-TR" dirty="0" err="1"/>
              <a:t>Millian</a:t>
            </a:r>
            <a:r>
              <a:rPr lang="tr-TR" dirty="0"/>
              <a:t> </a:t>
            </a:r>
            <a:r>
              <a:rPr lang="tr-TR" dirty="0" err="1" smtClean="0"/>
              <a:t>Pub</a:t>
            </a:r>
            <a:r>
              <a:rPr lang="tr-TR" dirty="0"/>
              <a:t>. </a:t>
            </a:r>
            <a:r>
              <a:rPr lang="tr-TR" dirty="0" err="1"/>
              <a:t>Co</a:t>
            </a:r>
            <a:r>
              <a:rPr lang="tr-TR" dirty="0"/>
              <a:t>. </a:t>
            </a:r>
            <a:r>
              <a:rPr lang="tr-TR" dirty="0" err="1" smtClean="0"/>
              <a:t>Inc</a:t>
            </a:r>
            <a:r>
              <a:rPr lang="tr-TR" dirty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Baykul</a:t>
            </a:r>
            <a:r>
              <a:rPr lang="en-US" dirty="0"/>
              <a:t>, Y. </a:t>
            </a:r>
            <a:r>
              <a:rPr lang="tr-TR" dirty="0" smtClean="0"/>
              <a:t>ve</a:t>
            </a:r>
            <a:r>
              <a:rPr lang="en-US" dirty="0" smtClean="0"/>
              <a:t> </a:t>
            </a:r>
            <a:r>
              <a:rPr lang="en-US" dirty="0" err="1"/>
              <a:t>Turgut</a:t>
            </a:r>
            <a:r>
              <a:rPr lang="en-US" dirty="0"/>
              <a:t>, F. (2012). </a:t>
            </a:r>
            <a:r>
              <a:rPr lang="en-US" i="1" dirty="0" err="1"/>
              <a:t>Eğitimde</a:t>
            </a:r>
            <a:r>
              <a:rPr lang="en-US" i="1" dirty="0"/>
              <a:t> </a:t>
            </a:r>
            <a:r>
              <a:rPr lang="en-US" i="1" dirty="0" err="1"/>
              <a:t>Ölçme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Değerlendirme</a:t>
            </a:r>
            <a:r>
              <a:rPr lang="en-US" dirty="0"/>
              <a:t>. </a:t>
            </a:r>
            <a:r>
              <a:rPr lang="en-US" dirty="0" smtClean="0"/>
              <a:t>Ankara</a:t>
            </a:r>
            <a:r>
              <a:rPr lang="en-US" dirty="0"/>
              <a:t>: </a:t>
            </a:r>
            <a:r>
              <a:rPr lang="en-US" dirty="0" err="1" smtClean="0"/>
              <a:t>Pegem</a:t>
            </a:r>
            <a:r>
              <a:rPr lang="en-US" dirty="0" smtClean="0"/>
              <a:t> </a:t>
            </a:r>
            <a:r>
              <a:rPr lang="en-US" dirty="0" err="1"/>
              <a:t>Akademi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err="1"/>
              <a:t>Cohen</a:t>
            </a:r>
            <a:r>
              <a:rPr lang="tr-TR" dirty="0"/>
              <a:t>, R. J. ve </a:t>
            </a:r>
            <a:r>
              <a:rPr lang="tr-TR" dirty="0" err="1"/>
              <a:t>Swerdlik</a:t>
            </a:r>
            <a:r>
              <a:rPr lang="tr-TR" dirty="0"/>
              <a:t>, M. E. (2010). </a:t>
            </a:r>
            <a:r>
              <a:rPr lang="tr-TR" i="1" dirty="0"/>
              <a:t>Psikolojik Ölçme ve Değerleme: Testlere ve 	Ölçmeye </a:t>
            </a:r>
            <a:r>
              <a:rPr lang="tr-TR" i="1" dirty="0" smtClean="0"/>
              <a:t>	Giriş</a:t>
            </a:r>
            <a:r>
              <a:rPr lang="tr-TR" dirty="0"/>
              <a:t>. (E. Tavşancıl</a:t>
            </a:r>
            <a:r>
              <a:rPr lang="tr-TR"/>
              <a:t>, </a:t>
            </a:r>
            <a:r>
              <a:rPr lang="tr-TR" smtClean="0"/>
              <a:t>Çev.). Ankara</a:t>
            </a:r>
            <a:r>
              <a:rPr lang="tr-TR" dirty="0"/>
              <a:t>: Nobel. (2010</a:t>
            </a:r>
            <a:r>
              <a:rPr lang="tr-TR" dirty="0" smtClean="0"/>
              <a:t>).</a:t>
            </a:r>
          </a:p>
          <a:p>
            <a:pPr marL="0" indent="0" algn="just">
              <a:buNone/>
            </a:pPr>
            <a:r>
              <a:rPr lang="tr-TR" dirty="0" err="1"/>
              <a:t>Ebel</a:t>
            </a:r>
            <a:r>
              <a:rPr lang="tr-TR" dirty="0"/>
              <a:t>, R. L. (1965). </a:t>
            </a:r>
            <a:r>
              <a:rPr lang="tr-TR" i="1" dirty="0" err="1"/>
              <a:t>Measuring</a:t>
            </a:r>
            <a:r>
              <a:rPr lang="tr-TR" i="1" dirty="0"/>
              <a:t> </a:t>
            </a:r>
            <a:r>
              <a:rPr lang="tr-TR" i="1" dirty="0" err="1"/>
              <a:t>Educational</a:t>
            </a:r>
            <a:r>
              <a:rPr lang="tr-TR" i="1" dirty="0"/>
              <a:t> </a:t>
            </a:r>
            <a:r>
              <a:rPr lang="tr-TR" i="1" dirty="0" err="1"/>
              <a:t>Achievement</a:t>
            </a:r>
            <a:r>
              <a:rPr lang="tr-TR" i="1" dirty="0"/>
              <a:t>.</a:t>
            </a:r>
            <a:r>
              <a:rPr lang="tr-TR" dirty="0"/>
              <a:t> </a:t>
            </a:r>
            <a:r>
              <a:rPr lang="tr-TR" dirty="0" err="1"/>
              <a:t>London</a:t>
            </a:r>
            <a:r>
              <a:rPr lang="tr-TR" dirty="0"/>
              <a:t>: </a:t>
            </a:r>
            <a:r>
              <a:rPr lang="tr-TR" dirty="0" err="1"/>
              <a:t>Prentice-Hall</a:t>
            </a:r>
            <a:r>
              <a:rPr lang="tr-TR" dirty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Erkuş</a:t>
            </a:r>
            <a:r>
              <a:rPr lang="en-US" dirty="0"/>
              <a:t>, A. (2012). </a:t>
            </a:r>
            <a:r>
              <a:rPr lang="en-US" i="1" dirty="0" err="1"/>
              <a:t>Psikolojide</a:t>
            </a:r>
            <a:r>
              <a:rPr lang="en-US" i="1" dirty="0"/>
              <a:t> </a:t>
            </a:r>
            <a:r>
              <a:rPr lang="en-US" i="1" dirty="0" err="1"/>
              <a:t>Ölçme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Ölçek</a:t>
            </a:r>
            <a:r>
              <a:rPr lang="en-US" i="1" dirty="0"/>
              <a:t> </a:t>
            </a:r>
            <a:r>
              <a:rPr lang="en-US" i="1" dirty="0" err="1"/>
              <a:t>Geliştirme</a:t>
            </a:r>
            <a:r>
              <a:rPr lang="en-US" i="1" dirty="0"/>
              <a:t>. </a:t>
            </a:r>
            <a:r>
              <a:rPr lang="en-US" i="1" dirty="0" err="1"/>
              <a:t>Temel</a:t>
            </a:r>
            <a:r>
              <a:rPr lang="en-US" i="1" dirty="0"/>
              <a:t> </a:t>
            </a:r>
            <a:r>
              <a:rPr lang="en-US" i="1" dirty="0" err="1"/>
              <a:t>Kuramlar</a:t>
            </a:r>
            <a:r>
              <a:rPr lang="en-US" i="1" dirty="0"/>
              <a:t> </a:t>
            </a:r>
            <a:r>
              <a:rPr lang="tr-TR" i="1" dirty="0" err="1"/>
              <a:t>v</a:t>
            </a:r>
            <a:r>
              <a:rPr lang="en-US" i="1" dirty="0" smtClean="0"/>
              <a:t>e </a:t>
            </a:r>
            <a:r>
              <a:rPr lang="en-US" i="1" dirty="0" err="1" smtClean="0"/>
              <a:t>İşlemler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/>
              <a:t>Ankara: </a:t>
            </a:r>
            <a:r>
              <a:rPr lang="tr-TR" dirty="0" smtClean="0"/>
              <a:t>	</a:t>
            </a:r>
            <a:r>
              <a:rPr lang="en-US" dirty="0" err="1" smtClean="0"/>
              <a:t>Pegem</a:t>
            </a:r>
            <a:r>
              <a:rPr lang="en-US" dirty="0" smtClean="0"/>
              <a:t> </a:t>
            </a:r>
            <a:r>
              <a:rPr lang="en-US" dirty="0" err="1"/>
              <a:t>Akademi</a:t>
            </a:r>
            <a:r>
              <a:rPr lang="en-US" dirty="0"/>
              <a:t>.</a:t>
            </a:r>
            <a:endParaRPr lang="tr-TR" dirty="0"/>
          </a:p>
          <a:p>
            <a:pPr marL="0" indent="0" algn="just">
              <a:buNone/>
            </a:pPr>
            <a:r>
              <a:rPr lang="en-US" dirty="0" smtClean="0"/>
              <a:t>Good</a:t>
            </a:r>
            <a:r>
              <a:rPr lang="en-US" dirty="0"/>
              <a:t>, C. V. (1945). </a:t>
            </a:r>
            <a:r>
              <a:rPr lang="en-US" i="1" dirty="0"/>
              <a:t>Dictionary of </a:t>
            </a:r>
            <a:r>
              <a:rPr lang="en-US" i="1" dirty="0" smtClean="0"/>
              <a:t>Education</a:t>
            </a:r>
            <a:r>
              <a:rPr lang="en-US" dirty="0" smtClean="0"/>
              <a:t>. </a:t>
            </a:r>
            <a:r>
              <a:rPr lang="en-US" dirty="0"/>
              <a:t>New York: McGraw Hill </a:t>
            </a:r>
            <a:r>
              <a:rPr lang="en-US" dirty="0" smtClean="0"/>
              <a:t>Book Company</a:t>
            </a:r>
            <a:r>
              <a:rPr lang="en-US" dirty="0"/>
              <a:t>.</a:t>
            </a:r>
            <a:endParaRPr lang="tr-TR" dirty="0"/>
          </a:p>
          <a:p>
            <a:pPr marL="0" indent="0" algn="just">
              <a:buNone/>
            </a:pPr>
            <a:r>
              <a:rPr lang="tr-TR" dirty="0" err="1"/>
              <a:t>Gronlund</a:t>
            </a:r>
            <a:r>
              <a:rPr lang="tr-TR" dirty="0"/>
              <a:t>, N. E. (1968). </a:t>
            </a:r>
            <a:r>
              <a:rPr lang="tr-TR" i="1" dirty="0" err="1"/>
              <a:t>Measurement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Evaluation in </a:t>
            </a:r>
            <a:r>
              <a:rPr lang="tr-TR" i="1" dirty="0" err="1" smtClean="0"/>
              <a:t>Teaching</a:t>
            </a:r>
            <a:r>
              <a:rPr lang="tr-TR" dirty="0" smtClean="0"/>
              <a:t>. New </a:t>
            </a:r>
            <a:r>
              <a:rPr lang="tr-TR" dirty="0"/>
              <a:t>York: </a:t>
            </a:r>
            <a:r>
              <a:rPr lang="tr-TR" dirty="0" err="1" smtClean="0"/>
              <a:t>Macmillan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err="1" smtClean="0"/>
              <a:t>Haladyna</a:t>
            </a:r>
            <a:r>
              <a:rPr lang="tr-TR" dirty="0"/>
              <a:t>, T. M. (1997). </a:t>
            </a:r>
            <a:r>
              <a:rPr lang="tr-TR" i="1" dirty="0" err="1"/>
              <a:t>Writing</a:t>
            </a:r>
            <a:r>
              <a:rPr lang="tr-TR" i="1" dirty="0"/>
              <a:t> Test </a:t>
            </a:r>
            <a:r>
              <a:rPr lang="tr-TR" i="1" dirty="0" err="1"/>
              <a:t>Items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Evaluate</a:t>
            </a:r>
            <a:r>
              <a:rPr lang="tr-TR" i="1" dirty="0"/>
              <a:t> </a:t>
            </a:r>
            <a:r>
              <a:rPr lang="tr-TR" i="1" dirty="0" err="1"/>
              <a:t>Higher</a:t>
            </a:r>
            <a:r>
              <a:rPr lang="tr-TR" i="1" dirty="0"/>
              <a:t> </a:t>
            </a:r>
            <a:r>
              <a:rPr lang="tr-TR" i="1" dirty="0" err="1"/>
              <a:t>Order</a:t>
            </a:r>
            <a:r>
              <a:rPr lang="tr-TR" i="1" dirty="0"/>
              <a:t> </a:t>
            </a:r>
            <a:r>
              <a:rPr lang="tr-TR" i="1" dirty="0" err="1"/>
              <a:t>Thinking</a:t>
            </a:r>
            <a:r>
              <a:rPr lang="tr-TR" dirty="0"/>
              <a:t>. </a:t>
            </a:r>
            <a:r>
              <a:rPr lang="tr-TR" dirty="0" smtClean="0"/>
              <a:t>USA</a:t>
            </a:r>
            <a:r>
              <a:rPr lang="tr-TR" dirty="0"/>
              <a:t>: </a:t>
            </a:r>
            <a:r>
              <a:rPr lang="tr-TR" dirty="0" smtClean="0"/>
              <a:t>	</a:t>
            </a:r>
            <a:r>
              <a:rPr lang="en-US" dirty="0" err="1" smtClean="0"/>
              <a:t>Allyn&amp;Bacon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/>
              <a:t>Özgüven, E. (2012). </a:t>
            </a:r>
            <a:r>
              <a:rPr lang="tr-TR" i="1" dirty="0"/>
              <a:t>Psikolojik Testler</a:t>
            </a:r>
            <a:r>
              <a:rPr lang="tr-TR" dirty="0"/>
              <a:t>. Ankara: </a:t>
            </a:r>
            <a:r>
              <a:rPr lang="tr-TR" dirty="0" smtClean="0"/>
              <a:t>Nobel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0576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443</Words>
  <Application>Microsoft Office PowerPoint</Application>
  <PresentationFormat>Geniş ekran</PresentationFormat>
  <Paragraphs>45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Bir psikolojik yapı olarak "başarı" ve madde geliştirme süreci</vt:lpstr>
      <vt:lpstr>PowerPoint Sunusu</vt:lpstr>
      <vt:lpstr>PowerPoint Sunusu</vt:lpstr>
      <vt:lpstr>Eğitim Süreci İçinde Ölçme ve Değerlendirme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Cagla ALPAYAR</cp:lastModifiedBy>
  <cp:revision>12</cp:revision>
  <dcterms:created xsi:type="dcterms:W3CDTF">2017-05-16T13:19:38Z</dcterms:created>
  <dcterms:modified xsi:type="dcterms:W3CDTF">2018-01-31T09:14:52Z</dcterms:modified>
</cp:coreProperties>
</file>