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58" r:id="rId4"/>
    <p:sldId id="259" r:id="rId5"/>
    <p:sldId id="314" r:id="rId6"/>
    <p:sldId id="261" r:id="rId7"/>
    <p:sldId id="262" r:id="rId8"/>
    <p:sldId id="269" r:id="rId9"/>
    <p:sldId id="315" r:id="rId10"/>
    <p:sldId id="275" r:id="rId11"/>
    <p:sldId id="25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SEMICONDUCTOR MATERIALS</a:t>
            </a:r>
            <a:br>
              <a:rPr lang="en-US" dirty="0"/>
            </a:br>
            <a:r>
              <a:rPr lang="en-US" dirty="0"/>
              <a:t>FOR SOLAR CELLS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/>
              <a:t>Carrier </a:t>
            </a:r>
            <a:r>
              <a:rPr lang="tr-TR" sz="3200" dirty="0" err="1"/>
              <a:t>concentrations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Any </a:t>
            </a:r>
            <a:r>
              <a:rPr lang="tr-TR" sz="2400" dirty="0" err="1" smtClean="0"/>
              <a:t>type</a:t>
            </a:r>
            <a:r>
              <a:rPr lang="tr-TR" sz="2400" dirty="0" smtClean="0"/>
              <a:t> </a:t>
            </a:r>
            <a:r>
              <a:rPr lang="en-US" sz="2400" dirty="0" smtClean="0"/>
              <a:t>operation </a:t>
            </a:r>
            <a:r>
              <a:rPr lang="en-US" sz="2400" dirty="0"/>
              <a:t>of </a:t>
            </a:r>
            <a:r>
              <a:rPr lang="en-US" sz="2400" dirty="0" smtClean="0"/>
              <a:t>a</a:t>
            </a:r>
            <a:r>
              <a:rPr lang="tr-TR" sz="2400" dirty="0" smtClean="0"/>
              <a:t>n </a:t>
            </a:r>
            <a:r>
              <a:rPr lang="tr-TR" sz="2400" dirty="0" err="1" smtClean="0"/>
              <a:t>ordinary</a:t>
            </a:r>
            <a:r>
              <a:rPr lang="en-US" sz="2400" dirty="0" smtClean="0"/>
              <a:t> </a:t>
            </a:r>
            <a:r>
              <a:rPr lang="en-US" sz="2400" dirty="0"/>
              <a:t>semiconductor device depends on the </a:t>
            </a:r>
            <a:r>
              <a:rPr lang="tr-TR" sz="2400" dirty="0" err="1" smtClean="0"/>
              <a:t>amount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carriers </a:t>
            </a:r>
            <a:r>
              <a:rPr lang="en-US" sz="2400" dirty="0"/>
              <a:t>that carry the charge in the semiconductor and cause electrical currents.</a:t>
            </a:r>
          </a:p>
          <a:p>
            <a:r>
              <a:rPr lang="en-US" sz="2400" dirty="0"/>
              <a:t>It is important to know the exact number of these charge carriers in order to </a:t>
            </a:r>
            <a:r>
              <a:rPr lang="tr-TR" sz="2400" dirty="0" err="1" smtClean="0"/>
              <a:t>understand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device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observable parameters of a semiconductor at equilibrium </a:t>
            </a:r>
            <a:r>
              <a:rPr lang="en-US" sz="2400" dirty="0" smtClean="0"/>
              <a:t>(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no</a:t>
            </a:r>
            <a:r>
              <a:rPr lang="tr-TR" sz="2400" dirty="0" smtClean="0"/>
              <a:t> </a:t>
            </a:r>
            <a:r>
              <a:rPr lang="en-US" sz="2400" dirty="0" smtClean="0"/>
              <a:t>external </a:t>
            </a:r>
            <a:r>
              <a:rPr lang="en-US" sz="2400" dirty="0"/>
              <a:t>voltage, magnetic field, lighting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mechanical stress) do not change over time.</a:t>
            </a:r>
          </a:p>
          <a:p>
            <a:r>
              <a:rPr lang="en-US" sz="2400" dirty="0"/>
              <a:t>To determine the carrier concentration, it is necessary to know the density of the allowed energy states of the electrons and </a:t>
            </a:r>
            <a:r>
              <a:rPr lang="en-US" sz="2400" dirty="0" smtClean="0"/>
              <a:t>the </a:t>
            </a:r>
            <a:r>
              <a:rPr lang="en-US" sz="2400" dirty="0"/>
              <a:t>occupation function of the allowed energy states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15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https://</a:t>
            </a:r>
            <a:r>
              <a:rPr lang="tr-TR" sz="2400" dirty="0" smtClean="0"/>
              <a:t>ocw.tudelft.nl/wp-content/uploads/Solar-Cells-R3-CH3_Solar_cell_materials.pdf (04.01.2018)</a:t>
            </a:r>
          </a:p>
          <a:p>
            <a:r>
              <a:rPr lang="tr-TR" sz="2400" dirty="0"/>
              <a:t>https://</a:t>
            </a:r>
            <a:r>
              <a:rPr lang="tr-TR" sz="2400" dirty="0" smtClean="0"/>
              <a:t>courses.edx.org/c4x/DelftX/ET.3034TU/asset/solar_energy_v1.1.pdf</a:t>
            </a:r>
            <a:r>
              <a:rPr lang="tr-TR" sz="2400" dirty="0"/>
              <a:t> (04.01.2018</a:t>
            </a:r>
            <a:r>
              <a:rPr lang="tr-TR" sz="2400" dirty="0" smtClean="0"/>
              <a:t>)</a:t>
            </a:r>
          </a:p>
          <a:p>
            <a:r>
              <a:rPr lang="tr-TR" sz="2400" dirty="0"/>
              <a:t>http://</a:t>
            </a:r>
            <a:r>
              <a:rPr lang="tr-TR" sz="2400" dirty="0" smtClean="0"/>
              <a:t>alan.ece.gatech.edu/ECE4833/Lectures/Lecture3_Introduction2Semiconductors.pdf (04.01.2018)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5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Content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Solar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 smtClean="0"/>
              <a:t>structure</a:t>
            </a:r>
            <a:endParaRPr lang="tr-TR" dirty="0" smtClean="0"/>
          </a:p>
          <a:p>
            <a:r>
              <a:rPr lang="tr-TR" dirty="0" err="1"/>
              <a:t>Semiconductor</a:t>
            </a:r>
            <a:r>
              <a:rPr lang="tr-TR" dirty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: </a:t>
            </a:r>
            <a:r>
              <a:rPr lang="tr-TR" dirty="0" err="1" smtClean="0"/>
              <a:t>Atomic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 smtClean="0"/>
          </a:p>
          <a:p>
            <a:r>
              <a:rPr lang="tr-TR" dirty="0" err="1"/>
              <a:t>Semiconductor</a:t>
            </a:r>
            <a:r>
              <a:rPr lang="tr-TR" dirty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: Doping</a:t>
            </a:r>
          </a:p>
          <a:p>
            <a:r>
              <a:rPr lang="tr-TR" dirty="0" err="1"/>
              <a:t>Semiconductor</a:t>
            </a:r>
            <a:r>
              <a:rPr lang="tr-TR" dirty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: Carrier </a:t>
            </a:r>
            <a:r>
              <a:rPr lang="tr-TR" dirty="0" err="1"/>
              <a:t>concentrations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358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Solar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the majority of solar cells </a:t>
            </a:r>
            <a:r>
              <a:rPr lang="en-US" sz="2400" dirty="0" smtClean="0"/>
              <a:t>today </a:t>
            </a:r>
            <a:r>
              <a:rPr lang="en-US" sz="2400" dirty="0"/>
              <a:t>the absorption of </a:t>
            </a:r>
            <a:r>
              <a:rPr lang="en-US" sz="2400" dirty="0" smtClean="0"/>
              <a:t>photons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resulting in the formation of </a:t>
            </a:r>
            <a:r>
              <a:rPr lang="tr-TR" sz="2400" dirty="0" err="1" smtClean="0"/>
              <a:t>charge</a:t>
            </a:r>
            <a:r>
              <a:rPr lang="en-US" sz="2400" dirty="0" smtClean="0"/>
              <a:t> </a:t>
            </a:r>
            <a:r>
              <a:rPr lang="en-US" sz="2400" dirty="0"/>
              <a:t>carriers and the separation of </a:t>
            </a:r>
            <a:r>
              <a:rPr lang="en-US" sz="2400" dirty="0" smtClean="0"/>
              <a:t>produced </a:t>
            </a:r>
            <a:r>
              <a:rPr lang="tr-TR" sz="2400" dirty="0" err="1" smtClean="0"/>
              <a:t>charge</a:t>
            </a:r>
            <a:r>
              <a:rPr lang="en-US" sz="2400" dirty="0" smtClean="0"/>
              <a:t> carriers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occur within the semiconductor material.</a:t>
            </a:r>
          </a:p>
          <a:p>
            <a:r>
              <a:rPr lang="en-US" sz="2400" dirty="0"/>
              <a:t>For this reason, semiconductor layers are the most important parts of a solar cell; </a:t>
            </a:r>
            <a:endParaRPr lang="tr-TR" sz="2400" dirty="0" smtClean="0"/>
          </a:p>
          <a:p>
            <a:r>
              <a:rPr lang="tr-TR" sz="2400" dirty="0" err="1" smtClean="0"/>
              <a:t>Semiconductor</a:t>
            </a:r>
            <a:r>
              <a:rPr lang="tr-TR" sz="2400" dirty="0" smtClean="0"/>
              <a:t> </a:t>
            </a:r>
            <a:r>
              <a:rPr lang="tr-TR" sz="2400" dirty="0" err="1" smtClean="0"/>
              <a:t>layers</a:t>
            </a:r>
            <a:r>
              <a:rPr lang="en-US" sz="2400" dirty="0" smtClean="0"/>
              <a:t> </a:t>
            </a:r>
            <a:r>
              <a:rPr lang="en-US" sz="2400" dirty="0"/>
              <a:t>form the heart of the solar battery.</a:t>
            </a:r>
          </a:p>
          <a:p>
            <a:r>
              <a:rPr lang="en-US" sz="2400" dirty="0"/>
              <a:t>There are a wide variety of semiconductor materials suitable for the conversion of the energy of the photons into electrical energy, each of which has advantages and disadvantages.</a:t>
            </a:r>
          </a:p>
          <a:p>
            <a:r>
              <a:rPr lang="en-US" sz="2400" dirty="0"/>
              <a:t>Crystalline silicon (c-Si) solar cell, now dominant in the PV market, has a simple structure and is a good example of a typical solar cell construction.</a:t>
            </a:r>
            <a:endParaRPr lang="tr-TR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36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Solar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first successful solar cell is still the most widely used PV material from </a:t>
            </a:r>
            <a:r>
              <a:rPr lang="en-US" sz="2400" dirty="0" smtClean="0"/>
              <a:t>c-Si.</a:t>
            </a:r>
            <a:endParaRPr lang="en-US" sz="2400" dirty="0"/>
          </a:p>
          <a:p>
            <a:r>
              <a:rPr lang="en-US" sz="2400" dirty="0"/>
              <a:t>For this reason we will use c-Si as an example to explain the </a:t>
            </a:r>
            <a:r>
              <a:rPr lang="en-US" sz="2400" dirty="0" err="1" smtClean="0"/>
              <a:t>semiconduct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properties </a:t>
            </a:r>
            <a:r>
              <a:rPr lang="en-US" sz="2400" dirty="0"/>
              <a:t>of solar </a:t>
            </a:r>
            <a:r>
              <a:rPr lang="tr-TR" sz="2400" dirty="0" err="1" smtClean="0"/>
              <a:t>cell</a:t>
            </a:r>
            <a:r>
              <a:rPr lang="en-US" sz="2400" dirty="0" smtClean="0"/>
              <a:t> </a:t>
            </a:r>
            <a:r>
              <a:rPr lang="en-US" sz="2400" dirty="0"/>
              <a:t>operation.</a:t>
            </a:r>
          </a:p>
          <a:p>
            <a:r>
              <a:rPr lang="tr-TR" sz="2400" dirty="0" smtClean="0"/>
              <a:t>Solar </a:t>
            </a:r>
            <a:r>
              <a:rPr lang="tr-TR" sz="2400" dirty="0" err="1" smtClean="0"/>
              <a:t>cell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r>
              <a:rPr lang="tr-TR" sz="2400" dirty="0" smtClean="0"/>
              <a:t> of c-Si</a:t>
            </a:r>
            <a:r>
              <a:rPr lang="en-US" sz="2400" dirty="0" smtClean="0"/>
              <a:t> </a:t>
            </a:r>
            <a:r>
              <a:rPr lang="en-US" sz="2400" dirty="0"/>
              <a:t>gives us a basic idea of how solar </a:t>
            </a:r>
            <a:r>
              <a:rPr lang="tr-TR" sz="2400" dirty="0" err="1" smtClean="0"/>
              <a:t>cells</a:t>
            </a:r>
            <a:r>
              <a:rPr lang="en-US" sz="2400" dirty="0" smtClean="0"/>
              <a:t> </a:t>
            </a:r>
            <a:r>
              <a:rPr lang="en-US" sz="2400" dirty="0"/>
              <a:t>based on other semiconductor materials work.</a:t>
            </a:r>
          </a:p>
          <a:p>
            <a:r>
              <a:rPr lang="en-US" sz="2400" dirty="0" smtClean="0"/>
              <a:t>Central semiconductor parameters </a:t>
            </a:r>
            <a:r>
              <a:rPr lang="en-US" sz="2400" dirty="0" err="1" smtClean="0"/>
              <a:t>determin</a:t>
            </a:r>
            <a:r>
              <a:rPr lang="tr-TR" sz="2400" dirty="0" err="1" smtClean="0"/>
              <a:t>ing</a:t>
            </a:r>
            <a:r>
              <a:rPr lang="en-US" sz="2400" dirty="0" smtClean="0"/>
              <a:t> the design and performance of a solar </a:t>
            </a:r>
            <a:r>
              <a:rPr lang="tr-TR" sz="2400" dirty="0" err="1" smtClean="0"/>
              <a:t>cell</a:t>
            </a:r>
            <a:r>
              <a:rPr lang="en-US" sz="2400" dirty="0" smtClean="0"/>
              <a:t> are: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i) the concentrations of the doping atoms</a:t>
            </a:r>
            <a:r>
              <a:rPr lang="tr-TR" sz="2400" dirty="0"/>
              <a:t>,</a:t>
            </a:r>
            <a:r>
              <a:rPr lang="tr-TR" sz="2400" dirty="0" smtClean="0"/>
              <a:t> 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ii</a:t>
            </a:r>
            <a:r>
              <a:rPr lang="en-US" sz="2400" dirty="0"/>
              <a:t>) mobility, μ, and diffusion coefficient, D, of charge </a:t>
            </a:r>
            <a:r>
              <a:rPr lang="en-US" sz="2400" dirty="0" smtClean="0"/>
              <a:t>carriers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/>
              <a:t>	iii) lifetime, τ, and diffusion length, L, of the excess </a:t>
            </a:r>
            <a:r>
              <a:rPr lang="en-US" sz="2400" dirty="0" smtClean="0"/>
              <a:t>carriers</a:t>
            </a:r>
            <a:r>
              <a:rPr lang="tr-TR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iv) band gap energy, EG, absorption coefficient, α, and refractive </a:t>
            </a:r>
            <a:r>
              <a:rPr lang="en-US" sz="2400" dirty="0" smtClean="0"/>
              <a:t>index.</a:t>
            </a:r>
            <a:endParaRPr lang="en-US" sz="2400" dirty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	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0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Solar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structure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358" y="1558345"/>
            <a:ext cx="8258346" cy="48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1618201" y="6174318"/>
            <a:ext cx="9457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1</a:t>
            </a:r>
            <a:r>
              <a:rPr lang="en-US" dirty="0" smtClean="0"/>
              <a:t>. </a:t>
            </a:r>
            <a:r>
              <a:rPr lang="en-US" dirty="0"/>
              <a:t>The bonding </a:t>
            </a:r>
            <a:r>
              <a:rPr lang="tr-TR" dirty="0" err="1" smtClean="0"/>
              <a:t>structure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tr-TR" dirty="0" err="1" smtClean="0"/>
              <a:t>intrinsic</a:t>
            </a:r>
            <a:r>
              <a:rPr lang="tr-TR" dirty="0" smtClean="0"/>
              <a:t> </a:t>
            </a:r>
            <a:r>
              <a:rPr lang="en-US" dirty="0" smtClean="0"/>
              <a:t>c-Si</a:t>
            </a:r>
            <a:r>
              <a:rPr lang="en-US" dirty="0"/>
              <a:t>. (a) No bonds are broken. (b) 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bond between two Si</a:t>
            </a:r>
          </a:p>
          <a:p>
            <a:r>
              <a:rPr lang="en-US" dirty="0"/>
              <a:t>atoms is broken resulting in a mobile electron and </a:t>
            </a:r>
            <a:r>
              <a:rPr lang="en-US" dirty="0" smtClean="0"/>
              <a:t>hole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3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Semiconductor </a:t>
            </a:r>
            <a:r>
              <a:rPr lang="en-US" dirty="0"/>
              <a:t>properties</a:t>
            </a:r>
            <a:br>
              <a:rPr lang="en-US" dirty="0"/>
            </a:br>
            <a:r>
              <a:rPr lang="en-US" sz="3200" dirty="0" smtClean="0"/>
              <a:t>Atomic </a:t>
            </a:r>
            <a:r>
              <a:rPr lang="en-US" sz="3200" dirty="0"/>
              <a:t>structure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Silicon</a:t>
            </a:r>
            <a:r>
              <a:rPr lang="tr-TR" sz="2400" dirty="0" smtClean="0"/>
              <a:t> atom has an</a:t>
            </a:r>
            <a:r>
              <a:rPr lang="en-US" sz="2400" dirty="0" smtClean="0"/>
              <a:t> </a:t>
            </a:r>
            <a:r>
              <a:rPr lang="en-US" sz="2400" dirty="0"/>
              <a:t>atomic number of </a:t>
            </a:r>
            <a:r>
              <a:rPr lang="en-US" sz="2400" dirty="0" smtClean="0"/>
              <a:t>14</a:t>
            </a:r>
            <a:r>
              <a:rPr lang="en-US" sz="2400" dirty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means there are 14 electrons orbiting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nucleus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err="1" smtClean="0"/>
              <a:t>Silcom</a:t>
            </a:r>
            <a:r>
              <a:rPr lang="tr-TR" sz="2400" dirty="0" smtClean="0"/>
              <a:t> atom has a </a:t>
            </a:r>
            <a:r>
              <a:rPr lang="tr-TR" sz="2400" dirty="0" err="1" smtClean="0"/>
              <a:t>four</a:t>
            </a:r>
            <a:r>
              <a:rPr lang="tr-TR" sz="2400" dirty="0" smtClean="0"/>
              <a:t> </a:t>
            </a:r>
            <a:r>
              <a:rPr lang="tr-TR" sz="2400" dirty="0" err="1" smtClean="0"/>
              <a:t>valance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 </a:t>
            </a:r>
            <a:r>
              <a:rPr lang="tr-TR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ground state </a:t>
            </a:r>
            <a:r>
              <a:rPr lang="en-US" sz="2400" dirty="0" smtClean="0"/>
              <a:t>configuration. </a:t>
            </a:r>
            <a:endParaRPr lang="tr-TR" sz="2400" dirty="0" smtClean="0"/>
          </a:p>
          <a:p>
            <a:r>
              <a:rPr lang="tr-TR" sz="2400" dirty="0" err="1" smtClean="0"/>
              <a:t>Stated</a:t>
            </a:r>
            <a:r>
              <a:rPr lang="en-US" sz="2400" dirty="0" smtClean="0"/>
              <a:t> </a:t>
            </a:r>
            <a:r>
              <a:rPr lang="en-US" sz="2400" dirty="0" smtClean="0"/>
              <a:t>valence</a:t>
            </a:r>
            <a:r>
              <a:rPr lang="tr-TR" sz="2400" dirty="0" smtClean="0"/>
              <a:t> </a:t>
            </a:r>
            <a:r>
              <a:rPr lang="en-US" sz="2400" dirty="0" smtClean="0"/>
              <a:t>electrons </a:t>
            </a:r>
            <a:r>
              <a:rPr lang="en-US" sz="2400" dirty="0"/>
              <a:t>are most important because they form the bonds with other Si </a:t>
            </a:r>
            <a:r>
              <a:rPr lang="en-US" sz="2400" dirty="0" smtClean="0"/>
              <a:t>atoms</a:t>
            </a:r>
            <a:r>
              <a:rPr lang="tr-TR" sz="2400" dirty="0" smtClean="0"/>
              <a:t> in </a:t>
            </a:r>
            <a:r>
              <a:rPr lang="tr-TR" sz="2400" dirty="0" err="1" smtClean="0"/>
              <a:t>crytalline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To</a:t>
            </a:r>
            <a:r>
              <a:rPr lang="tr-TR" sz="2400" dirty="0" smtClean="0"/>
              <a:t> form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crystalline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,</a:t>
            </a:r>
            <a:r>
              <a:rPr lang="tr-TR" sz="2400" dirty="0" smtClean="0"/>
              <a:t> </a:t>
            </a:r>
            <a:r>
              <a:rPr lang="tr-TR" sz="2400" dirty="0"/>
              <a:t>t</a:t>
            </a:r>
            <a:r>
              <a:rPr lang="en-US" sz="2400" dirty="0" err="1" smtClean="0"/>
              <a:t>wo</a:t>
            </a:r>
            <a:r>
              <a:rPr lang="en-US" sz="2400" dirty="0" smtClean="0"/>
              <a:t> </a:t>
            </a:r>
            <a:r>
              <a:rPr lang="tr-TR" sz="2400" dirty="0" smtClean="0"/>
              <a:t>s</a:t>
            </a:r>
            <a:r>
              <a:rPr lang="en-US" sz="2400" dirty="0" smtClean="0"/>
              <a:t>i</a:t>
            </a:r>
            <a:r>
              <a:rPr lang="tr-TR" sz="2400" dirty="0" err="1" smtClean="0"/>
              <a:t>licon</a:t>
            </a:r>
            <a:r>
              <a:rPr lang="en-US" sz="2400" dirty="0" smtClean="0"/>
              <a:t> </a:t>
            </a:r>
            <a:r>
              <a:rPr lang="en-US" sz="2400" dirty="0" smtClean="0"/>
              <a:t>atoms</a:t>
            </a:r>
            <a:r>
              <a:rPr lang="tr-TR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bonded together when they share each other’s valence electron.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</a:t>
            </a:r>
            <a:r>
              <a:rPr lang="en-US" sz="2400" dirty="0" smtClean="0"/>
              <a:t>covalent </a:t>
            </a:r>
            <a:r>
              <a:rPr lang="en-US" sz="2400" dirty="0"/>
              <a:t>bond </a:t>
            </a:r>
            <a:r>
              <a:rPr lang="tr-TR" sz="2400" dirty="0" smtClean="0"/>
              <a:t> </a:t>
            </a:r>
            <a:r>
              <a:rPr lang="tr-TR" sz="2400" dirty="0" err="1" smtClean="0"/>
              <a:t>forming</a:t>
            </a:r>
            <a:r>
              <a:rPr lang="tr-TR" sz="2400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two electrons. </a:t>
            </a:r>
            <a:endParaRPr lang="tr-TR" sz="2400" dirty="0" smtClean="0"/>
          </a:p>
          <a:p>
            <a:r>
              <a:rPr lang="tr-TR" sz="2400" dirty="0" err="1" smtClean="0"/>
              <a:t>Silicon</a:t>
            </a:r>
            <a:r>
              <a:rPr lang="en-US" sz="2400" dirty="0" smtClean="0"/>
              <a:t> </a:t>
            </a:r>
            <a:r>
              <a:rPr lang="en-US" sz="2400" dirty="0" smtClean="0"/>
              <a:t>can</a:t>
            </a:r>
            <a:r>
              <a:rPr lang="tr-TR" sz="2400" dirty="0" smtClean="0"/>
              <a:t> </a:t>
            </a:r>
            <a:r>
              <a:rPr lang="en-US" sz="2400" dirty="0" smtClean="0"/>
              <a:t>be </a:t>
            </a:r>
            <a:r>
              <a:rPr lang="en-US" sz="2400" dirty="0"/>
              <a:t>covalently bonded to four other </a:t>
            </a:r>
            <a:r>
              <a:rPr lang="tr-TR" sz="2400" dirty="0" err="1" smtClean="0"/>
              <a:t>silicon</a:t>
            </a:r>
            <a:r>
              <a:rPr lang="en-US" sz="2400" dirty="0" smtClean="0"/>
              <a:t> atoms</a:t>
            </a:r>
            <a:r>
              <a:rPr lang="tr-TR" sz="2400" dirty="0" smtClean="0"/>
              <a:t>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</a:t>
            </a:r>
            <a:r>
              <a:rPr lang="en-US" sz="2400" dirty="0"/>
              <a:t>Si atom has four valence electrons 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708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Semiconductor </a:t>
            </a:r>
            <a:r>
              <a:rPr lang="en-US" dirty="0"/>
              <a:t>properties</a:t>
            </a:r>
            <a:br>
              <a:rPr lang="en-US" dirty="0"/>
            </a:br>
            <a:r>
              <a:rPr lang="en-US" sz="3200" dirty="0" smtClean="0"/>
              <a:t>Atomic </a:t>
            </a:r>
            <a:r>
              <a:rPr lang="en-US" sz="3200" dirty="0"/>
              <a:t>structure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bonds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crystalline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</a:t>
            </a:r>
            <a:r>
              <a:rPr lang="en-US" sz="2400" dirty="0" smtClean="0"/>
              <a:t>have </a:t>
            </a:r>
            <a:r>
              <a:rPr lang="en-US" sz="2400" dirty="0"/>
              <a:t>the same length and the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en-US" sz="2400" dirty="0" smtClean="0"/>
              <a:t>angles.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number of bonds that an atom </a:t>
            </a:r>
            <a:r>
              <a:rPr lang="tr-TR" sz="2400" dirty="0" err="1" smtClean="0"/>
              <a:t>forms</a:t>
            </a:r>
            <a:r>
              <a:rPr lang="en-US" sz="2400" dirty="0" smtClean="0"/>
              <a:t> </a:t>
            </a:r>
            <a:r>
              <a:rPr lang="en-US" sz="2400" dirty="0"/>
              <a:t>with its </a:t>
            </a:r>
            <a:r>
              <a:rPr lang="en-US" sz="2400" dirty="0" err="1" smtClean="0"/>
              <a:t>neighbours</a:t>
            </a:r>
            <a:r>
              <a:rPr lang="en-US" sz="2400" dirty="0" smtClean="0"/>
              <a:t> </a:t>
            </a:r>
            <a:r>
              <a:rPr lang="en-US" sz="2400" dirty="0"/>
              <a:t>in the </a:t>
            </a:r>
            <a:r>
              <a:rPr lang="tr-TR" sz="2400" dirty="0" err="1" smtClean="0"/>
              <a:t>crystalline</a:t>
            </a:r>
            <a:r>
              <a:rPr lang="en-US" sz="2400" dirty="0" smtClean="0"/>
              <a:t> </a:t>
            </a:r>
            <a:r>
              <a:rPr lang="en-US" sz="2400" dirty="0"/>
              <a:t>structure is called the coordination number or coordination.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coordination number for all </a:t>
            </a:r>
            <a:r>
              <a:rPr lang="tr-TR" sz="2400" dirty="0" err="1" smtClean="0"/>
              <a:t>silicon</a:t>
            </a:r>
            <a:r>
              <a:rPr lang="en-US" sz="2400" dirty="0" smtClean="0"/>
              <a:t> </a:t>
            </a:r>
            <a:r>
              <a:rPr lang="en-US" sz="2400" dirty="0"/>
              <a:t>atoms </a:t>
            </a:r>
            <a:r>
              <a:rPr lang="tr-TR" sz="2400" dirty="0" smtClean="0"/>
              <a:t>in a </a:t>
            </a:r>
            <a:r>
              <a:rPr lang="tr-TR" sz="2400" dirty="0" err="1" smtClean="0"/>
              <a:t>single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</a:t>
            </a:r>
            <a:r>
              <a:rPr lang="en-US" sz="2400" dirty="0" smtClean="0"/>
              <a:t>is four</a:t>
            </a:r>
            <a:r>
              <a:rPr lang="tr-TR" sz="2400" dirty="0" smtClean="0"/>
              <a:t>;</a:t>
            </a:r>
            <a:r>
              <a:rPr lang="en-US" sz="2400" dirty="0" smtClean="0"/>
              <a:t> </a:t>
            </a:r>
            <a:r>
              <a:rPr lang="en-US" sz="2400" dirty="0"/>
              <a:t>we can also say </a:t>
            </a:r>
            <a:r>
              <a:rPr lang="en-US" sz="2400" dirty="0" smtClean="0"/>
              <a:t>that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silicon</a:t>
            </a:r>
            <a:r>
              <a:rPr lang="en-US" sz="2400" dirty="0" smtClean="0"/>
              <a:t> atom </a:t>
            </a:r>
            <a:r>
              <a:rPr lang="tr-TR" sz="2400" dirty="0" smtClean="0"/>
              <a:t>has </a:t>
            </a:r>
            <a:r>
              <a:rPr lang="tr-TR" sz="2400" dirty="0" err="1" smtClean="0"/>
              <a:t>four</a:t>
            </a:r>
            <a:r>
              <a:rPr lang="en-US" sz="2400" dirty="0" smtClean="0"/>
              <a:t> </a:t>
            </a:r>
            <a:r>
              <a:rPr lang="en-US" sz="2400" dirty="0" err="1"/>
              <a:t>neighbours</a:t>
            </a:r>
            <a:r>
              <a:rPr lang="en-US" sz="2400" dirty="0"/>
              <a:t> in the crystalline structure . </a:t>
            </a:r>
            <a:endParaRPr lang="tr-TR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unit cell can be defined, from which the crystal </a:t>
            </a:r>
            <a:r>
              <a:rPr lang="en-US" sz="2400" dirty="0" smtClean="0"/>
              <a:t>lattice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reproduced by duplicating the unit cell and stacking the duplicates next to each other.</a:t>
            </a:r>
          </a:p>
          <a:p>
            <a:r>
              <a:rPr lang="en-US" sz="2400" dirty="0"/>
              <a:t>Such a regular atomic arrangement is described as a structure with long range order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43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/>
              <a:t>Doping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Electron </a:t>
            </a:r>
            <a:r>
              <a:rPr lang="en-US" sz="2400" dirty="0"/>
              <a:t>and hole concentrations in C-Si can be manipulated by doping.</a:t>
            </a:r>
          </a:p>
          <a:p>
            <a:r>
              <a:rPr lang="tr-TR" sz="2400" dirty="0" smtClean="0"/>
              <a:t>W</a:t>
            </a:r>
            <a:r>
              <a:rPr lang="en-US" sz="2400" dirty="0" smtClean="0"/>
              <a:t>e </a:t>
            </a:r>
            <a:r>
              <a:rPr lang="en-US" sz="2400" dirty="0"/>
              <a:t>understand that atoms of the appropriate elements substitute Si atoms in the crystal </a:t>
            </a:r>
            <a:r>
              <a:rPr lang="en-US" sz="2400" dirty="0" smtClean="0"/>
              <a:t>lattice</a:t>
            </a:r>
            <a:r>
              <a:rPr lang="tr-TR" sz="2400" dirty="0"/>
              <a:t> </a:t>
            </a:r>
            <a:r>
              <a:rPr lang="tr-TR" sz="2400" dirty="0" err="1" smtClean="0"/>
              <a:t>during</a:t>
            </a:r>
            <a:r>
              <a:rPr lang="tr-TR" sz="2400" dirty="0" smtClean="0"/>
              <a:t> </a:t>
            </a:r>
            <a:r>
              <a:rPr lang="tr-TR" sz="2400" dirty="0"/>
              <a:t>doping </a:t>
            </a:r>
            <a:r>
              <a:rPr lang="tr-TR" sz="2400" dirty="0" err="1"/>
              <a:t>crystalline</a:t>
            </a:r>
            <a:r>
              <a:rPr lang="tr-TR" sz="2400" dirty="0"/>
              <a:t>-Si (c-Si)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Substitution must be carried out by three or five valence electron atoms, such as boron or phosphorus, respectively.</a:t>
            </a:r>
          </a:p>
          <a:p>
            <a:r>
              <a:rPr lang="en-US" sz="2400" dirty="0"/>
              <a:t>The doping effect can be understood with the help of </a:t>
            </a:r>
            <a:r>
              <a:rPr lang="en-US" sz="2400" dirty="0" smtClean="0"/>
              <a:t>the </a:t>
            </a:r>
            <a:r>
              <a:rPr lang="en-US" sz="2400" dirty="0"/>
              <a:t>bonding </a:t>
            </a:r>
            <a:r>
              <a:rPr lang="en-US" sz="2400" dirty="0" smtClean="0"/>
              <a:t>model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i</a:t>
            </a:r>
            <a:r>
              <a:rPr lang="en-US" sz="2400" dirty="0" smtClean="0"/>
              <a:t>n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2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/>
              <a:t>P</a:t>
            </a:r>
            <a:r>
              <a:rPr lang="en-US" sz="2400" dirty="0" err="1" smtClean="0"/>
              <a:t>hosphorus</a:t>
            </a:r>
            <a:r>
              <a:rPr lang="en-US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four</a:t>
            </a:r>
            <a:r>
              <a:rPr lang="tr-TR" sz="2400" dirty="0" smtClean="0"/>
              <a:t> </a:t>
            </a:r>
            <a:r>
              <a:rPr lang="tr-TR" sz="2400" dirty="0" err="1" smtClean="0"/>
              <a:t>valance</a:t>
            </a:r>
            <a:r>
              <a:rPr lang="tr-TR" sz="2400" dirty="0" smtClean="0"/>
              <a:t>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 </a:t>
            </a:r>
            <a:r>
              <a:rPr lang="en-US" sz="2400" dirty="0" smtClean="0"/>
              <a:t>atom </a:t>
            </a:r>
            <a:r>
              <a:rPr lang="en-US" sz="2400" dirty="0"/>
              <a:t>will easily bond to four neighboring Si </a:t>
            </a:r>
            <a:r>
              <a:rPr lang="en-US" sz="2400" dirty="0" smtClean="0"/>
              <a:t>atoms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crystalline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fifth valence electron can not play a role in forming a bond and is bound to the phosphorus atom in a very weak state.</a:t>
            </a:r>
            <a:endParaRPr lang="tr-TR" sz="2400" dirty="0" smtClean="0"/>
          </a:p>
          <a:p>
            <a:endParaRPr lang="en-US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246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2" y="82460"/>
            <a:ext cx="7104847" cy="651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7778839" y="2461685"/>
            <a:ext cx="44131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</a:t>
            </a:r>
            <a:r>
              <a:rPr lang="tr-TR" dirty="0" smtClean="0"/>
              <a:t>2</a:t>
            </a:r>
            <a:r>
              <a:rPr lang="en-US" dirty="0" smtClean="0"/>
              <a:t>. </a:t>
            </a:r>
            <a:r>
              <a:rPr lang="en-US" dirty="0"/>
              <a:t>The doping process </a:t>
            </a:r>
            <a:r>
              <a:rPr lang="tr-TR" dirty="0" err="1" smtClean="0"/>
              <a:t>given</a:t>
            </a:r>
            <a:r>
              <a:rPr lang="tr-TR" dirty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bonding model. (a) </a:t>
            </a:r>
            <a:r>
              <a:rPr lang="tr-TR" dirty="0"/>
              <a:t>a</a:t>
            </a:r>
            <a:r>
              <a:rPr lang="en-US" dirty="0"/>
              <a:t> phosphorous atom substitutes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 </a:t>
            </a:r>
            <a:r>
              <a:rPr lang="en-US" dirty="0"/>
              <a:t>atom in the lattice resulting in the positively-</a:t>
            </a:r>
            <a:r>
              <a:rPr lang="en-US" dirty="0" err="1"/>
              <a:t>ionised</a:t>
            </a:r>
            <a:r>
              <a:rPr lang="en-US" dirty="0"/>
              <a:t> P atom and a free electron, (b) </a:t>
            </a:r>
            <a:r>
              <a:rPr lang="tr-TR" dirty="0"/>
              <a:t>a </a:t>
            </a:r>
            <a:r>
              <a:rPr lang="tr-TR" dirty="0" err="1" smtClean="0"/>
              <a:t>boron</a:t>
            </a:r>
            <a:r>
              <a:rPr lang="tr-TR" dirty="0" smtClean="0"/>
              <a:t> </a:t>
            </a:r>
            <a:r>
              <a:rPr lang="en-US" dirty="0" smtClean="0"/>
              <a:t>atom </a:t>
            </a:r>
            <a:r>
              <a:rPr lang="en-US" dirty="0"/>
              <a:t>substitutes a Si atom resulting in the negatively </a:t>
            </a:r>
            <a:r>
              <a:rPr lang="en-US" dirty="0" err="1"/>
              <a:t>ionised</a:t>
            </a:r>
            <a:r>
              <a:rPr lang="en-US" dirty="0"/>
              <a:t> B atom and a hole.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0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800</Words>
  <Application>Microsoft Office PowerPoint</Application>
  <PresentationFormat>Özel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SEMICONDUCTOR MATERIALS FOR SOLAR CELLS</vt:lpstr>
      <vt:lpstr>Content</vt:lpstr>
      <vt:lpstr>Solar cell structure</vt:lpstr>
      <vt:lpstr>Solar cell structure</vt:lpstr>
      <vt:lpstr>Solar cell structure</vt:lpstr>
      <vt:lpstr>Semiconductor properties Atomic structure</vt:lpstr>
      <vt:lpstr>Semiconductor properties Atomic structure</vt:lpstr>
      <vt:lpstr>Semiconductor properties Doping</vt:lpstr>
      <vt:lpstr>PowerPoint Sunusu</vt:lpstr>
      <vt:lpstr>Semiconductor properties Carrier concentrations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158</cp:revision>
  <dcterms:created xsi:type="dcterms:W3CDTF">2018-01-03T07:12:09Z</dcterms:created>
  <dcterms:modified xsi:type="dcterms:W3CDTF">2018-02-02T15:50:32Z</dcterms:modified>
</cp:coreProperties>
</file>