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8" d="100"/>
          <a:sy n="68" d="100"/>
        </p:scale>
        <p:origin x="-1960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printerSettings" Target="printerSettings/printerSettings1.bin"/><Relationship Id="rId1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14.05.18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4069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14.05.18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9599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14.05.18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849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14.05.18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857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14.05.18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51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14.05.18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78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14.05.18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661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14.05.18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696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14.05.18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038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14.05.18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4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14.05.18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813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1E3D8C-AF71-2646-AADA-C735D885E414}" type="datetimeFigureOut">
              <a:rPr lang="en-US" smtClean="0"/>
              <a:t>14.05.18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504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latin typeface="Calibri"/>
                <a:cs typeface="Calibri"/>
              </a:rPr>
              <a:t>NÜKLEİK ASİT METABOLİZMASI</a:t>
            </a:r>
            <a:endParaRPr lang="en-US" b="1" dirty="0">
              <a:latin typeface="Calibri"/>
              <a:cs typeface="Calibri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Prof. Dr.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Emel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EMREGÜL</a:t>
            </a: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Ankara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Üniversitesi</a:t>
            </a:r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Kimya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Bölümü</a:t>
            </a:r>
            <a:endParaRPr lang="en-US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5800" y="719031"/>
            <a:ext cx="588183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/>
              <a:t>KİM 320 BİYOKİMYA II</a:t>
            </a:r>
            <a:endParaRPr lang="en-US" sz="48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2942" y="355600"/>
            <a:ext cx="16002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9022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Nükleik</a:t>
            </a:r>
            <a:r>
              <a:rPr lang="en-US" dirty="0" smtClean="0"/>
              <a:t> </a:t>
            </a:r>
            <a:r>
              <a:rPr lang="en-US" dirty="0" err="1" smtClean="0"/>
              <a:t>Asitlerin</a:t>
            </a:r>
            <a:r>
              <a:rPr lang="en-US" dirty="0" smtClean="0"/>
              <a:t> </a:t>
            </a:r>
            <a:r>
              <a:rPr lang="en-US" dirty="0" err="1" smtClean="0"/>
              <a:t>Fonksiyonları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DNA</a:t>
            </a:r>
            <a:r>
              <a:rPr lang="ja-JP" altLang="tr-TR" sz="2400" dirty="0">
                <a:solidFill>
                  <a:srgbClr val="000000"/>
                </a:solidFill>
                <a:latin typeface="Calibri"/>
                <a:cs typeface="Calibri"/>
              </a:rPr>
              <a:t>’</a:t>
            </a:r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nın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nükleotid dizisi, organizmanın protein moleküllerinin tümünün sentezinde bilgi kaynağıdır. </a:t>
            </a:r>
          </a:p>
          <a:p>
            <a:pPr>
              <a:lnSpc>
                <a:spcPct val="80000"/>
              </a:lnSpc>
            </a:pPr>
            <a:endParaRPr lang="tr-TR" sz="2400" dirty="0"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ct val="80000"/>
              </a:lnSpc>
            </a:pP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DNA, genetik bilgi deposu olarak, biyolojik </a:t>
            </a:r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makromoleküller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arasında eşsiz ve merkezi bir yere sahiptir. </a:t>
            </a:r>
          </a:p>
          <a:p>
            <a:pPr>
              <a:lnSpc>
                <a:spcPct val="80000"/>
              </a:lnSpc>
            </a:pPr>
            <a:endParaRPr lang="tr-TR" sz="2400" dirty="0"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ct val="80000"/>
              </a:lnSpc>
            </a:pP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Bir protein molekülünün DNA</a:t>
            </a:r>
            <a:r>
              <a:rPr lang="ja-JP" altLang="tr-TR" sz="2400" dirty="0">
                <a:solidFill>
                  <a:srgbClr val="000000"/>
                </a:solidFill>
                <a:latin typeface="Calibri"/>
                <a:cs typeface="Calibri"/>
              </a:rPr>
              <a:t>’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da saklanan genetik bilgileri, </a:t>
            </a:r>
          </a:p>
          <a:p>
            <a:pPr>
              <a:lnSpc>
                <a:spcPct val="80000"/>
              </a:lnSpc>
              <a:buNone/>
            </a:pPr>
            <a:endParaRPr lang="tr-TR" sz="2400" dirty="0"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ct val="80000"/>
              </a:lnSpc>
              <a:buNone/>
            </a:pP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    - önce bir RNA molekülünün sentezi suretiyle kopyalanır veya yazılır (transkripsiyon</a:t>
            </a:r>
            <a:r>
              <a:rPr lang="tr-TR" sz="2400" dirty="0" smtClean="0">
                <a:solidFill>
                  <a:srgbClr val="000000"/>
                </a:solidFill>
                <a:latin typeface="Calibri"/>
                <a:cs typeface="Calibri"/>
              </a:rPr>
              <a:t>)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.</a:t>
            </a:r>
          </a:p>
          <a:p>
            <a:pPr>
              <a:lnSpc>
                <a:spcPct val="80000"/>
              </a:lnSpc>
              <a:buNone/>
            </a:pPr>
            <a:endParaRPr lang="tr-TR" sz="2400" dirty="0"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ct val="80000"/>
              </a:lnSpc>
              <a:buNone/>
            </a:pP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     - transkripsiyonla RNA</a:t>
            </a:r>
            <a:r>
              <a:rPr lang="ja-JP" altLang="tr-TR" sz="2400" dirty="0">
                <a:solidFill>
                  <a:srgbClr val="000000"/>
                </a:solidFill>
                <a:latin typeface="Calibri"/>
                <a:cs typeface="Calibri"/>
              </a:rPr>
              <a:t>’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ya kopyalanmış olan genetik bilgiler daha sonra okunarak bir protein molekülü haline çevrilir (</a:t>
            </a:r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translasyon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). </a:t>
            </a:r>
          </a:p>
          <a:p>
            <a:pPr marL="0" indent="0">
              <a:lnSpc>
                <a:spcPct val="80000"/>
              </a:lnSpc>
              <a:buNone/>
            </a:pPr>
            <a:endParaRPr lang="en-US" sz="2400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989435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Nükleik</a:t>
            </a:r>
            <a:r>
              <a:rPr lang="en-US" dirty="0"/>
              <a:t> </a:t>
            </a:r>
            <a:r>
              <a:rPr lang="en-US" dirty="0" err="1"/>
              <a:t>Asitlerin</a:t>
            </a:r>
            <a:r>
              <a:rPr lang="en-US" dirty="0"/>
              <a:t> </a:t>
            </a:r>
            <a:r>
              <a:rPr lang="en-US" dirty="0" err="1"/>
              <a:t>Fonksiyonları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DNA’da saklanan genetik bilgilerin böylece bir protein molekülü haline dönüştürülmesi için gerçekleşen olayların tümü gen ifadesi (gen ekspresyonu) olarak adlandırılır.  </a:t>
            </a:r>
          </a:p>
          <a:p>
            <a:pPr>
              <a:lnSpc>
                <a:spcPct val="80000"/>
              </a:lnSpc>
            </a:pPr>
            <a:endParaRPr lang="tr-TR" sz="2400" dirty="0"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ct val="80000"/>
              </a:lnSpc>
            </a:pP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DNA’nın nükleotid dizisi, sonunda </a:t>
            </a:r>
          </a:p>
          <a:p>
            <a:pPr>
              <a:lnSpc>
                <a:spcPct val="80000"/>
              </a:lnSpc>
              <a:buNone/>
            </a:pP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  - tüm hücresel RNA’lar ve </a:t>
            </a:r>
          </a:p>
          <a:p>
            <a:pPr>
              <a:lnSpc>
                <a:spcPct val="80000"/>
              </a:lnSpc>
              <a:buNone/>
            </a:pP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  -proteinlerin </a:t>
            </a:r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primer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yapısını belirler. </a:t>
            </a:r>
          </a:p>
          <a:p>
            <a:pPr>
              <a:lnSpc>
                <a:spcPct val="80000"/>
              </a:lnSpc>
            </a:pPr>
            <a:endParaRPr lang="tr-TR" sz="2400" dirty="0"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ct val="80000"/>
              </a:lnSpc>
            </a:pP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Ayrıca DNA molekülü, sakladığı genetik bilgilerin sonraki nesillere aktarılması için kendi kopyasını da oluşturur (</a:t>
            </a:r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replikasyon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). </a:t>
            </a:r>
          </a:p>
          <a:p>
            <a:pPr>
              <a:lnSpc>
                <a:spcPct val="80000"/>
              </a:lnSpc>
            </a:pPr>
            <a:endParaRPr lang="tr-TR" sz="2400" dirty="0"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ct val="80000"/>
              </a:lnSpc>
            </a:pP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DNA molekülü, kendi kopyasının oluşmasını sağlayan tek moleküldür.</a:t>
            </a:r>
          </a:p>
          <a:p>
            <a:pPr>
              <a:lnSpc>
                <a:spcPct val="80000"/>
              </a:lnSpc>
            </a:pPr>
            <a:endParaRPr lang="en-US" sz="2400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580363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DNA’nın</a:t>
            </a:r>
            <a:r>
              <a:rPr lang="en-US" dirty="0" smtClean="0"/>
              <a:t> </a:t>
            </a:r>
            <a:r>
              <a:rPr lang="en-US" dirty="0" err="1" smtClean="0"/>
              <a:t>Paketlenmesi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2400" dirty="0">
                <a:latin typeface="Calibri"/>
                <a:cs typeface="Calibri"/>
              </a:rPr>
              <a:t>"</a:t>
            </a:r>
            <a:r>
              <a:rPr lang="tr-TR" sz="2400" dirty="0">
                <a:solidFill>
                  <a:srgbClr val="FF66FF"/>
                </a:solidFill>
                <a:latin typeface="Calibri"/>
                <a:cs typeface="Calibri"/>
              </a:rPr>
              <a:t>Kromozom</a:t>
            </a:r>
            <a:r>
              <a:rPr lang="tr-TR" sz="2400" dirty="0">
                <a:latin typeface="Calibri"/>
                <a:cs typeface="Calibri"/>
              </a:rPr>
              <a:t>" adı, bir virüs, bakteri, </a:t>
            </a:r>
            <a:r>
              <a:rPr lang="tr-TR" sz="2400" dirty="0" err="1">
                <a:latin typeface="Calibri"/>
                <a:cs typeface="Calibri"/>
              </a:rPr>
              <a:t>okaryotik</a:t>
            </a:r>
            <a:r>
              <a:rPr lang="tr-TR" sz="2400" dirty="0">
                <a:latin typeface="Calibri"/>
                <a:cs typeface="Calibri"/>
              </a:rPr>
              <a:t> hücre ya da bir </a:t>
            </a:r>
            <a:r>
              <a:rPr lang="tr-TR" sz="2400" dirty="0" err="1">
                <a:latin typeface="Calibri"/>
                <a:cs typeface="Calibri"/>
              </a:rPr>
              <a:t>organel</a:t>
            </a:r>
            <a:r>
              <a:rPr lang="tr-TR" sz="2400" dirty="0">
                <a:latin typeface="Calibri"/>
                <a:cs typeface="Calibri"/>
              </a:rPr>
              <a:t> içindeki genetik bilgiyi depolayan nükleik asit molekülünü tanımlamaktadır.</a:t>
            </a:r>
          </a:p>
          <a:p>
            <a:pPr marL="0" indent="0">
              <a:buNone/>
            </a:pPr>
            <a:endParaRPr lang="tr-TR" sz="2400" dirty="0">
              <a:latin typeface="Calibri"/>
              <a:cs typeface="Calibri"/>
            </a:endParaRPr>
          </a:p>
          <a:p>
            <a:r>
              <a:rPr lang="tr-TR" sz="2400" dirty="0">
                <a:latin typeface="Calibri"/>
                <a:cs typeface="Calibri"/>
              </a:rPr>
              <a:t>Bölünmeyen </a:t>
            </a:r>
            <a:r>
              <a:rPr lang="tr-TR" sz="2400" dirty="0" err="1">
                <a:latin typeface="Calibri"/>
                <a:cs typeface="Calibri"/>
              </a:rPr>
              <a:t>okaryotik</a:t>
            </a:r>
            <a:r>
              <a:rPr lang="tr-TR" sz="2400" dirty="0">
                <a:latin typeface="Calibri"/>
                <a:cs typeface="Calibri"/>
              </a:rPr>
              <a:t> hücrelerde </a:t>
            </a:r>
            <a:r>
              <a:rPr lang="tr-TR" sz="2400" dirty="0">
                <a:solidFill>
                  <a:srgbClr val="FF66FF"/>
                </a:solidFill>
                <a:latin typeface="Calibri"/>
                <a:cs typeface="Calibri"/>
              </a:rPr>
              <a:t>kromatin</a:t>
            </a:r>
            <a:r>
              <a:rPr lang="tr-TR" sz="2400" dirty="0">
                <a:latin typeface="Calibri"/>
                <a:cs typeface="Calibri"/>
              </a:rPr>
              <a:t> denilen kromozom materyali, şekilsiz ve çekirdeğin her tarafına rastgele dağılmış olarak gözlenir. </a:t>
            </a:r>
          </a:p>
          <a:p>
            <a:pPr marL="0" indent="0">
              <a:buNone/>
            </a:pPr>
            <a:endParaRPr lang="tr-TR" sz="2400" dirty="0">
              <a:latin typeface="Calibri"/>
              <a:cs typeface="Calibri"/>
            </a:endParaRPr>
          </a:p>
          <a:p>
            <a:r>
              <a:rPr lang="tr-TR" sz="2400" dirty="0">
                <a:latin typeface="Calibri"/>
                <a:cs typeface="Calibri"/>
              </a:rPr>
              <a:t>Hücreler bölünmeye hazırlanırken, kromatin yoğunlaşır ve türe özgü sayıda iyice belirginleşmiş kromozomlara dönüşür</a:t>
            </a:r>
            <a:r>
              <a:rPr lang="tr-TR" sz="2400" dirty="0" smtClean="0">
                <a:latin typeface="Calibri"/>
                <a:cs typeface="Calibri"/>
              </a:rPr>
              <a:t>.</a:t>
            </a:r>
            <a:endParaRPr lang="tr-TR" sz="24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815179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DNA’nın</a:t>
            </a:r>
            <a:r>
              <a:rPr lang="en-US" dirty="0" smtClean="0"/>
              <a:t> </a:t>
            </a:r>
            <a:r>
              <a:rPr lang="en-US" dirty="0" err="1" smtClean="0"/>
              <a:t>Replikasyonu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DNA </a:t>
            </a:r>
            <a:r>
              <a:rPr lang="en-US" dirty="0" err="1"/>
              <a:t>replikasyonu</a:t>
            </a:r>
            <a:r>
              <a:rPr lang="en-US" dirty="0"/>
              <a:t>, </a:t>
            </a:r>
            <a:r>
              <a:rPr lang="en-US" dirty="0" err="1"/>
              <a:t>orijin</a:t>
            </a:r>
            <a:r>
              <a:rPr lang="en-US" dirty="0"/>
              <a:t> </a:t>
            </a:r>
            <a:r>
              <a:rPr lang="en-US" dirty="0" err="1"/>
              <a:t>diye</a:t>
            </a:r>
            <a:r>
              <a:rPr lang="en-US" dirty="0"/>
              <a:t> </a:t>
            </a:r>
            <a:r>
              <a:rPr lang="en-US" dirty="0" err="1"/>
              <a:t>adlandırılan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başlama</a:t>
            </a:r>
            <a:r>
              <a:rPr lang="en-US" dirty="0"/>
              <a:t> </a:t>
            </a:r>
            <a:r>
              <a:rPr lang="en-US" dirty="0" err="1"/>
              <a:t>noktasında</a:t>
            </a:r>
            <a:r>
              <a:rPr lang="en-US" dirty="0"/>
              <a:t> </a:t>
            </a:r>
            <a:r>
              <a:rPr lang="en-US" dirty="0" err="1"/>
              <a:t>başlar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genellikle</a:t>
            </a:r>
            <a:r>
              <a:rPr lang="en-US" dirty="0"/>
              <a:t> </a:t>
            </a:r>
            <a:r>
              <a:rPr lang="en-US" dirty="0" err="1"/>
              <a:t>iki</a:t>
            </a:r>
            <a:r>
              <a:rPr lang="en-US" dirty="0"/>
              <a:t> </a:t>
            </a:r>
            <a:r>
              <a:rPr lang="en-US" dirty="0" err="1"/>
              <a:t>yöndeki</a:t>
            </a:r>
            <a:r>
              <a:rPr lang="en-US" dirty="0"/>
              <a:t> </a:t>
            </a:r>
            <a:r>
              <a:rPr lang="en-US" dirty="0" err="1"/>
              <a:t>replikasyon</a:t>
            </a:r>
            <a:r>
              <a:rPr lang="en-US" dirty="0"/>
              <a:t> </a:t>
            </a:r>
            <a:r>
              <a:rPr lang="en-US" dirty="0" err="1"/>
              <a:t>çatallarında</a:t>
            </a:r>
            <a:r>
              <a:rPr lang="en-US" dirty="0"/>
              <a:t> </a:t>
            </a:r>
            <a:r>
              <a:rPr lang="en-US" dirty="0" err="1" smtClean="0"/>
              <a:t>ilerler</a:t>
            </a:r>
            <a:r>
              <a:rPr lang="en-US" dirty="0" smtClean="0"/>
              <a:t>.</a:t>
            </a:r>
          </a:p>
          <a:p>
            <a:r>
              <a:rPr lang="en-US" dirty="0"/>
              <a:t>DNA </a:t>
            </a:r>
            <a:r>
              <a:rPr lang="en-US" dirty="0" err="1"/>
              <a:t>sentezi</a:t>
            </a:r>
            <a:r>
              <a:rPr lang="en-US" dirty="0"/>
              <a:t>, 5  3 </a:t>
            </a:r>
            <a:r>
              <a:rPr lang="en-US" dirty="0" err="1"/>
              <a:t>yönünde</a:t>
            </a:r>
            <a:r>
              <a:rPr lang="en-US" dirty="0"/>
              <a:t> </a:t>
            </a:r>
            <a:r>
              <a:rPr lang="en-US" dirty="0" err="1"/>
              <a:t>ilerler</a:t>
            </a:r>
            <a:r>
              <a:rPr lang="en-US" dirty="0"/>
              <a:t>; </a:t>
            </a:r>
            <a:r>
              <a:rPr lang="en-US" dirty="0" err="1"/>
              <a:t>kalıp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görev</a:t>
            </a:r>
            <a:r>
              <a:rPr lang="en-US" dirty="0"/>
              <a:t> </a:t>
            </a:r>
            <a:r>
              <a:rPr lang="en-US" dirty="0" err="1"/>
              <a:t>gören</a:t>
            </a:r>
            <a:r>
              <a:rPr lang="en-US" dirty="0"/>
              <a:t> </a:t>
            </a:r>
            <a:r>
              <a:rPr lang="en-US" dirty="0" err="1"/>
              <a:t>kol</a:t>
            </a:r>
            <a:r>
              <a:rPr lang="en-US" dirty="0"/>
              <a:t> 3  5 </a:t>
            </a:r>
            <a:r>
              <a:rPr lang="en-US" dirty="0" err="1"/>
              <a:t>yönünde</a:t>
            </a:r>
            <a:r>
              <a:rPr lang="en-US" dirty="0"/>
              <a:t> </a:t>
            </a:r>
            <a:r>
              <a:rPr lang="en-US" dirty="0" err="1" smtClean="0"/>
              <a:t>okunur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708883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E.coli’de</a:t>
            </a:r>
            <a:r>
              <a:rPr lang="en-US" dirty="0"/>
              <a:t> DNA </a:t>
            </a:r>
            <a:r>
              <a:rPr lang="en-US" dirty="0" err="1"/>
              <a:t>R</a:t>
            </a:r>
            <a:r>
              <a:rPr lang="en-US" dirty="0" err="1" smtClean="0"/>
              <a:t>eplikasyonu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dirty="0" err="1"/>
              <a:t>E.coli’nin</a:t>
            </a:r>
            <a:r>
              <a:rPr lang="en-US" dirty="0"/>
              <a:t> </a:t>
            </a:r>
            <a:r>
              <a:rPr lang="en-US" dirty="0" err="1"/>
              <a:t>ana</a:t>
            </a:r>
            <a:r>
              <a:rPr lang="en-US" dirty="0"/>
              <a:t> </a:t>
            </a:r>
            <a:r>
              <a:rPr lang="en-US" dirty="0" err="1"/>
              <a:t>kromozomu</a:t>
            </a:r>
            <a:r>
              <a:rPr lang="en-US" dirty="0"/>
              <a:t>, </a:t>
            </a:r>
            <a:r>
              <a:rPr lang="en-US" dirty="0" err="1"/>
              <a:t>tek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dairesel</a:t>
            </a:r>
            <a:r>
              <a:rPr lang="en-US" dirty="0"/>
              <a:t> DNA </a:t>
            </a:r>
            <a:r>
              <a:rPr lang="en-US" dirty="0" err="1"/>
              <a:t>molekülünden</a:t>
            </a:r>
            <a:r>
              <a:rPr lang="en-US" dirty="0"/>
              <a:t> </a:t>
            </a:r>
            <a:r>
              <a:rPr lang="en-US" dirty="0" err="1"/>
              <a:t>ibarettir</a:t>
            </a:r>
            <a:r>
              <a:rPr lang="en-US" dirty="0"/>
              <a:t>. </a:t>
            </a:r>
            <a:r>
              <a:rPr lang="en-US" dirty="0" err="1"/>
              <a:t>E.coli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diğer</a:t>
            </a:r>
            <a:r>
              <a:rPr lang="en-US" dirty="0"/>
              <a:t> </a:t>
            </a:r>
            <a:r>
              <a:rPr lang="en-US" dirty="0" err="1"/>
              <a:t>birçok</a:t>
            </a:r>
            <a:r>
              <a:rPr lang="en-US" dirty="0"/>
              <a:t> </a:t>
            </a:r>
            <a:r>
              <a:rPr lang="en-US" dirty="0" err="1"/>
              <a:t>bakteri</a:t>
            </a:r>
            <a:r>
              <a:rPr lang="en-US" dirty="0"/>
              <a:t>, plasmid </a:t>
            </a:r>
            <a:r>
              <a:rPr lang="en-US" dirty="0" err="1"/>
              <a:t>denen</a:t>
            </a:r>
            <a:r>
              <a:rPr lang="en-US" dirty="0"/>
              <a:t> </a:t>
            </a:r>
            <a:r>
              <a:rPr lang="en-US" dirty="0" err="1"/>
              <a:t>küçük</a:t>
            </a:r>
            <a:r>
              <a:rPr lang="en-US" dirty="0"/>
              <a:t> </a:t>
            </a:r>
            <a:r>
              <a:rPr lang="en-US" dirty="0" err="1"/>
              <a:t>kromozomlara</a:t>
            </a:r>
            <a:r>
              <a:rPr lang="en-US" dirty="0"/>
              <a:t> da </a:t>
            </a:r>
            <a:r>
              <a:rPr lang="en-US" dirty="0" err="1"/>
              <a:t>sahiptirler</a:t>
            </a:r>
            <a:r>
              <a:rPr lang="en-US" dirty="0"/>
              <a:t>. Plasmid </a:t>
            </a:r>
            <a:r>
              <a:rPr lang="en-US" dirty="0" err="1"/>
              <a:t>DNA’sı</a:t>
            </a:r>
            <a:r>
              <a:rPr lang="en-US" dirty="0"/>
              <a:t>, </a:t>
            </a:r>
            <a:r>
              <a:rPr lang="en-US" dirty="0" err="1"/>
              <a:t>ana</a:t>
            </a:r>
            <a:r>
              <a:rPr lang="en-US" dirty="0"/>
              <a:t> </a:t>
            </a:r>
            <a:r>
              <a:rPr lang="en-US" dirty="0" err="1"/>
              <a:t>kromozomdan</a:t>
            </a:r>
            <a:r>
              <a:rPr lang="en-US" dirty="0"/>
              <a:t> </a:t>
            </a:r>
            <a:r>
              <a:rPr lang="en-US" dirty="0" err="1"/>
              <a:t>bağımsız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replike</a:t>
            </a:r>
            <a:r>
              <a:rPr lang="en-US" dirty="0"/>
              <a:t> </a:t>
            </a:r>
            <a:r>
              <a:rPr lang="en-US" dirty="0" err="1" smtClean="0"/>
              <a:t>olur</a:t>
            </a:r>
            <a:r>
              <a:rPr lang="en-US" dirty="0" smtClean="0"/>
              <a:t>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57255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E.coli’de</a:t>
            </a:r>
            <a:r>
              <a:rPr lang="en-US" dirty="0"/>
              <a:t> DNA </a:t>
            </a:r>
            <a:r>
              <a:rPr lang="en-US" dirty="0" err="1"/>
              <a:t>Replikasyonu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2400" dirty="0" err="1">
                <a:latin typeface="Calibri"/>
                <a:cs typeface="Calibri"/>
              </a:rPr>
              <a:t>E.coli</a:t>
            </a:r>
            <a:r>
              <a:rPr lang="ja-JP" altLang="tr-TR" sz="2400" dirty="0">
                <a:latin typeface="Calibri"/>
                <a:cs typeface="Calibri"/>
              </a:rPr>
              <a:t>’</a:t>
            </a:r>
            <a:r>
              <a:rPr lang="tr-TR" sz="2400" dirty="0">
                <a:latin typeface="Calibri"/>
                <a:cs typeface="Calibri"/>
              </a:rPr>
              <a:t>de DNA </a:t>
            </a:r>
            <a:r>
              <a:rPr lang="tr-TR" sz="2400" dirty="0" err="1">
                <a:latin typeface="Calibri"/>
                <a:cs typeface="Calibri"/>
              </a:rPr>
              <a:t>replikasyonu</a:t>
            </a:r>
            <a:r>
              <a:rPr lang="tr-TR" sz="2400" dirty="0">
                <a:latin typeface="Calibri"/>
                <a:cs typeface="Calibri"/>
              </a:rPr>
              <a:t> beş aşamada gerçekleşir: </a:t>
            </a:r>
          </a:p>
          <a:p>
            <a:endParaRPr lang="tr-TR" sz="2400" dirty="0">
              <a:latin typeface="Calibri"/>
              <a:cs typeface="Calibri"/>
            </a:endParaRPr>
          </a:p>
          <a:p>
            <a:pPr>
              <a:buClr>
                <a:srgbClr val="FF00FF"/>
              </a:buClr>
              <a:buFont typeface="Georgia" charset="0"/>
              <a:buAutoNum type="arabicParenR"/>
            </a:pPr>
            <a:r>
              <a:rPr lang="tr-TR" sz="2400" dirty="0" err="1">
                <a:latin typeface="Calibri"/>
                <a:cs typeface="Calibri"/>
              </a:rPr>
              <a:t>Parental</a:t>
            </a:r>
            <a:r>
              <a:rPr lang="tr-TR" sz="2400" dirty="0">
                <a:latin typeface="Calibri"/>
                <a:cs typeface="Calibri"/>
              </a:rPr>
              <a:t> (</a:t>
            </a:r>
            <a:r>
              <a:rPr lang="tr-TR" sz="2400" dirty="0" err="1">
                <a:latin typeface="Calibri"/>
                <a:cs typeface="Calibri"/>
              </a:rPr>
              <a:t>atasal</a:t>
            </a:r>
            <a:r>
              <a:rPr lang="tr-TR" sz="2400" dirty="0">
                <a:latin typeface="Calibri"/>
                <a:cs typeface="Calibri"/>
              </a:rPr>
              <a:t>) çift heliksin açılması. </a:t>
            </a:r>
          </a:p>
          <a:p>
            <a:pPr>
              <a:buClr>
                <a:srgbClr val="FF00FF"/>
              </a:buClr>
              <a:buFont typeface="Georgia" charset="0"/>
              <a:buAutoNum type="arabicParenR"/>
            </a:pPr>
            <a:endParaRPr lang="tr-TR" sz="2400" dirty="0">
              <a:latin typeface="Calibri"/>
              <a:cs typeface="Calibri"/>
            </a:endParaRPr>
          </a:p>
          <a:p>
            <a:pPr>
              <a:buClr>
                <a:srgbClr val="FF00FF"/>
              </a:buClr>
              <a:buFont typeface="Georgia" charset="0"/>
              <a:buAutoNum type="arabicParenR"/>
            </a:pPr>
            <a:r>
              <a:rPr lang="tr-TR" sz="2400" dirty="0">
                <a:latin typeface="Calibri"/>
                <a:cs typeface="Calibri"/>
              </a:rPr>
              <a:t>Bir </a:t>
            </a:r>
            <a:r>
              <a:rPr lang="tr-TR" sz="2400" dirty="0" err="1">
                <a:latin typeface="Calibri"/>
                <a:cs typeface="Calibri"/>
              </a:rPr>
              <a:t>oligonükleotid</a:t>
            </a:r>
            <a:r>
              <a:rPr lang="tr-TR" sz="2400" dirty="0">
                <a:latin typeface="Calibri"/>
                <a:cs typeface="Calibri"/>
              </a:rPr>
              <a:t> </a:t>
            </a:r>
            <a:r>
              <a:rPr lang="tr-TR" sz="2400" dirty="0" err="1">
                <a:latin typeface="Calibri"/>
                <a:cs typeface="Calibri"/>
              </a:rPr>
              <a:t>primerinin</a:t>
            </a:r>
            <a:r>
              <a:rPr lang="tr-TR" sz="2400" dirty="0">
                <a:latin typeface="Calibri"/>
                <a:cs typeface="Calibri"/>
              </a:rPr>
              <a:t> sentezi. </a:t>
            </a:r>
          </a:p>
          <a:p>
            <a:pPr>
              <a:buClr>
                <a:srgbClr val="FF00FF"/>
              </a:buClr>
              <a:buFont typeface="Georgia" charset="0"/>
              <a:buAutoNum type="arabicParenR"/>
            </a:pPr>
            <a:endParaRPr lang="tr-TR" sz="2400" dirty="0">
              <a:latin typeface="Calibri"/>
              <a:cs typeface="Calibri"/>
            </a:endParaRPr>
          </a:p>
          <a:p>
            <a:pPr>
              <a:buClr>
                <a:srgbClr val="FF00FF"/>
              </a:buClr>
              <a:buFont typeface="Georgia" charset="0"/>
              <a:buAutoNum type="arabicParenR"/>
            </a:pPr>
            <a:r>
              <a:rPr lang="tr-TR" sz="2400" dirty="0">
                <a:latin typeface="Calibri"/>
                <a:cs typeface="Calibri"/>
              </a:rPr>
              <a:t>DNA zincirinin 5</a:t>
            </a:r>
            <a:r>
              <a:rPr lang="tr-TR" sz="2400" dirty="0">
                <a:latin typeface="Calibri"/>
                <a:cs typeface="Calibri"/>
                <a:sym typeface="Symbol" charset="0"/>
              </a:rPr>
              <a:t></a:t>
            </a:r>
            <a:r>
              <a:rPr lang="tr-TR" sz="2400" dirty="0">
                <a:latin typeface="Calibri"/>
                <a:cs typeface="Calibri"/>
              </a:rPr>
              <a:t> </a:t>
            </a:r>
            <a:r>
              <a:rPr lang="tr-TR" sz="2400" dirty="0">
                <a:latin typeface="Calibri"/>
                <a:cs typeface="Calibri"/>
                <a:sym typeface="Symbol" charset="0"/>
              </a:rPr>
              <a:t></a:t>
            </a:r>
            <a:r>
              <a:rPr lang="tr-TR" sz="2400" dirty="0">
                <a:latin typeface="Calibri"/>
                <a:cs typeface="Calibri"/>
              </a:rPr>
              <a:t> 3</a:t>
            </a:r>
            <a:r>
              <a:rPr lang="tr-TR" sz="2400" dirty="0">
                <a:latin typeface="Calibri"/>
                <a:cs typeface="Calibri"/>
                <a:sym typeface="Symbol" charset="0"/>
              </a:rPr>
              <a:t></a:t>
            </a:r>
            <a:r>
              <a:rPr lang="tr-TR" sz="2400" dirty="0">
                <a:latin typeface="Calibri"/>
                <a:cs typeface="Calibri"/>
              </a:rPr>
              <a:t> yönünde büyümesi. </a:t>
            </a:r>
          </a:p>
          <a:p>
            <a:pPr>
              <a:buClr>
                <a:srgbClr val="FF00FF"/>
              </a:buClr>
              <a:buFont typeface="Georgia" charset="0"/>
              <a:buAutoNum type="arabicParenR"/>
            </a:pPr>
            <a:endParaRPr lang="tr-TR" sz="2400" dirty="0">
              <a:latin typeface="Calibri"/>
              <a:cs typeface="Calibri"/>
            </a:endParaRPr>
          </a:p>
          <a:p>
            <a:pPr>
              <a:buClr>
                <a:srgbClr val="FF00FF"/>
              </a:buClr>
              <a:buFont typeface="Georgia" charset="0"/>
              <a:buAutoNum type="arabicParenR"/>
            </a:pPr>
            <a:r>
              <a:rPr lang="tr-TR" sz="2400" dirty="0" err="1">
                <a:latin typeface="Calibri"/>
                <a:cs typeface="Calibri"/>
              </a:rPr>
              <a:t>Primerin</a:t>
            </a:r>
            <a:r>
              <a:rPr lang="tr-TR" sz="2400" dirty="0">
                <a:latin typeface="Calibri"/>
                <a:cs typeface="Calibri"/>
              </a:rPr>
              <a:t> çıkarılması. </a:t>
            </a:r>
          </a:p>
          <a:p>
            <a:pPr>
              <a:buClr>
                <a:srgbClr val="FF00FF"/>
              </a:buClr>
              <a:buFont typeface="Georgia" charset="0"/>
              <a:buAutoNum type="arabicParenR"/>
            </a:pPr>
            <a:endParaRPr lang="tr-TR" sz="2400" dirty="0">
              <a:latin typeface="Calibri"/>
              <a:cs typeface="Calibri"/>
            </a:endParaRPr>
          </a:p>
          <a:p>
            <a:pPr>
              <a:buClr>
                <a:srgbClr val="FF00FF"/>
              </a:buClr>
              <a:buFont typeface="Georgia" charset="0"/>
              <a:buAutoNum type="arabicParenR"/>
            </a:pPr>
            <a:r>
              <a:rPr lang="tr-TR" sz="2400" dirty="0">
                <a:latin typeface="Calibri"/>
                <a:cs typeface="Calibri"/>
              </a:rPr>
              <a:t>Yeni sentez edilen DNA zincirinin birleşmesi.</a:t>
            </a:r>
          </a:p>
          <a:p>
            <a:endParaRPr lang="en-US" sz="2400" dirty="0" smtClean="0">
              <a:latin typeface="Calibri"/>
              <a:cs typeface="Calibri"/>
            </a:endParaRPr>
          </a:p>
          <a:p>
            <a:pPr marL="0" indent="0">
              <a:buNone/>
            </a:pPr>
            <a:endParaRPr lang="en-US" sz="24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029953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3085</TotalTime>
  <Words>350</Words>
  <Application>Microsoft Macintosh PowerPoint</Application>
  <PresentationFormat>On-screen Show (4:3)</PresentationFormat>
  <Paragraphs>49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NÜKLEİK ASİT METABOLİZMASI</vt:lpstr>
      <vt:lpstr>Nükleik Asitlerin Fonksiyonları</vt:lpstr>
      <vt:lpstr>Nükleik Asitlerin Fonksiyonları</vt:lpstr>
      <vt:lpstr>DNA’nın Paketlenmesi</vt:lpstr>
      <vt:lpstr>DNA’nın Replikasyonu</vt:lpstr>
      <vt:lpstr>E.coli’de DNA Replikasyonu</vt:lpstr>
      <vt:lpstr>E.coli’de DNA Replikasyonu</vt:lpstr>
    </vt:vector>
  </TitlesOfParts>
  <Company>AU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BİYOKİMYAYA GİRİŞ ve YAŞAMIN MOLEKÜLER ANLAMI ve SU</dc:title>
  <dc:creator>hatice ercan</dc:creator>
  <cp:lastModifiedBy>hatice ercan</cp:lastModifiedBy>
  <cp:revision>26</cp:revision>
  <dcterms:created xsi:type="dcterms:W3CDTF">2018-05-08T12:08:33Z</dcterms:created>
  <dcterms:modified xsi:type="dcterms:W3CDTF">2018-05-16T21:29:21Z</dcterms:modified>
</cp:coreProperties>
</file>