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12"/>
  </p:notesMasterIdLst>
  <p:handoutMasterIdLst>
    <p:handoutMasterId r:id="rId13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15214" autoAdjust="0"/>
    <p:restoredTop sz="94660"/>
  </p:normalViewPr>
  <p:slideViewPr>
    <p:cSldViewPr>
      <p:cViewPr varScale="1">
        <p:scale>
          <a:sx n="108" d="100"/>
          <a:sy n="108" d="100"/>
        </p:scale>
        <p:origin x="1302" y="120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4212C95-84E5-479B-996E-A11D5EC8C7B9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4" name="3 Altbilgi Yer Tutucusu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5" name="4 Slayt Numarası Yer Tutucusu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1A780D4-8079-4B27-A676-FF9BF299137B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A43FE18-38E3-4915-9A24-FD7BE7F9AF8E}" type="datetimeFigureOut">
              <a:rPr lang="en-US" smtClean="0"/>
              <a:pPr/>
              <a:t>3/4/2020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158E01A-7A81-4A50-BADA-B3DF7F87F41F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Not Yer Tutucusu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B158E01A-7A81-4A50-BADA-B3DF7F87F41F}" type="slidenum">
              <a:rPr lang="en-US" smtClean="0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3124200"/>
            <a:ext cx="6172200" cy="1894362"/>
          </a:xfrm>
        </p:spPr>
        <p:txBody>
          <a:bodyPr/>
          <a:lstStyle>
            <a:lvl1pPr>
              <a:defRPr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5003322"/>
            <a:ext cx="6172200" cy="13716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/>
              <a:t>Click to edit Master subtitle style</a:t>
            </a:r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4621" y="1174097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269" y="4181669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10" name="Rectangle 9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Rectangle 13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Straight Connector 17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2" name="Straight Connector 21"/>
          <p:cNvSpPr>
            <a:spLocks noChangeShapeType="1"/>
          </p:cNvSpPr>
          <p:nvPr/>
        </p:nvSpPr>
        <p:spPr bwMode="auto">
          <a:xfrm>
            <a:off x="9113856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309632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4" name="Oval 23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Oval 25"/>
          <p:cNvSpPr/>
          <p:nvPr/>
        </p:nvSpPr>
        <p:spPr bwMode="auto">
          <a:xfrm>
            <a:off x="1664208" y="5788152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5" name="Oval 24"/>
          <p:cNvSpPr/>
          <p:nvPr/>
        </p:nvSpPr>
        <p:spPr>
          <a:xfrm>
            <a:off x="1905000" y="4495800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 bwMode="auto">
          <a:xfrm>
            <a:off x="1325544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676400" cy="5851525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7467600" cy="4873752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895600"/>
            <a:ext cx="6172200" cy="2053590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5010150"/>
            <a:ext cx="6172200" cy="1371600"/>
          </a:xfrm>
        </p:spPr>
        <p:txBody>
          <a:bodyPr anchor="t"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auto">
          <a:xfrm rot="5400000">
            <a:off x="7763256" y="1170432"/>
            <a:ext cx="2286000" cy="381000"/>
          </a:xfrm>
        </p:spPr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auto">
          <a:xfrm rot="5400000">
            <a:off x="7077456" y="4178808"/>
            <a:ext cx="3657600" cy="384048"/>
          </a:xfrm>
        </p:spPr>
        <p:txBody>
          <a:bodyPr/>
          <a:lstStyle/>
          <a:p>
            <a:endParaRPr lang="tr-TR"/>
          </a:p>
        </p:txBody>
      </p:sp>
      <p:sp>
        <p:nvSpPr>
          <p:cNvPr id="9" name="Rectangle 8"/>
          <p:cNvSpPr/>
          <p:nvPr/>
        </p:nvSpPr>
        <p:spPr bwMode="auto">
          <a:xfrm>
            <a:off x="381000" y="0"/>
            <a:ext cx="609600" cy="68580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276336" y="0"/>
            <a:ext cx="104664" cy="68580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990600" y="0"/>
            <a:ext cx="181872" cy="68580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1141320" y="0"/>
            <a:ext cx="230280" cy="68580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106344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Straight Connector 13"/>
          <p:cNvSpPr>
            <a:spLocks noChangeShapeType="1"/>
          </p:cNvSpPr>
          <p:nvPr/>
        </p:nvSpPr>
        <p:spPr bwMode="auto">
          <a:xfrm>
            <a:off x="914400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854112" y="0"/>
            <a:ext cx="0" cy="68580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1726640" y="0"/>
            <a:ext cx="0" cy="68580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7" name="Straight Connector 16"/>
          <p:cNvSpPr>
            <a:spLocks noChangeShapeType="1"/>
          </p:cNvSpPr>
          <p:nvPr/>
        </p:nvSpPr>
        <p:spPr bwMode="auto">
          <a:xfrm>
            <a:off x="10668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8" name="Rectangle 17"/>
          <p:cNvSpPr/>
          <p:nvPr/>
        </p:nvSpPr>
        <p:spPr bwMode="auto">
          <a:xfrm>
            <a:off x="1219200" y="0"/>
            <a:ext cx="76200" cy="68580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9" name="Oval 18"/>
          <p:cNvSpPr/>
          <p:nvPr/>
        </p:nvSpPr>
        <p:spPr bwMode="auto">
          <a:xfrm>
            <a:off x="609600" y="3429000"/>
            <a:ext cx="1295400" cy="129540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0" name="Oval 19"/>
          <p:cNvSpPr/>
          <p:nvPr/>
        </p:nvSpPr>
        <p:spPr bwMode="auto">
          <a:xfrm>
            <a:off x="1324704" y="4866752"/>
            <a:ext cx="641424" cy="641424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1" name="Oval 20"/>
          <p:cNvSpPr/>
          <p:nvPr/>
        </p:nvSpPr>
        <p:spPr bwMode="auto">
          <a:xfrm>
            <a:off x="1091080" y="5500632"/>
            <a:ext cx="137160" cy="13716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Oval 21"/>
          <p:cNvSpPr/>
          <p:nvPr/>
        </p:nvSpPr>
        <p:spPr bwMode="auto">
          <a:xfrm>
            <a:off x="1664208" y="5791200"/>
            <a:ext cx="274320" cy="274320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Oval 22"/>
          <p:cNvSpPr/>
          <p:nvPr/>
        </p:nvSpPr>
        <p:spPr bwMode="auto">
          <a:xfrm>
            <a:off x="1879040" y="4479888"/>
            <a:ext cx="365760" cy="365760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097944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 bwMode="auto">
          <a:xfrm>
            <a:off x="1340616" y="4928702"/>
            <a:ext cx="609600" cy="517524"/>
          </a:xfrm>
        </p:spPr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600200"/>
            <a:ext cx="3657600" cy="45720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7543800" cy="1143000"/>
          </a:xfrm>
        </p:spPr>
        <p:txBody>
          <a:bodyPr anchor="b"/>
          <a:lstStyle>
            <a:lvl1pPr>
              <a:defRPr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2362200"/>
            <a:ext cx="3657600" cy="3886200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569720"/>
            <a:ext cx="3657600" cy="658368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6" name="Date Placeholder 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71850" y="3200400"/>
            <a:ext cx="6309360" cy="457200"/>
          </a:xfrm>
        </p:spPr>
        <p:txBody>
          <a:bodyPr anchor="b"/>
          <a:lstStyle>
            <a:lvl1pPr algn="l">
              <a:buNone/>
              <a:defRPr sz="2000" b="1" cap="small" baseline="0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74320"/>
            <a:ext cx="1527048" cy="498348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Rectangle 11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74320"/>
            <a:ext cx="5638800" cy="6327648"/>
          </a:xfrm>
        </p:spPr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4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5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3" name="Footer Placeholder 22"/>
          <p:cNvSpPr>
            <a:spLocks noGrp="1"/>
          </p:cNvSpPr>
          <p:nvPr>
            <p:ph type="ftr" sz="quarter" idx="16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3350133" y="3200400"/>
            <a:ext cx="6309360" cy="457200"/>
          </a:xfrm>
        </p:spPr>
        <p:txBody>
          <a:bodyPr anchor="b"/>
          <a:lstStyle>
            <a:lvl1pPr algn="l">
              <a:buNone/>
              <a:defRPr sz="2000" b="1"/>
            </a:lvl1pPr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68580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buNone/>
              <a:defRPr sz="3200"/>
            </a:lvl1pPr>
          </a:lstStyle>
          <a:p>
            <a:pPr algn="ctr" eaLnBrk="1" latinLnBrk="0" hangingPunct="1">
              <a:buFontTx/>
              <a:buNone/>
            </a:pPr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264795"/>
            <a:ext cx="1524000" cy="4956048"/>
          </a:xfrm>
        </p:spPr>
        <p:txBody>
          <a:bodyPr rot="0" spcFirstLastPara="0" vertOverflow="overflow" horzOverflow="overflow" vert="horz" wrap="square" lIns="91440" tIns="45720" rIns="91440" bIns="45720" numCol="1" spcCol="274320" rtlCol="0" fromWordArt="0" anchor="t" anchorCtr="0" forceAA="0" compatLnSpc="1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62484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192296" y="0"/>
            <a:ext cx="0" cy="6858000"/>
          </a:xfrm>
          <a:prstGeom prst="line">
            <a:avLst/>
          </a:prstGeom>
          <a:noFill/>
          <a:ln w="127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17" name="Date Placeholder 16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tr-T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 bright="57000" contrast="-16000"/>
          </a:blip>
          <a:srcRect/>
          <a:stretch>
            <a:fillRect l="-27000" r="-27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68580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7467600" cy="487375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589520" y="1081851"/>
            <a:ext cx="2011680" cy="384048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fld id="{D9F75050-0E15-4C5B-92B0-66D068882F1F}" type="datetimeFigureOut">
              <a:rPr lang="tr-TR" smtClean="0"/>
              <a:pPr/>
              <a:t>4.03.2020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6990186" y="3737240"/>
            <a:ext cx="3200400" cy="365760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</a:lstStyle>
          <a:p>
            <a:endParaRPr lang="tr-TR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68580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8991600" y="0"/>
            <a:ext cx="0" cy="6858000"/>
          </a:xfrm>
          <a:prstGeom prst="line">
            <a:avLst/>
          </a:prstGeom>
          <a:noFill/>
          <a:ln w="1905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68580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8915400" y="0"/>
            <a:ext cx="0" cy="6858000"/>
          </a:xfrm>
          <a:prstGeom prst="line">
            <a:avLst/>
          </a:prstGeom>
          <a:noFill/>
          <a:ln w="9525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8156448" y="5715000"/>
            <a:ext cx="548640" cy="54864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016" y="5734050"/>
            <a:ext cx="609600" cy="521208"/>
          </a:xfrm>
          <a:prstGeom prst="rect">
            <a:avLst/>
          </a:prstGeom>
        </p:spPr>
        <p:txBody>
          <a:bodyPr vert="horz" anchor="ctr"/>
          <a:lstStyle>
            <a:lvl1pPr algn="ctr" eaLnBrk="1" latinLnBrk="0" hangingPunct="1">
              <a:defRPr kumimoji="0" sz="1400" b="1">
                <a:solidFill>
                  <a:srgbClr val="FFFFFF"/>
                </a:solidFill>
              </a:defRPr>
            </a:lvl1pPr>
          </a:lstStyle>
          <a:p>
            <a:fld id="{B1DEFA8C-F947-479F-BE07-76B6B3F80BF1}" type="slidenum">
              <a:rPr lang="tr-TR" smtClean="0"/>
              <a:pPr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ransition>
    <p:wheel spokes="1"/>
  </p:transition>
  <p:txStyles>
    <p:titleStyle>
      <a:lvl1pPr algn="l" rtl="0" eaLnBrk="1" latinLnBrk="0" hangingPunct="1">
        <a:spcBef>
          <a:spcPct val="0"/>
        </a:spcBef>
        <a:buNone/>
        <a:defRPr kumimoji="0" sz="3000" b="0" kern="1200" cap="sm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0000"/>
        <a:buFont typeface="Wingdings"/>
        <a:buChar char="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4320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182880" algn="l" rtl="0" eaLnBrk="1" latinLnBrk="0" hangingPunct="1">
        <a:spcBef>
          <a:spcPct val="20000"/>
        </a:spcBef>
        <a:buClr>
          <a:schemeClr val="accent2">
            <a:tint val="60000"/>
          </a:schemeClr>
        </a:buClr>
        <a:buSzPct val="68000"/>
        <a:buFont typeface="Wingdings 2"/>
        <a:buChar char="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ctrTitle"/>
          </p:nvPr>
        </p:nvSpPr>
        <p:spPr>
          <a:xfrm>
            <a:off x="1928794" y="0"/>
            <a:ext cx="6172200" cy="4608512"/>
          </a:xfrm>
        </p:spPr>
        <p:txBody>
          <a:bodyPr>
            <a:normAutofit fontScale="90000"/>
          </a:bodyPr>
          <a:lstStyle/>
          <a:p>
            <a:pPr algn="ctr"/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fi-FI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11. HAFTA</a:t>
            </a: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b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</a:b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Kalidasa'nın</a:t>
            </a:r>
            <a:r>
              <a:rPr lang="tr-TR" sz="270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Eserler: </a:t>
            </a:r>
            <a:r>
              <a:rPr lang="tr-TR" sz="2700" dirty="0" err="1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Malavikaagnimitra</a:t>
            </a:r>
            <a:r>
              <a:rPr lang="tr-TR" sz="2700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I</a:t>
            </a:r>
            <a:br>
              <a:rPr lang="tr-TR" dirty="0">
                <a:solidFill>
                  <a:schemeClr val="accent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br>
              <a:rPr lang="tr-TR" sz="1600" dirty="0">
                <a:solidFill>
                  <a:schemeClr val="accent2">
                    <a:lumMod val="75000"/>
                  </a:schemeClr>
                </a:solidFill>
              </a:rPr>
            </a:br>
            <a:endParaRPr lang="tr-TR" sz="1600" dirty="0">
              <a:solidFill>
                <a:schemeClr val="accent2">
                  <a:lumMod val="75000"/>
                </a:schemeClr>
              </a:solidFill>
            </a:endParaRPr>
          </a:p>
        </p:txBody>
      </p:sp>
      <p:sp>
        <p:nvSpPr>
          <p:cNvPr id="3" name="2 Alt Başlık"/>
          <p:cNvSpPr>
            <a:spLocks noGrp="1"/>
          </p:cNvSpPr>
          <p:nvPr>
            <p:ph type="subTitle" idx="1"/>
          </p:nvPr>
        </p:nvSpPr>
        <p:spPr>
          <a:xfrm>
            <a:off x="2286000" y="3573016"/>
            <a:ext cx="6172200" cy="2801906"/>
          </a:xfrm>
        </p:spPr>
        <p:txBody>
          <a:bodyPr>
            <a:normAutofit/>
          </a:bodyPr>
          <a:lstStyle/>
          <a:p>
            <a:pPr algn="ctr"/>
            <a:endParaRPr lang="tr-TR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omic Sans MS" pitchFamily="66" charset="0"/>
            </a:endParaRP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Doç. Dr. Yalçın Kayalı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Ankara Üniversitesi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Dil ve Tarih-Coğrafya Fakültesi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Doğu Dilleri ve </a:t>
            </a:r>
            <a:r>
              <a:rPr lang="tr-TR" dirty="0" err="1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Edebiyataları</a:t>
            </a:r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 Bölümü</a:t>
            </a:r>
          </a:p>
          <a:p>
            <a:pPr algn="r"/>
            <a:r>
              <a:rPr lang="tr-TR" dirty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Hindoloji Anabilim Dalı</a:t>
            </a:r>
          </a:p>
        </p:txBody>
      </p:sp>
    </p:spTree>
  </p:cSld>
  <p:clrMapOvr>
    <a:masterClrMapping/>
  </p:clrMapOvr>
  <p:transition>
    <p:wheel spokes="1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Malavika</a:t>
            </a:r>
            <a:r>
              <a:rPr lang="tr-TR" dirty="0"/>
              <a:t> şarkı eşliğinde dansını bitirip gitmek üzereyken </a:t>
            </a:r>
            <a:r>
              <a:rPr lang="tr-TR" dirty="0" err="1"/>
              <a:t>Vidushaka</a:t>
            </a:r>
            <a:r>
              <a:rPr lang="tr-TR" dirty="0"/>
              <a:t> </a:t>
            </a:r>
            <a:r>
              <a:rPr lang="tr-TR" dirty="0" err="1"/>
              <a:t>Malavika’nın</a:t>
            </a:r>
            <a:r>
              <a:rPr lang="tr-TR" dirty="0"/>
              <a:t> dansında bazı hatalar olduğunu söyleyerek </a:t>
            </a:r>
            <a:r>
              <a:rPr lang="tr-TR" dirty="0" err="1"/>
              <a:t>Malavika’nın</a:t>
            </a:r>
            <a:r>
              <a:rPr lang="tr-TR" dirty="0"/>
              <a:t> gitmesini </a:t>
            </a:r>
            <a:r>
              <a:rPr lang="tr-TR" dirty="0" err="1"/>
              <a:t>engeller.Vidushaka’nın</a:t>
            </a:r>
            <a:r>
              <a:rPr lang="tr-TR" dirty="0"/>
              <a:t> bu davranışı üzerine orada bulunan diğerleri </a:t>
            </a:r>
            <a:r>
              <a:rPr lang="tr-TR" dirty="0" err="1"/>
              <a:t>Malavika’nın</a:t>
            </a:r>
            <a:r>
              <a:rPr lang="tr-TR" dirty="0"/>
              <a:t> dansının hatasız olduğunu söylerler.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b="1" i="1" dirty="0" err="1"/>
              <a:t>Malavikaagnimitra</a:t>
            </a:r>
            <a:r>
              <a:rPr lang="tr-TR" b="1" i="1" dirty="0"/>
              <a:t>: </a:t>
            </a:r>
            <a:endParaRPr lang="tr-TR" dirty="0"/>
          </a:p>
          <a:p>
            <a:pPr algn="ctr"/>
            <a:r>
              <a:rPr lang="tr-TR" dirty="0" err="1"/>
              <a:t>Malavikagnimitra’nın</a:t>
            </a:r>
            <a:r>
              <a:rPr lang="tr-TR" dirty="0"/>
              <a:t> I. perdesinde Giriş bölümü bittikten sonra dramın konusunu oluşturacak olaylar zinciri şekillenmeye başlar. Ana Kraliçe </a:t>
            </a:r>
            <a:r>
              <a:rPr lang="tr-TR" dirty="0" err="1"/>
              <a:t>Dharini</a:t>
            </a:r>
            <a:r>
              <a:rPr lang="tr-TR" dirty="0"/>
              <a:t>, hizmetçisi olan </a:t>
            </a:r>
            <a:r>
              <a:rPr lang="tr-TR" dirty="0" err="1"/>
              <a:t>Malavika’yı</a:t>
            </a:r>
            <a:r>
              <a:rPr lang="tr-TR" dirty="0"/>
              <a:t> dans ustası </a:t>
            </a:r>
            <a:r>
              <a:rPr lang="tr-TR" dirty="0" err="1"/>
              <a:t>Ganadasa’nın</a:t>
            </a:r>
            <a:r>
              <a:rPr lang="tr-TR" dirty="0"/>
              <a:t> yanına </a:t>
            </a:r>
            <a:r>
              <a:rPr lang="tr-TR" dirty="0" err="1"/>
              <a:t>çalita</a:t>
            </a:r>
            <a:r>
              <a:rPr lang="tr-TR" dirty="0"/>
              <a:t> adlı dansı öğrenmesi için yollar. 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Malavika’nın</a:t>
            </a:r>
            <a:r>
              <a:rPr lang="tr-TR" dirty="0"/>
              <a:t> dans konusunda ne kadar ilerleme kaydettiğini öğrenmek için de hizmetçisi </a:t>
            </a:r>
            <a:r>
              <a:rPr lang="tr-TR" dirty="0" err="1"/>
              <a:t>Bakulavalika’yı</a:t>
            </a:r>
            <a:r>
              <a:rPr lang="tr-TR" dirty="0"/>
              <a:t> dans evine gönderir. Yolda </a:t>
            </a:r>
            <a:r>
              <a:rPr lang="tr-TR" dirty="0" err="1"/>
              <a:t>Bakulavalika</a:t>
            </a:r>
            <a:r>
              <a:rPr lang="tr-TR" dirty="0"/>
              <a:t> kraliçenin kuyumcudan aldığı </a:t>
            </a:r>
            <a:r>
              <a:rPr lang="tr-TR" dirty="0" err="1"/>
              <a:t>yılanbaşlı</a:t>
            </a:r>
            <a:r>
              <a:rPr lang="tr-TR" dirty="0"/>
              <a:t> mühürlü yüzüğün şaşaası karşısında şaşkınlığını gizleyemeyen, arkadaşı </a:t>
            </a:r>
            <a:r>
              <a:rPr lang="tr-TR" dirty="0" err="1"/>
              <a:t>Kaumudika</a:t>
            </a:r>
            <a:r>
              <a:rPr lang="tr-TR" dirty="0"/>
              <a:t> ile karşılaşır. 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Bakulavalika</a:t>
            </a:r>
            <a:r>
              <a:rPr lang="tr-TR" dirty="0"/>
              <a:t> değerli bir şeye sürekli bakmanın dikkat çekeceğini söyleyerek onu uyarır. İki hizmetçinin arasındaki geçen konuşmalardan Kral </a:t>
            </a:r>
            <a:r>
              <a:rPr lang="tr-TR" dirty="0" err="1"/>
              <a:t>Agnimitra’nın</a:t>
            </a:r>
            <a:r>
              <a:rPr lang="tr-TR" dirty="0"/>
              <a:t> </a:t>
            </a:r>
            <a:r>
              <a:rPr lang="tr-TR" dirty="0" err="1"/>
              <a:t>Malavika’nın</a:t>
            </a:r>
            <a:r>
              <a:rPr lang="tr-TR" dirty="0"/>
              <a:t> varlığından haberdar olduğu ve kralla görüşmesinin engellendiği ortaya çıkar.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Kaumudika’nın</a:t>
            </a:r>
            <a:r>
              <a:rPr lang="tr-TR" dirty="0"/>
              <a:t> kralın </a:t>
            </a:r>
            <a:r>
              <a:rPr lang="tr-TR" dirty="0" err="1"/>
              <a:t>Malavika’yı</a:t>
            </a:r>
            <a:r>
              <a:rPr lang="tr-TR" dirty="0"/>
              <a:t> nasıl gördüğünü sorması üzerine </a:t>
            </a:r>
            <a:r>
              <a:rPr lang="tr-TR" dirty="0" err="1"/>
              <a:t>Bakulavalika</a:t>
            </a:r>
            <a:r>
              <a:rPr lang="tr-TR" dirty="0"/>
              <a:t>, kraliçenin resim atölyesinde boyası henüz kurumamış olan kendi portesine bakarken, kralın resim atölyesine geldiğini ve kraliçeye ona yakın duran kızın kim olduğunu sorduğunu söyler.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Kral sorusunu birkaç kez tekrarlamasına karşın </a:t>
            </a:r>
            <a:r>
              <a:rPr lang="tr-TR" dirty="0" err="1"/>
              <a:t>cevapalamayınca</a:t>
            </a:r>
            <a:r>
              <a:rPr lang="tr-TR" dirty="0"/>
              <a:t> iyice meraklanır. Onun merakını ise Prenses </a:t>
            </a:r>
            <a:r>
              <a:rPr lang="tr-TR" dirty="0" err="1"/>
              <a:t>Vasulakşmi</a:t>
            </a:r>
            <a:r>
              <a:rPr lang="tr-TR" dirty="0"/>
              <a:t>, “O </a:t>
            </a:r>
            <a:r>
              <a:rPr lang="tr-TR" dirty="0" err="1"/>
              <a:t>Malavika</a:t>
            </a:r>
            <a:r>
              <a:rPr lang="tr-TR" dirty="0"/>
              <a:t>” diyerek giderir. Kralın </a:t>
            </a:r>
            <a:r>
              <a:rPr lang="tr-TR" dirty="0" err="1"/>
              <a:t>Malavika</a:t>
            </a:r>
            <a:r>
              <a:rPr lang="tr-TR" dirty="0"/>
              <a:t> ile karşılaşmasını </a:t>
            </a:r>
            <a:r>
              <a:rPr lang="tr-TR" dirty="0" err="1"/>
              <a:t>engellemekiçin</a:t>
            </a:r>
            <a:r>
              <a:rPr lang="tr-TR" dirty="0"/>
              <a:t> de dans bahanesiyle </a:t>
            </a:r>
            <a:r>
              <a:rPr lang="tr-TR" dirty="0" err="1"/>
              <a:t>Malavika</a:t>
            </a:r>
            <a:r>
              <a:rPr lang="tr-TR" dirty="0"/>
              <a:t> saraydan uzaklaştırılır. Ama </a:t>
            </a:r>
            <a:r>
              <a:rPr lang="tr-TR" dirty="0" err="1"/>
              <a:t>Malavika’nın</a:t>
            </a:r>
            <a:r>
              <a:rPr lang="tr-TR" dirty="0"/>
              <a:t> gönderildiği yer ünlü dans hocası </a:t>
            </a:r>
            <a:r>
              <a:rPr lang="tr-TR" dirty="0" err="1"/>
              <a:t>Ganadasa’nın</a:t>
            </a:r>
            <a:r>
              <a:rPr lang="tr-TR" dirty="0"/>
              <a:t> dans evidir, yani bir sürgün yeri değildir.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Burada Kraliçe </a:t>
            </a:r>
            <a:r>
              <a:rPr lang="tr-TR" dirty="0" err="1"/>
              <a:t>Dharini</a:t>
            </a:r>
            <a:r>
              <a:rPr lang="tr-TR" dirty="0"/>
              <a:t> </a:t>
            </a:r>
            <a:r>
              <a:rPr lang="tr-TR" dirty="0" err="1"/>
              <a:t>Malavika’yı</a:t>
            </a:r>
            <a:r>
              <a:rPr lang="tr-TR" dirty="0"/>
              <a:t> </a:t>
            </a:r>
            <a:r>
              <a:rPr lang="tr-TR" dirty="0" err="1"/>
              <a:t>kralıngözünden</a:t>
            </a:r>
            <a:r>
              <a:rPr lang="tr-TR" dirty="0"/>
              <a:t> uzak tutarak ilgisini kaybetmesini ve kralın </a:t>
            </a:r>
            <a:r>
              <a:rPr lang="tr-TR" dirty="0" err="1"/>
              <a:t>Malavika’yıunutmasını</a:t>
            </a:r>
            <a:r>
              <a:rPr lang="tr-TR" dirty="0"/>
              <a:t> istemiş olmalıdır. Ancak olaylar farklı bir şekilde gelişir. Kral sadık dostu </a:t>
            </a:r>
            <a:r>
              <a:rPr lang="tr-TR" dirty="0" err="1"/>
              <a:t>Vidushaka’yı</a:t>
            </a:r>
            <a:r>
              <a:rPr lang="tr-TR" dirty="0"/>
              <a:t> </a:t>
            </a:r>
            <a:r>
              <a:rPr lang="tr-TR" dirty="0" err="1"/>
              <a:t>Malavika’nın</a:t>
            </a:r>
            <a:r>
              <a:rPr lang="tr-TR" dirty="0"/>
              <a:t> nerede olduğunu öğrenmesi için görevlendirir. </a:t>
            </a:r>
          </a:p>
          <a:p>
            <a:endParaRPr lang="tr-TR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/>
              <a:t>II. perdenin en önemli konusu </a:t>
            </a:r>
            <a:r>
              <a:rPr lang="tr-TR" dirty="0" err="1"/>
              <a:t>Malavika</a:t>
            </a:r>
            <a:r>
              <a:rPr lang="tr-TR" dirty="0"/>
              <a:t> ile </a:t>
            </a:r>
            <a:r>
              <a:rPr lang="tr-TR" dirty="0" err="1"/>
              <a:t>Agnimitra’nınkarşılaşmasıdır</a:t>
            </a:r>
            <a:r>
              <a:rPr lang="tr-TR" dirty="0"/>
              <a:t>. Ünlü dans hocaları </a:t>
            </a:r>
            <a:r>
              <a:rPr lang="tr-TR" dirty="0" err="1"/>
              <a:t>Ganadasa</a:t>
            </a:r>
            <a:r>
              <a:rPr lang="tr-TR" dirty="0"/>
              <a:t> ve </a:t>
            </a:r>
            <a:r>
              <a:rPr lang="tr-TR" dirty="0" err="1"/>
              <a:t>Haradatta</a:t>
            </a:r>
            <a:r>
              <a:rPr lang="tr-TR" dirty="0"/>
              <a:t> </a:t>
            </a:r>
            <a:r>
              <a:rPr lang="tr-TR" dirty="0" err="1"/>
              <a:t>aralarındakitartışmaya</a:t>
            </a:r>
            <a:r>
              <a:rPr lang="tr-TR" dirty="0"/>
              <a:t> çözüm bulması için </a:t>
            </a:r>
            <a:r>
              <a:rPr lang="tr-TR" dirty="0" err="1"/>
              <a:t>Agnimitra’nın</a:t>
            </a:r>
            <a:r>
              <a:rPr lang="tr-TR" dirty="0"/>
              <a:t> huzuruna çıkarlar. 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fi-FI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HİN </a:t>
            </a:r>
            <a:r>
              <a:rPr lang="tr-TR" sz="32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omic Sans MS" pitchFamily="66" charset="0"/>
              </a:rPr>
              <a:t>319 Hint Tiyatrosu</a:t>
            </a:r>
            <a:endParaRPr lang="tr-TR" dirty="0"/>
          </a:p>
        </p:txBody>
      </p:sp>
      <p:sp>
        <p:nvSpPr>
          <p:cNvPr id="3" name="2 İçerik Yer Tutucusu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algn="ctr"/>
            <a:r>
              <a:rPr lang="tr-TR" dirty="0" err="1"/>
              <a:t>Agnimitrabuna</a:t>
            </a:r>
            <a:r>
              <a:rPr lang="tr-TR" dirty="0"/>
              <a:t> tek başına karar vermesinin şüphe uyandıracağını düşünerek, </a:t>
            </a:r>
            <a:r>
              <a:rPr lang="tr-TR" dirty="0" err="1"/>
              <a:t>kararıkraliçe</a:t>
            </a:r>
            <a:r>
              <a:rPr lang="tr-TR" dirty="0"/>
              <a:t> ile birlikte vereceklerini söyler. Kraliçenin de gelmesiyle </a:t>
            </a:r>
            <a:r>
              <a:rPr lang="tr-TR" dirty="0" err="1"/>
              <a:t>yarışmabaşlar</a:t>
            </a:r>
            <a:r>
              <a:rPr lang="tr-TR" dirty="0"/>
              <a:t>. İlk önce performansını sergilemek için </a:t>
            </a:r>
            <a:r>
              <a:rPr lang="tr-TR" dirty="0" err="1"/>
              <a:t>Malavika</a:t>
            </a:r>
            <a:r>
              <a:rPr lang="tr-TR" dirty="0"/>
              <a:t> çağrılır. 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Oriel</Template>
  <TotalTime>1348</TotalTime>
  <Words>399</Words>
  <Application>Microsoft Office PowerPoint</Application>
  <PresentationFormat>Ekran Gösterisi (4:3)</PresentationFormat>
  <Paragraphs>27</Paragraphs>
  <Slides>10</Slides>
  <Notes>1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5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10</vt:i4>
      </vt:variant>
    </vt:vector>
  </HeadingPairs>
  <TitlesOfParts>
    <vt:vector size="16" baseType="lpstr">
      <vt:lpstr>Calibri</vt:lpstr>
      <vt:lpstr>Century Schoolbook</vt:lpstr>
      <vt:lpstr>Comic Sans MS</vt:lpstr>
      <vt:lpstr>Wingdings</vt:lpstr>
      <vt:lpstr>Wingdings 2</vt:lpstr>
      <vt:lpstr>Oriel</vt:lpstr>
      <vt:lpstr>                  HİN 319 Hint Tiyatrosu  11. HAFTA  Kalidasa'nın Eserler: Malavikaagnimitra I     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  <vt:lpstr>HİN 319 Hint Tiyatrosu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II. GENÇ AKADEMİSYENLER SEMPOZYUMU   GAZİ ÜNİVERSİTESİ, 24-25 Kasım 20114</dc:title>
  <dc:creator>Arş. Gör. Y.KAYALI</dc:creator>
  <cp:lastModifiedBy>casper</cp:lastModifiedBy>
  <cp:revision>146</cp:revision>
  <dcterms:created xsi:type="dcterms:W3CDTF">2014-11-21T09:52:05Z</dcterms:created>
  <dcterms:modified xsi:type="dcterms:W3CDTF">2020-03-04T14:03:55Z</dcterms:modified>
</cp:coreProperties>
</file>