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2" r:id="rId4"/>
    <p:sldId id="284" r:id="rId5"/>
    <p:sldId id="285" r:id="rId6"/>
    <p:sldId id="310" r:id="rId7"/>
    <p:sldId id="287" r:id="rId8"/>
    <p:sldId id="288" r:id="rId9"/>
    <p:sldId id="294" r:id="rId10"/>
    <p:sldId id="295" r:id="rId11"/>
    <p:sldId id="270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7F04C8C7-2D92-4F63-AF7B-1DCEB165E9F5}">
          <p14:sldIdLst>
            <p14:sldId id="256"/>
            <p14:sldId id="281"/>
            <p14:sldId id="282"/>
            <p14:sldId id="284"/>
            <p14:sldId id="285"/>
            <p14:sldId id="310"/>
            <p14:sldId id="287"/>
            <p14:sldId id="288"/>
            <p14:sldId id="294"/>
            <p14:sldId id="295"/>
            <p14:sldId id="270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385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5958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2038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47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058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5949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85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66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2651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98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514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5444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Advancing coal conversion</a:t>
            </a:r>
            <a:br>
              <a:rPr lang="en-US" dirty="0"/>
            </a:br>
            <a:r>
              <a:rPr lang="en-US" dirty="0" smtClean="0"/>
              <a:t>technologies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ENE 304 </a:t>
            </a:r>
            <a:r>
              <a:rPr lang="tr-TR" dirty="0" err="1" smtClean="0"/>
              <a:t>Materials</a:t>
            </a:r>
            <a:r>
              <a:rPr lang="tr-TR" dirty="0" smtClean="0"/>
              <a:t> in </a:t>
            </a:r>
            <a:r>
              <a:rPr lang="tr-TR" dirty="0" err="1" smtClean="0"/>
              <a:t>Energy</a:t>
            </a:r>
            <a:r>
              <a:rPr lang="tr-TR" dirty="0" smtClean="0"/>
              <a:t> Technologies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221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Current and future coal utilization</a:t>
            </a:r>
            <a:br>
              <a:rPr lang="en-US" dirty="0"/>
            </a:br>
            <a:r>
              <a:rPr lang="en-US" dirty="0"/>
              <a:t>technology </a:t>
            </a:r>
            <a:r>
              <a:rPr lang="en-US" dirty="0" smtClean="0"/>
              <a:t>needs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65850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Turbines</a:t>
            </a:r>
            <a:endParaRPr lang="en-US" sz="2400" dirty="0"/>
          </a:p>
          <a:p>
            <a:r>
              <a:rPr lang="tr-TR" sz="2400" dirty="0" smtClean="0"/>
              <a:t>I</a:t>
            </a:r>
            <a:r>
              <a:rPr lang="en-US" sz="2400" dirty="0" smtClean="0"/>
              <a:t>n </a:t>
            </a:r>
            <a:r>
              <a:rPr lang="en-US" sz="2400" dirty="0"/>
              <a:t>the advanced coal-fired power plant, research is underway to improve efficiency and reduce environmental impact </a:t>
            </a:r>
            <a:r>
              <a:rPr lang="en-US" sz="2400" dirty="0" smtClean="0"/>
              <a:t>o</a:t>
            </a:r>
            <a:r>
              <a:rPr lang="tr-TR" sz="2400" dirty="0" smtClean="0"/>
              <a:t>f</a:t>
            </a:r>
            <a:r>
              <a:rPr lang="en-US" sz="2400" dirty="0" smtClean="0"/>
              <a:t> </a:t>
            </a:r>
            <a:r>
              <a:rPr lang="en-US" sz="2400" dirty="0"/>
              <a:t>turbines.</a:t>
            </a:r>
          </a:p>
          <a:p>
            <a:r>
              <a:rPr lang="en-US" sz="2400" dirty="0"/>
              <a:t>Turbines that can operate with fuel flexibility and temperatures above </a:t>
            </a:r>
            <a:r>
              <a:rPr lang="en-US" sz="2400" dirty="0" smtClean="0"/>
              <a:t>1,400°C </a:t>
            </a:r>
            <a:r>
              <a:rPr lang="en-US" sz="2400" dirty="0"/>
              <a:t>have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 err="1" smtClean="0"/>
              <a:t>potenc</a:t>
            </a:r>
            <a:r>
              <a:rPr lang="tr-TR" sz="2400" dirty="0" err="1" smtClean="0"/>
              <a:t>ial</a:t>
            </a:r>
            <a:r>
              <a:rPr lang="en-US" sz="2400" dirty="0" smtClean="0"/>
              <a:t> </a:t>
            </a:r>
            <a:r>
              <a:rPr lang="en-US" sz="2400" dirty="0"/>
              <a:t>to </a:t>
            </a:r>
            <a:r>
              <a:rPr lang="en-US" sz="2400" dirty="0" smtClean="0"/>
              <a:t>i</a:t>
            </a:r>
            <a:r>
              <a:rPr lang="tr-TR" sz="2400" dirty="0" err="1" smtClean="0"/>
              <a:t>mprove</a:t>
            </a:r>
            <a:r>
              <a:rPr lang="en-US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efficiency </a:t>
            </a:r>
            <a:r>
              <a:rPr lang="en-US" sz="2400" dirty="0"/>
              <a:t>by a few percent.</a:t>
            </a:r>
          </a:p>
          <a:p>
            <a:r>
              <a:rPr lang="tr-TR" sz="2400" dirty="0"/>
              <a:t>T</a:t>
            </a:r>
            <a:r>
              <a:rPr lang="en-US" sz="2400" dirty="0" smtClean="0"/>
              <a:t>hey </a:t>
            </a:r>
            <a:r>
              <a:rPr lang="en-US" sz="2400" dirty="0"/>
              <a:t>will be hydrogen turbines that can reliably burn fuels containing a large proportion of hydrogen at high temperatures to maximize efficiency.</a:t>
            </a:r>
          </a:p>
          <a:p>
            <a:r>
              <a:rPr lang="tr-TR" sz="2400" dirty="0"/>
              <a:t>I</a:t>
            </a:r>
            <a:r>
              <a:rPr lang="en-US" sz="2400" dirty="0" smtClean="0"/>
              <a:t>t </a:t>
            </a:r>
            <a:r>
              <a:rPr lang="en-US" sz="2400" dirty="0"/>
              <a:t>is expected that they will be oxy fuel turbines capable of burning about 100% hydrogen-bearing fuels.</a:t>
            </a:r>
          </a:p>
          <a:p>
            <a:r>
              <a:rPr lang="en-US" sz="2400" dirty="0"/>
              <a:t>The realization of </a:t>
            </a:r>
            <a:r>
              <a:rPr lang="tr-TR" sz="2400" dirty="0" err="1" smtClean="0"/>
              <a:t>highly</a:t>
            </a:r>
            <a:r>
              <a:rPr lang="tr-TR" sz="2400" dirty="0" smtClean="0"/>
              <a:t> </a:t>
            </a:r>
            <a:r>
              <a:rPr lang="tr-TR" sz="2400" dirty="0" err="1" smtClean="0"/>
              <a:t>efficient</a:t>
            </a:r>
            <a:r>
              <a:rPr lang="tr-TR" sz="2400" dirty="0" smtClean="0"/>
              <a:t> </a:t>
            </a:r>
            <a:r>
              <a:rPr lang="en-US" sz="2400" dirty="0" smtClean="0"/>
              <a:t>turbines </a:t>
            </a:r>
            <a:r>
              <a:rPr lang="en-US" sz="2400" dirty="0"/>
              <a:t>will likely require significant advances in material </a:t>
            </a:r>
            <a:r>
              <a:rPr lang="en-US" sz="2400" dirty="0" smtClean="0"/>
              <a:t>technology </a:t>
            </a:r>
            <a:r>
              <a:rPr lang="en-US" sz="2400" dirty="0"/>
              <a:t>with innovations in </a:t>
            </a:r>
            <a:r>
              <a:rPr lang="tr-TR" sz="2400" dirty="0" err="1" smtClean="0"/>
              <a:t>heating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en-US" sz="2400" dirty="0" smtClean="0"/>
              <a:t>cooling </a:t>
            </a:r>
            <a:r>
              <a:rPr lang="en-US" sz="2400" dirty="0"/>
              <a:t>management strategies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77133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https://</a:t>
            </a:r>
            <a:r>
              <a:rPr lang="tr-TR" sz="2400" dirty="0" smtClean="0"/>
              <a:t>www.princeton.edu/ssp/61-tiger-cub/library/efficiency.pdf</a:t>
            </a:r>
          </a:p>
          <a:p>
            <a:r>
              <a:rPr lang="tr-TR" sz="2400" dirty="0"/>
              <a:t>https://</a:t>
            </a:r>
            <a:r>
              <a:rPr lang="tr-TR" sz="2400" dirty="0" smtClean="0"/>
              <a:t>water.usgs.gov/edu/wupt-coalplant-diagram.html</a:t>
            </a:r>
          </a:p>
          <a:p>
            <a:r>
              <a:rPr lang="en-US" sz="2400" dirty="0"/>
              <a:t>Bryan D. </a:t>
            </a:r>
            <a:r>
              <a:rPr lang="en-US" sz="2400" dirty="0" err="1"/>
              <a:t>Morreale</a:t>
            </a:r>
            <a:r>
              <a:rPr lang="en-US" sz="2400" dirty="0"/>
              <a:t>, Cynthia A. Powell and David R. </a:t>
            </a:r>
            <a:r>
              <a:rPr lang="en-US" sz="2400" dirty="0" err="1" smtClean="0"/>
              <a:t>Luebke</a:t>
            </a:r>
            <a:r>
              <a:rPr lang="tr-TR" sz="2400" dirty="0" smtClean="0"/>
              <a:t>, </a:t>
            </a:r>
            <a:r>
              <a:rPr lang="en-US" sz="2400" dirty="0"/>
              <a:t>Advancing coal conversion technologies: materials </a:t>
            </a:r>
            <a:r>
              <a:rPr lang="en-US" sz="2400" dirty="0" smtClean="0"/>
              <a:t>challenges</a:t>
            </a:r>
            <a:r>
              <a:rPr lang="tr-TR" sz="2400" dirty="0" smtClean="0"/>
              <a:t>, </a:t>
            </a:r>
            <a:r>
              <a:rPr lang="tr-TR" sz="2400" dirty="0"/>
              <a:t>in Fundamentals of </a:t>
            </a:r>
            <a:r>
              <a:rPr lang="tr-TR" sz="2400" dirty="0" err="1"/>
              <a:t>Materials</a:t>
            </a:r>
            <a:r>
              <a:rPr lang="tr-TR" sz="2400" dirty="0"/>
              <a:t> </a:t>
            </a:r>
            <a:r>
              <a:rPr lang="tr-TR" sz="2400" dirty="0" err="1"/>
              <a:t>for</a:t>
            </a:r>
            <a:r>
              <a:rPr lang="tr-TR" sz="2400" dirty="0"/>
              <a:t> </a:t>
            </a:r>
            <a:r>
              <a:rPr lang="tr-TR" sz="2400" dirty="0" err="1"/>
              <a:t>Energy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Environmental</a:t>
            </a:r>
            <a:r>
              <a:rPr lang="tr-TR" sz="2400" dirty="0"/>
              <a:t> </a:t>
            </a:r>
            <a:r>
              <a:rPr lang="tr-TR" sz="2400" dirty="0" err="1"/>
              <a:t>Sustainability</a:t>
            </a:r>
            <a:r>
              <a:rPr lang="tr-TR" sz="2400" dirty="0"/>
              <a:t> (</a:t>
            </a:r>
            <a:r>
              <a:rPr lang="tr-TR" sz="2400" dirty="0" err="1"/>
              <a:t>Eds</a:t>
            </a:r>
            <a:r>
              <a:rPr lang="tr-TR" sz="2400" dirty="0"/>
              <a:t>. David S. </a:t>
            </a:r>
            <a:r>
              <a:rPr lang="tr-TR" sz="2400" dirty="0" err="1"/>
              <a:t>Ginley</a:t>
            </a:r>
            <a:r>
              <a:rPr lang="tr-TR" sz="2400" dirty="0"/>
              <a:t>, David </a:t>
            </a:r>
            <a:r>
              <a:rPr lang="tr-TR" sz="2400" dirty="0" err="1"/>
              <a:t>Cahen</a:t>
            </a:r>
            <a:r>
              <a:rPr lang="tr-TR" sz="2400" dirty="0"/>
              <a:t>), Cambridge </a:t>
            </a:r>
            <a:r>
              <a:rPr lang="tr-TR" sz="2400" dirty="0" err="1"/>
              <a:t>University</a:t>
            </a:r>
            <a:r>
              <a:rPr lang="tr-TR" sz="2400" dirty="0"/>
              <a:t> </a:t>
            </a:r>
            <a:r>
              <a:rPr lang="tr-TR" sz="2400" dirty="0" err="1"/>
              <a:t>Press</a:t>
            </a:r>
            <a:r>
              <a:rPr lang="tr-TR" sz="2400" dirty="0"/>
              <a:t>, 2012. </a:t>
            </a:r>
          </a:p>
        </p:txBody>
      </p:sp>
    </p:spTree>
    <p:extLst>
      <p:ext uri="{BB962C8B-B14F-4D97-AF65-F5344CB8AC3E}">
        <p14:creationId xmlns:p14="http://schemas.microsoft.com/office/powerpoint/2010/main" val="330878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Coal </a:t>
            </a:r>
            <a:r>
              <a:rPr lang="tr-TR" dirty="0" err="1"/>
              <a:t>conversion</a:t>
            </a:r>
            <a:r>
              <a:rPr lang="tr-TR" dirty="0"/>
              <a:t> </a:t>
            </a:r>
            <a:r>
              <a:rPr lang="tr-TR" dirty="0" err="1"/>
              <a:t>basics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Coal </a:t>
            </a:r>
            <a:r>
              <a:rPr lang="tr-TR" dirty="0" err="1"/>
              <a:t>gasification</a:t>
            </a:r>
            <a:r>
              <a:rPr lang="tr-TR" dirty="0"/>
              <a:t> </a:t>
            </a:r>
            <a:r>
              <a:rPr lang="tr-TR" dirty="0" err="1"/>
              <a:t>processes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841182" cy="4351338"/>
          </a:xfrm>
        </p:spPr>
        <p:txBody>
          <a:bodyPr>
            <a:noAutofit/>
          </a:bodyPr>
          <a:lstStyle/>
          <a:p>
            <a:r>
              <a:rPr lang="en-US" sz="2400" dirty="0"/>
              <a:t>The gasification process reacts a </a:t>
            </a:r>
            <a:r>
              <a:rPr lang="en-US" sz="2400" dirty="0" smtClean="0"/>
              <a:t>carbon-containing</a:t>
            </a:r>
            <a:r>
              <a:rPr lang="tr-TR" sz="2400" dirty="0" smtClean="0"/>
              <a:t> </a:t>
            </a:r>
            <a:r>
              <a:rPr lang="en-US" sz="2400" dirty="0" smtClean="0"/>
              <a:t>material </a:t>
            </a:r>
            <a:r>
              <a:rPr lang="en-US" sz="2400" dirty="0"/>
              <a:t>with steam and </a:t>
            </a:r>
            <a:r>
              <a:rPr lang="en-US" sz="2400" dirty="0" smtClean="0"/>
              <a:t>controlled</a:t>
            </a:r>
            <a:r>
              <a:rPr lang="tr-TR" sz="2400" dirty="0" smtClean="0"/>
              <a:t> </a:t>
            </a:r>
            <a:r>
              <a:rPr lang="en-US" sz="2400" dirty="0" smtClean="0"/>
              <a:t>amounts </a:t>
            </a:r>
            <a:r>
              <a:rPr lang="en-US" sz="2400" dirty="0"/>
              <a:t>of </a:t>
            </a:r>
            <a:r>
              <a:rPr lang="en-US" sz="2400" dirty="0" smtClean="0"/>
              <a:t>oxygen </a:t>
            </a:r>
            <a:r>
              <a:rPr lang="en-US" sz="2400" dirty="0"/>
              <a:t>at high pressures </a:t>
            </a:r>
            <a:r>
              <a:rPr lang="en-US" sz="2400" dirty="0" smtClean="0"/>
              <a:t>and</a:t>
            </a:r>
            <a:r>
              <a:rPr lang="tr-TR" sz="2400" dirty="0" smtClean="0"/>
              <a:t> </a:t>
            </a:r>
            <a:r>
              <a:rPr lang="en-US" sz="2400" dirty="0" smtClean="0"/>
              <a:t>temperatures</a:t>
            </a:r>
            <a:r>
              <a:rPr lang="tr-TR" sz="2400" dirty="0" smtClean="0"/>
              <a:t> </a:t>
            </a:r>
            <a:r>
              <a:rPr lang="en-US" sz="2400" dirty="0" smtClean="0"/>
              <a:t>to </a:t>
            </a:r>
            <a:r>
              <a:rPr lang="en-US" sz="2400" dirty="0"/>
              <a:t>form a synthesis </a:t>
            </a:r>
            <a:r>
              <a:rPr lang="en-US" sz="2400" dirty="0" smtClean="0"/>
              <a:t>gas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includes</a:t>
            </a:r>
            <a:r>
              <a:rPr lang="tr-TR" sz="2400" dirty="0" smtClean="0"/>
              <a:t> </a:t>
            </a:r>
            <a:r>
              <a:rPr lang="tr-TR" sz="2400" dirty="0" err="1" smtClean="0"/>
              <a:t>mainly</a:t>
            </a:r>
            <a:r>
              <a:rPr lang="en-US" sz="2400" dirty="0" smtClean="0"/>
              <a:t> carbon </a:t>
            </a:r>
            <a:r>
              <a:rPr lang="en-US" sz="2400" dirty="0"/>
              <a:t>monoxide and </a:t>
            </a:r>
            <a:r>
              <a:rPr lang="en-US" sz="2400" dirty="0" smtClean="0"/>
              <a:t>hydrogen. </a:t>
            </a:r>
            <a:endParaRPr lang="tr-TR" sz="2400" dirty="0" smtClean="0"/>
          </a:p>
          <a:p>
            <a:pPr marL="0" indent="0">
              <a:buNone/>
            </a:pPr>
            <a:r>
              <a:rPr lang="tr-TR" sz="2000" dirty="0"/>
              <a:t>	</a:t>
            </a:r>
            <a:r>
              <a:rPr lang="tr-TR" sz="2000" dirty="0" smtClean="0"/>
              <a:t>	</a:t>
            </a:r>
          </a:p>
          <a:p>
            <a:pPr marL="0" indent="0">
              <a:buNone/>
            </a:pPr>
            <a:r>
              <a:rPr lang="tr-TR" sz="2000" dirty="0"/>
              <a:t>	</a:t>
            </a:r>
            <a:r>
              <a:rPr lang="tr-TR" sz="2000" dirty="0" smtClean="0"/>
              <a:t>	</a:t>
            </a:r>
            <a:r>
              <a:rPr lang="tr-TR" sz="2400" dirty="0" smtClean="0"/>
              <a:t>C + O2                     CO2     </a:t>
            </a:r>
            <a:r>
              <a:rPr lang="el-GR" sz="2400" dirty="0" smtClean="0"/>
              <a:t>Δ</a:t>
            </a:r>
            <a:r>
              <a:rPr lang="tr-TR" sz="2400" dirty="0" smtClean="0"/>
              <a:t>H = -283 </a:t>
            </a:r>
            <a:r>
              <a:rPr lang="tr-TR" sz="2400" dirty="0" err="1" smtClean="0"/>
              <a:t>kJ</a:t>
            </a:r>
            <a:r>
              <a:rPr lang="tr-TR" sz="2400" dirty="0" smtClean="0"/>
              <a:t>/</a:t>
            </a:r>
            <a:r>
              <a:rPr lang="tr-TR" sz="2400" dirty="0" err="1" smtClean="0"/>
              <a:t>mol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	H2 + 0.5O2                H2O    </a:t>
            </a:r>
            <a:r>
              <a:rPr lang="el-GR" sz="2400" dirty="0"/>
              <a:t>Δ</a:t>
            </a:r>
            <a:r>
              <a:rPr lang="tr-TR" sz="2400" dirty="0"/>
              <a:t>H = -</a:t>
            </a:r>
            <a:r>
              <a:rPr lang="tr-TR" sz="2400" dirty="0" smtClean="0"/>
              <a:t>242 </a:t>
            </a:r>
            <a:r>
              <a:rPr lang="tr-TR" sz="2400" dirty="0" err="1" smtClean="0"/>
              <a:t>kJ</a:t>
            </a:r>
            <a:r>
              <a:rPr lang="tr-TR" sz="2400" dirty="0" smtClean="0"/>
              <a:t>/</a:t>
            </a:r>
            <a:r>
              <a:rPr lang="tr-TR" sz="2400" dirty="0" err="1" smtClean="0"/>
              <a:t>mol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	CO + 0.5O2                CO2     </a:t>
            </a:r>
            <a:r>
              <a:rPr lang="el-GR" sz="2400" dirty="0"/>
              <a:t>Δ</a:t>
            </a:r>
            <a:r>
              <a:rPr lang="tr-TR" sz="2400" dirty="0"/>
              <a:t>H = -283 </a:t>
            </a:r>
            <a:r>
              <a:rPr lang="tr-TR" sz="2400" dirty="0" err="1" smtClean="0"/>
              <a:t>kJ</a:t>
            </a:r>
            <a:r>
              <a:rPr lang="tr-TR" sz="2400" dirty="0" smtClean="0"/>
              <a:t>/</a:t>
            </a:r>
            <a:r>
              <a:rPr lang="tr-TR" sz="2400" dirty="0" err="1" smtClean="0"/>
              <a:t>mol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	C  +  CO2                    2CO    </a:t>
            </a:r>
            <a:r>
              <a:rPr lang="el-GR" sz="2400" dirty="0"/>
              <a:t>Δ</a:t>
            </a:r>
            <a:r>
              <a:rPr lang="tr-TR" sz="2400" dirty="0"/>
              <a:t>H = </a:t>
            </a:r>
            <a:r>
              <a:rPr lang="tr-TR" sz="2400" dirty="0" smtClean="0"/>
              <a:t>172 </a:t>
            </a:r>
            <a:r>
              <a:rPr lang="tr-TR" sz="2400" dirty="0" err="1" smtClean="0"/>
              <a:t>kJ</a:t>
            </a:r>
            <a:r>
              <a:rPr lang="tr-TR" sz="2400" dirty="0" smtClean="0"/>
              <a:t>/</a:t>
            </a:r>
            <a:r>
              <a:rPr lang="tr-TR" sz="2400" dirty="0" err="1" smtClean="0"/>
              <a:t>mol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	C  +  H2O                  CO  +  H2    </a:t>
            </a:r>
            <a:r>
              <a:rPr lang="el-GR" sz="2400" dirty="0"/>
              <a:t>Δ</a:t>
            </a:r>
            <a:r>
              <a:rPr lang="tr-TR" sz="2400" dirty="0"/>
              <a:t>H = </a:t>
            </a:r>
            <a:r>
              <a:rPr lang="tr-TR" sz="2400" dirty="0" smtClean="0"/>
              <a:t>131 </a:t>
            </a:r>
            <a:r>
              <a:rPr lang="tr-TR" sz="2400" dirty="0" err="1" smtClean="0"/>
              <a:t>kJ</a:t>
            </a:r>
            <a:r>
              <a:rPr lang="tr-TR" sz="2400" dirty="0" smtClean="0"/>
              <a:t>/</a:t>
            </a:r>
            <a:r>
              <a:rPr lang="tr-TR" sz="2400" dirty="0" err="1" smtClean="0"/>
              <a:t>mol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	C  +  2H2                    CH4      </a:t>
            </a:r>
            <a:r>
              <a:rPr lang="el-GR" sz="2400" dirty="0"/>
              <a:t>Δ</a:t>
            </a:r>
            <a:r>
              <a:rPr lang="tr-TR" sz="2400" dirty="0"/>
              <a:t>H = </a:t>
            </a:r>
            <a:r>
              <a:rPr lang="tr-TR" sz="2400" dirty="0" smtClean="0"/>
              <a:t>-75 </a:t>
            </a:r>
            <a:r>
              <a:rPr lang="tr-TR" sz="2400" dirty="0" err="1"/>
              <a:t>kJ</a:t>
            </a:r>
            <a:r>
              <a:rPr lang="tr-TR" sz="2400" dirty="0"/>
              <a:t>/</a:t>
            </a:r>
            <a:r>
              <a:rPr lang="tr-TR" sz="2400" dirty="0" err="1"/>
              <a:t>mol</a:t>
            </a: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</p:txBody>
      </p:sp>
      <p:cxnSp>
        <p:nvCxnSpPr>
          <p:cNvPr id="6" name="Düz Ok Bağlayıcısı 5"/>
          <p:cNvCxnSpPr/>
          <p:nvPr/>
        </p:nvCxnSpPr>
        <p:spPr>
          <a:xfrm>
            <a:off x="3889420" y="3560440"/>
            <a:ext cx="8500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>
            <a:off x="4195482" y="4894730"/>
            <a:ext cx="808906" cy="134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9"/>
          <p:cNvCxnSpPr/>
          <p:nvPr/>
        </p:nvCxnSpPr>
        <p:spPr>
          <a:xfrm flipV="1">
            <a:off x="4314423" y="4034118"/>
            <a:ext cx="80890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Düz Ok Bağlayıcısı 12"/>
          <p:cNvCxnSpPr/>
          <p:nvPr/>
        </p:nvCxnSpPr>
        <p:spPr>
          <a:xfrm>
            <a:off x="4208929" y="448089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Düz Ok Bağlayıcısı 16"/>
          <p:cNvCxnSpPr/>
          <p:nvPr/>
        </p:nvCxnSpPr>
        <p:spPr>
          <a:xfrm>
            <a:off x="4101353" y="5795682"/>
            <a:ext cx="90303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Düz Ok Bağlayıcısı 18"/>
          <p:cNvCxnSpPr/>
          <p:nvPr/>
        </p:nvCxnSpPr>
        <p:spPr>
          <a:xfrm>
            <a:off x="4208929" y="5351929"/>
            <a:ext cx="795459" cy="134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65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Coal </a:t>
            </a:r>
            <a:r>
              <a:rPr lang="tr-TR" dirty="0" err="1"/>
              <a:t>conversion</a:t>
            </a:r>
            <a:r>
              <a:rPr lang="tr-TR" dirty="0"/>
              <a:t> </a:t>
            </a:r>
            <a:r>
              <a:rPr lang="tr-TR" dirty="0" err="1"/>
              <a:t>basics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Coal </a:t>
            </a:r>
            <a:r>
              <a:rPr lang="tr-TR" dirty="0" err="1"/>
              <a:t>gasification</a:t>
            </a:r>
            <a:r>
              <a:rPr lang="tr-TR" dirty="0"/>
              <a:t> </a:t>
            </a:r>
            <a:r>
              <a:rPr lang="tr-TR" dirty="0" err="1"/>
              <a:t>processes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err="1" smtClean="0"/>
              <a:t>Syn</a:t>
            </a:r>
            <a:r>
              <a:rPr lang="tr-TR" sz="2400" dirty="0" err="1" smtClean="0"/>
              <a:t>thesis</a:t>
            </a:r>
            <a:r>
              <a:rPr lang="en-US" sz="2400" dirty="0" smtClean="0"/>
              <a:t> </a:t>
            </a:r>
            <a:r>
              <a:rPr lang="tr-TR" sz="2400" dirty="0" smtClean="0"/>
              <a:t> </a:t>
            </a:r>
            <a:r>
              <a:rPr lang="tr-TR" sz="2400" dirty="0" err="1" smtClean="0"/>
              <a:t>gas</a:t>
            </a:r>
            <a:r>
              <a:rPr lang="tr-TR" sz="2400" dirty="0" smtClean="0"/>
              <a:t> </a:t>
            </a:r>
            <a:r>
              <a:rPr lang="en-US" sz="2400" dirty="0" smtClean="0"/>
              <a:t>can </a:t>
            </a:r>
            <a:r>
              <a:rPr lang="en-US" sz="2400" dirty="0"/>
              <a:t>be used as fuel for energy production or as a basic chemical building block for the formation of various liquid fuels or other chemical products.</a:t>
            </a:r>
          </a:p>
          <a:p>
            <a:r>
              <a:rPr lang="en-US" sz="2400" dirty="0"/>
              <a:t>The gasification </a:t>
            </a:r>
            <a:r>
              <a:rPr lang="tr-TR" sz="2400" dirty="0" err="1" smtClean="0"/>
              <a:t>process</a:t>
            </a:r>
            <a:r>
              <a:rPr lang="tr-TR" sz="2400" dirty="0" smtClean="0"/>
              <a:t> </a:t>
            </a:r>
            <a:r>
              <a:rPr lang="en-US" sz="2400" dirty="0" smtClean="0"/>
              <a:t>of </a:t>
            </a:r>
            <a:r>
              <a:rPr lang="en-US" sz="2400" dirty="0"/>
              <a:t>the </a:t>
            </a:r>
            <a:r>
              <a:rPr lang="en-US" sz="2400" dirty="0" smtClean="0"/>
              <a:t>c</a:t>
            </a:r>
            <a:r>
              <a:rPr lang="tr-TR" sz="2400" dirty="0" err="1" smtClean="0"/>
              <a:t>oal</a:t>
            </a:r>
            <a:r>
              <a:rPr lang="en-US" sz="2400" dirty="0" smtClean="0"/>
              <a:t> </a:t>
            </a:r>
            <a:r>
              <a:rPr lang="en-US" sz="2400" dirty="0"/>
              <a:t>is not a new technology.</a:t>
            </a:r>
          </a:p>
          <a:p>
            <a:r>
              <a:rPr lang="en-US" sz="2400" dirty="0"/>
              <a:t>Until the 1950s, the city gas (another name for </a:t>
            </a:r>
            <a:r>
              <a:rPr lang="en-US" sz="2400" dirty="0" smtClean="0"/>
              <a:t>synthesis</a:t>
            </a:r>
            <a:r>
              <a:rPr lang="tr-TR" sz="2400" dirty="0" smtClean="0"/>
              <a:t> </a:t>
            </a:r>
            <a:r>
              <a:rPr lang="tr-TR" sz="2400" dirty="0" err="1" smtClean="0"/>
              <a:t>gas</a:t>
            </a:r>
            <a:r>
              <a:rPr lang="en-US" sz="2400" dirty="0" smtClean="0"/>
              <a:t>) </a:t>
            </a:r>
            <a:r>
              <a:rPr lang="en-US" sz="2400" dirty="0"/>
              <a:t>was used extensively in North America and Europe, and Germany used this process to produce significant quantities of liquid fuel during World War II.</a:t>
            </a:r>
          </a:p>
          <a:p>
            <a:r>
              <a:rPr lang="en-US" sz="2400" dirty="0"/>
              <a:t>There is renewed interest in gasification in recent years when technology combines fuel and product flexibility, lower emissions of critical </a:t>
            </a:r>
            <a:r>
              <a:rPr lang="en-US" sz="2400" dirty="0" smtClean="0"/>
              <a:t>pollutants</a:t>
            </a:r>
            <a:r>
              <a:rPr lang="tr-TR" sz="2400" dirty="0" smtClean="0"/>
              <a:t>.</a:t>
            </a:r>
          </a:p>
          <a:p>
            <a:r>
              <a:rPr lang="tr-TR" sz="2400" dirty="0"/>
              <a:t>S</a:t>
            </a:r>
            <a:r>
              <a:rPr lang="en-US" sz="2400" dirty="0" err="1" smtClean="0"/>
              <a:t>ynthe</a:t>
            </a:r>
            <a:r>
              <a:rPr lang="tr-TR" sz="2400" dirty="0" smtClean="0"/>
              <a:t>sis</a:t>
            </a:r>
            <a:r>
              <a:rPr lang="en-US" sz="2400" dirty="0" smtClean="0"/>
              <a:t> </a:t>
            </a:r>
            <a:r>
              <a:rPr lang="en-US" sz="2400" dirty="0"/>
              <a:t>gas originating from coal gasification often requires removal of particulate matter and gaseous contaminants that may be caused by essential impurities present in the coal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10967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Coal </a:t>
            </a:r>
            <a:r>
              <a:rPr lang="tr-TR" dirty="0" err="1"/>
              <a:t>conversion</a:t>
            </a:r>
            <a:r>
              <a:rPr lang="tr-TR" dirty="0"/>
              <a:t> </a:t>
            </a:r>
            <a:r>
              <a:rPr lang="tr-TR" dirty="0" err="1"/>
              <a:t>basics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Coal </a:t>
            </a:r>
            <a:r>
              <a:rPr lang="tr-TR" dirty="0" err="1"/>
              <a:t>gasification</a:t>
            </a:r>
            <a:r>
              <a:rPr lang="tr-TR" dirty="0"/>
              <a:t> </a:t>
            </a:r>
            <a:r>
              <a:rPr lang="tr-TR" dirty="0" err="1"/>
              <a:t>processes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Water–gas shift</a:t>
            </a:r>
          </a:p>
          <a:p>
            <a:r>
              <a:rPr lang="en-US" sz="2400" dirty="0"/>
              <a:t>The water–gas shift (WGS) </a:t>
            </a:r>
            <a:r>
              <a:rPr lang="en-US" sz="2400" dirty="0" smtClean="0"/>
              <a:t>reaction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used to enhance hydrogen </a:t>
            </a:r>
            <a:r>
              <a:rPr lang="en-US" sz="2400" dirty="0" smtClean="0"/>
              <a:t>production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en-US" sz="2400" dirty="0" smtClean="0"/>
              <a:t> </a:t>
            </a:r>
            <a:r>
              <a:rPr lang="en-US" sz="2400" dirty="0" smtClean="0"/>
              <a:t>convert</a:t>
            </a:r>
            <a:r>
              <a:rPr lang="tr-TR" sz="2400" dirty="0" smtClean="0"/>
              <a:t> </a:t>
            </a:r>
            <a:r>
              <a:rPr lang="en-US" sz="2400" dirty="0" smtClean="0"/>
              <a:t>all </a:t>
            </a:r>
            <a:r>
              <a:rPr lang="en-US" sz="2400" dirty="0" err="1" smtClean="0"/>
              <a:t>syn</a:t>
            </a:r>
            <a:r>
              <a:rPr lang="tr-TR" sz="2400" dirty="0" smtClean="0"/>
              <a:t>tesis </a:t>
            </a:r>
            <a:r>
              <a:rPr lang="tr-TR" sz="2400" dirty="0" err="1" smtClean="0"/>
              <a:t>gas</a:t>
            </a:r>
            <a:r>
              <a:rPr lang="en-US" sz="2400" dirty="0" smtClean="0"/>
              <a:t> </a:t>
            </a:r>
            <a:r>
              <a:rPr lang="en-US" sz="2400" dirty="0"/>
              <a:t>carbon into CO2 for </a:t>
            </a:r>
            <a:r>
              <a:rPr lang="en-US" sz="2400" dirty="0" smtClean="0"/>
              <a:t>capture</a:t>
            </a:r>
            <a:r>
              <a:rPr lang="tr-TR" sz="2400" dirty="0" smtClean="0"/>
              <a:t>.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water–gas shift </a:t>
            </a:r>
            <a:r>
              <a:rPr lang="en-US" sz="2400" dirty="0" smtClean="0"/>
              <a:t>reaction </a:t>
            </a:r>
            <a:r>
              <a:rPr lang="tr-TR" sz="2400" dirty="0" smtClean="0"/>
              <a:t>i</a:t>
            </a:r>
            <a:r>
              <a:rPr lang="en-US" sz="2400" dirty="0" smtClean="0"/>
              <a:t>s </a:t>
            </a:r>
            <a:r>
              <a:rPr lang="en-US" sz="2400" dirty="0" smtClean="0"/>
              <a:t>slightly</a:t>
            </a:r>
            <a:r>
              <a:rPr lang="tr-TR" sz="2400" dirty="0" smtClean="0"/>
              <a:t> </a:t>
            </a:r>
            <a:r>
              <a:rPr lang="en-US" sz="2400" dirty="0" smtClean="0"/>
              <a:t>exothermic</a:t>
            </a:r>
            <a:r>
              <a:rPr lang="tr-TR" sz="2400" dirty="0"/>
              <a:t> </a:t>
            </a:r>
            <a:r>
              <a:rPr lang="tr-TR" sz="2400" dirty="0" err="1" smtClean="0"/>
              <a:t>and</a:t>
            </a:r>
            <a:r>
              <a:rPr lang="en-US" sz="2400" dirty="0" smtClean="0"/>
              <a:t> </a:t>
            </a:r>
            <a:r>
              <a:rPr lang="en-US" sz="2400" dirty="0"/>
              <a:t>is often carried out in multiple </a:t>
            </a:r>
            <a:r>
              <a:rPr lang="en-US" sz="2400" dirty="0" smtClean="0"/>
              <a:t>catalytic</a:t>
            </a:r>
            <a:r>
              <a:rPr lang="tr-TR" sz="2400" dirty="0" smtClean="0"/>
              <a:t> </a:t>
            </a:r>
            <a:r>
              <a:rPr lang="en-US" sz="2400" dirty="0" smtClean="0"/>
              <a:t>reactors </a:t>
            </a:r>
            <a:r>
              <a:rPr lang="en-US" sz="2400" dirty="0"/>
              <a:t>in the presence of </a:t>
            </a:r>
            <a:r>
              <a:rPr lang="en-US" sz="2400" dirty="0" smtClean="0"/>
              <a:t>Fe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en-US" sz="2400" dirty="0" smtClean="0"/>
              <a:t> Mo</a:t>
            </a:r>
            <a:r>
              <a:rPr lang="tr-TR" sz="2400" dirty="0" smtClean="0"/>
              <a:t> </a:t>
            </a:r>
            <a:r>
              <a:rPr lang="en-US" sz="2400" dirty="0" smtClean="0"/>
              <a:t>based </a:t>
            </a:r>
            <a:r>
              <a:rPr lang="en-US" sz="2400" dirty="0" smtClean="0"/>
              <a:t>catalysts</a:t>
            </a:r>
            <a:r>
              <a:rPr lang="tr-TR" sz="2400" dirty="0" smtClean="0"/>
              <a:t> </a:t>
            </a:r>
            <a:r>
              <a:rPr lang="en-US" sz="2400" dirty="0" smtClean="0"/>
              <a:t>and </a:t>
            </a:r>
            <a:r>
              <a:rPr lang="en-US" sz="2400" dirty="0"/>
              <a:t>excess steam to minimize unreacted CO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pPr marL="0" indent="0">
              <a:buNone/>
            </a:pPr>
            <a:endParaRPr lang="tr-TR" sz="24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4685421" y="6399746"/>
            <a:ext cx="3290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Figure</a:t>
            </a:r>
            <a:r>
              <a:rPr lang="tr-TR" dirty="0" smtClean="0"/>
              <a:t> </a:t>
            </a:r>
            <a:r>
              <a:rPr lang="tr-TR" dirty="0" smtClean="0"/>
              <a:t>1. </a:t>
            </a:r>
            <a:r>
              <a:rPr lang="tr-TR" dirty="0" err="1" smtClean="0"/>
              <a:t>Water-gas</a:t>
            </a:r>
            <a:r>
              <a:rPr lang="tr-TR" dirty="0" smtClean="0"/>
              <a:t> </a:t>
            </a:r>
            <a:r>
              <a:rPr lang="tr-TR" dirty="0" err="1" smtClean="0"/>
              <a:t>shift</a:t>
            </a:r>
            <a:r>
              <a:rPr lang="tr-TR" dirty="0" smtClean="0"/>
              <a:t> </a:t>
            </a:r>
            <a:r>
              <a:rPr lang="tr-TR" dirty="0" err="1" smtClean="0"/>
              <a:t>reaction</a:t>
            </a:r>
            <a:endParaRPr lang="tr-T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103" y="4161898"/>
            <a:ext cx="4895850" cy="223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240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Coal </a:t>
            </a:r>
            <a:r>
              <a:rPr lang="tr-TR" dirty="0" err="1"/>
              <a:t>conversion</a:t>
            </a:r>
            <a:r>
              <a:rPr lang="tr-TR" dirty="0"/>
              <a:t> </a:t>
            </a:r>
            <a:r>
              <a:rPr lang="tr-TR" dirty="0" err="1"/>
              <a:t>basics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Coal </a:t>
            </a:r>
            <a:r>
              <a:rPr lang="tr-TR" dirty="0" err="1"/>
              <a:t>gasification</a:t>
            </a:r>
            <a:r>
              <a:rPr lang="tr-TR" dirty="0"/>
              <a:t> </a:t>
            </a:r>
            <a:r>
              <a:rPr lang="tr-TR" dirty="0" err="1"/>
              <a:t>processes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dirty="0" smtClean="0"/>
              <a:t> </a:t>
            </a:r>
            <a:endParaRPr lang="tr-TR" sz="2400" dirty="0" smtClean="0"/>
          </a:p>
        </p:txBody>
      </p:sp>
      <p:sp>
        <p:nvSpPr>
          <p:cNvPr id="6" name="Metin kutusu 5"/>
          <p:cNvSpPr txBox="1"/>
          <p:nvPr/>
        </p:nvSpPr>
        <p:spPr>
          <a:xfrm>
            <a:off x="4990251" y="6372028"/>
            <a:ext cx="3477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r>
              <a:rPr lang="tr-TR" dirty="0" err="1" smtClean="0"/>
              <a:t>igure</a:t>
            </a:r>
            <a:r>
              <a:rPr lang="en-US" dirty="0" smtClean="0"/>
              <a:t> </a:t>
            </a:r>
            <a:r>
              <a:rPr lang="tr-TR" dirty="0"/>
              <a:t>2</a:t>
            </a:r>
            <a:r>
              <a:rPr lang="tr-TR" dirty="0" smtClean="0"/>
              <a:t>.</a:t>
            </a:r>
            <a:r>
              <a:rPr lang="en-US" dirty="0" smtClean="0"/>
              <a:t>  </a:t>
            </a:r>
            <a:r>
              <a:rPr lang="tr-TR" dirty="0" smtClean="0"/>
              <a:t>Coal </a:t>
            </a:r>
            <a:r>
              <a:rPr lang="tr-TR" dirty="0" err="1" smtClean="0"/>
              <a:t>Gasification</a:t>
            </a:r>
            <a:r>
              <a:rPr lang="tr-TR" dirty="0" smtClean="0"/>
              <a:t> </a:t>
            </a:r>
            <a:r>
              <a:rPr lang="tr-TR" dirty="0" err="1" smtClean="0"/>
              <a:t>Process</a:t>
            </a:r>
            <a:r>
              <a:rPr lang="tr-TR" dirty="0"/>
              <a:t> </a:t>
            </a:r>
            <a:endParaRPr lang="tr-TR" sz="1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138" y="1800328"/>
            <a:ext cx="8326504" cy="464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297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Coal </a:t>
            </a:r>
            <a:r>
              <a:rPr lang="tr-TR" dirty="0" err="1"/>
              <a:t>conversion</a:t>
            </a:r>
            <a:r>
              <a:rPr lang="tr-TR" dirty="0"/>
              <a:t> </a:t>
            </a:r>
            <a:r>
              <a:rPr lang="tr-TR" dirty="0" err="1"/>
              <a:t>basics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Coal </a:t>
            </a:r>
            <a:r>
              <a:rPr lang="tr-TR" dirty="0" err="1"/>
              <a:t>gasification</a:t>
            </a:r>
            <a:r>
              <a:rPr lang="tr-TR" dirty="0"/>
              <a:t> </a:t>
            </a:r>
            <a:r>
              <a:rPr lang="tr-TR" dirty="0" err="1"/>
              <a:t>processes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5601237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Hydrogen production</a:t>
            </a:r>
            <a:r>
              <a:rPr lang="tr-TR" sz="2400" dirty="0" smtClean="0"/>
              <a:t> </a:t>
            </a:r>
          </a:p>
          <a:p>
            <a:r>
              <a:rPr lang="en-US" sz="2400" dirty="0" smtClean="0"/>
              <a:t>High-purity </a:t>
            </a:r>
            <a:r>
              <a:rPr lang="en-US" sz="2400" dirty="0"/>
              <a:t>H2 can be produced from </a:t>
            </a:r>
            <a:r>
              <a:rPr lang="en-US" sz="2400" dirty="0" err="1" smtClean="0"/>
              <a:t>syn</a:t>
            </a:r>
            <a:r>
              <a:rPr lang="tr-TR" sz="2400" dirty="0" err="1" smtClean="0"/>
              <a:t>thesis</a:t>
            </a:r>
            <a:r>
              <a:rPr lang="tr-TR" sz="2400" dirty="0" smtClean="0"/>
              <a:t> </a:t>
            </a:r>
            <a:r>
              <a:rPr lang="tr-TR" sz="2400" dirty="0" err="1" smtClean="0"/>
              <a:t>gas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is</a:t>
            </a:r>
            <a:r>
              <a:rPr lang="en-US" sz="2400" dirty="0" smtClean="0"/>
              <a:t> </a:t>
            </a:r>
            <a:r>
              <a:rPr lang="en-US" sz="2400" dirty="0" smtClean="0"/>
              <a:t>generated</a:t>
            </a:r>
            <a:r>
              <a:rPr lang="tr-TR" sz="2400" dirty="0" smtClean="0"/>
              <a:t> </a:t>
            </a:r>
            <a:r>
              <a:rPr lang="en-US" sz="2400" dirty="0" smtClean="0"/>
              <a:t>through </a:t>
            </a:r>
            <a:r>
              <a:rPr lang="en-US" sz="2400" dirty="0"/>
              <a:t>the gasification </a:t>
            </a:r>
            <a:r>
              <a:rPr lang="en-US" sz="2400" dirty="0" smtClean="0"/>
              <a:t>process</a:t>
            </a:r>
            <a:r>
              <a:rPr lang="tr-TR" sz="2400" dirty="0" smtClean="0"/>
              <a:t> </a:t>
            </a:r>
            <a:r>
              <a:rPr lang="tr-TR" sz="2400" dirty="0" err="1" smtClean="0"/>
              <a:t>shown</a:t>
            </a:r>
            <a:r>
              <a:rPr lang="tr-TR" sz="2400" dirty="0" smtClean="0"/>
              <a:t> in </a:t>
            </a:r>
            <a:r>
              <a:rPr lang="tr-TR" sz="2400" dirty="0" err="1" smtClean="0"/>
              <a:t>Figure</a:t>
            </a:r>
            <a:r>
              <a:rPr lang="tr-TR" sz="2400" dirty="0" smtClean="0"/>
              <a:t> 2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shifted </a:t>
            </a:r>
            <a:r>
              <a:rPr lang="en-US" sz="2400" dirty="0" err="1" smtClean="0"/>
              <a:t>syn</a:t>
            </a:r>
            <a:r>
              <a:rPr lang="tr-TR" sz="2400" dirty="0" err="1" smtClean="0"/>
              <a:t>thesis</a:t>
            </a:r>
            <a:r>
              <a:rPr lang="tr-TR" sz="2400" dirty="0" smtClean="0"/>
              <a:t> </a:t>
            </a:r>
            <a:r>
              <a:rPr lang="tr-TR" sz="2400" dirty="0" err="1" smtClean="0"/>
              <a:t>gas</a:t>
            </a:r>
            <a:r>
              <a:rPr lang="en-US" sz="2400" dirty="0" smtClean="0"/>
              <a:t>,</a:t>
            </a:r>
            <a:r>
              <a:rPr lang="tr-TR" sz="2400" dirty="0" smtClean="0"/>
              <a:t> </a:t>
            </a:r>
            <a:r>
              <a:rPr lang="tr-TR" sz="2400" dirty="0" err="1" smtClean="0"/>
              <a:t>which</a:t>
            </a:r>
            <a:r>
              <a:rPr lang="tr-TR" sz="2400" dirty="0" smtClean="0"/>
              <a:t> is c</a:t>
            </a:r>
            <a:r>
              <a:rPr lang="en-US" sz="2400" dirty="0" err="1" smtClean="0"/>
              <a:t>omposed</a:t>
            </a:r>
            <a:r>
              <a:rPr lang="en-US" sz="2400" dirty="0" smtClean="0"/>
              <a:t> </a:t>
            </a:r>
            <a:r>
              <a:rPr lang="en-US" sz="2400" dirty="0"/>
              <a:t>of </a:t>
            </a:r>
            <a:r>
              <a:rPr lang="tr-TR" sz="2400" dirty="0" smtClean="0"/>
              <a:t>CO2 </a:t>
            </a:r>
            <a:r>
              <a:rPr lang="tr-TR" sz="2400" dirty="0" err="1" smtClean="0"/>
              <a:t>and</a:t>
            </a:r>
            <a:r>
              <a:rPr lang="tr-TR" sz="2400" dirty="0" smtClean="0"/>
              <a:t> H2</a:t>
            </a:r>
            <a:r>
              <a:rPr lang="en-US" sz="2400" dirty="0" smtClean="0"/>
              <a:t>, </a:t>
            </a:r>
            <a:r>
              <a:rPr lang="en-US" sz="2400" dirty="0"/>
              <a:t>can </a:t>
            </a:r>
            <a:r>
              <a:rPr lang="en-US" sz="2400" dirty="0" smtClean="0"/>
              <a:t>be</a:t>
            </a:r>
            <a:r>
              <a:rPr lang="tr-TR" sz="2400" dirty="0" smtClean="0"/>
              <a:t> </a:t>
            </a:r>
            <a:r>
              <a:rPr lang="en-US" sz="2400" dirty="0" smtClean="0"/>
              <a:t>directed </a:t>
            </a:r>
            <a:r>
              <a:rPr lang="en-US" sz="2400" dirty="0"/>
              <a:t>through </a:t>
            </a:r>
            <a:r>
              <a:rPr lang="tr-TR" sz="2400" dirty="0" err="1" smtClean="0"/>
              <a:t>many</a:t>
            </a:r>
            <a:r>
              <a:rPr lang="en-US" sz="2400" dirty="0" smtClean="0"/>
              <a:t> </a:t>
            </a:r>
            <a:r>
              <a:rPr lang="en-US" sz="2400" dirty="0"/>
              <a:t>separation </a:t>
            </a:r>
            <a:r>
              <a:rPr lang="tr-TR" sz="2400" dirty="0"/>
              <a:t>t</a:t>
            </a:r>
            <a:r>
              <a:rPr lang="en-US" sz="2400" dirty="0" err="1" smtClean="0"/>
              <a:t>echnologies</a:t>
            </a:r>
            <a:r>
              <a:rPr lang="tr-TR" sz="2400" dirty="0" smtClean="0"/>
              <a:t> </a:t>
            </a:r>
            <a:r>
              <a:rPr lang="en-US" sz="2400" dirty="0" smtClean="0"/>
              <a:t>in</a:t>
            </a:r>
            <a:r>
              <a:rPr lang="tr-TR" sz="2400" dirty="0" smtClean="0"/>
              <a:t> </a:t>
            </a:r>
            <a:r>
              <a:rPr lang="tr-TR" sz="2400" dirty="0" err="1" smtClean="0"/>
              <a:t>order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en-US" sz="2400" dirty="0" smtClean="0"/>
              <a:t> </a:t>
            </a:r>
            <a:r>
              <a:rPr lang="en-US" sz="2400" dirty="0"/>
              <a:t>produce pure </a:t>
            </a:r>
            <a:r>
              <a:rPr lang="tr-TR" sz="2400" dirty="0" smtClean="0"/>
              <a:t>CO2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en-US" sz="2400" dirty="0" smtClean="0"/>
              <a:t>H2</a:t>
            </a:r>
            <a:r>
              <a:rPr lang="tr-TR" sz="2400" dirty="0" smtClean="0"/>
              <a:t> </a:t>
            </a:r>
            <a:r>
              <a:rPr lang="tr-TR" sz="2400" dirty="0" err="1" smtClean="0"/>
              <a:t>streams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6" name="Metin kutusu 5"/>
          <p:cNvSpPr txBox="1"/>
          <p:nvPr/>
        </p:nvSpPr>
        <p:spPr>
          <a:xfrm>
            <a:off x="8120110" y="5174155"/>
            <a:ext cx="342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F</a:t>
            </a:r>
            <a:r>
              <a:rPr lang="tr-TR" dirty="0" err="1" smtClean="0">
                <a:solidFill>
                  <a:prstClr val="black"/>
                </a:solidFill>
              </a:rPr>
              <a:t>igure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tr-TR" dirty="0">
                <a:solidFill>
                  <a:prstClr val="black"/>
                </a:solidFill>
              </a:rPr>
              <a:t>2</a:t>
            </a:r>
            <a:r>
              <a:rPr lang="tr-TR" dirty="0" smtClean="0">
                <a:solidFill>
                  <a:prstClr val="black"/>
                </a:solidFill>
              </a:rPr>
              <a:t>.</a:t>
            </a:r>
            <a:r>
              <a:rPr lang="en-US" dirty="0" smtClean="0">
                <a:solidFill>
                  <a:prstClr val="black"/>
                </a:solidFill>
              </a:rPr>
              <a:t>  </a:t>
            </a:r>
            <a:r>
              <a:rPr lang="tr-TR" dirty="0" smtClean="0">
                <a:solidFill>
                  <a:prstClr val="black"/>
                </a:solidFill>
              </a:rPr>
              <a:t>Coal </a:t>
            </a:r>
            <a:r>
              <a:rPr lang="tr-TR" dirty="0" err="1" smtClean="0">
                <a:solidFill>
                  <a:prstClr val="black"/>
                </a:solidFill>
              </a:rPr>
              <a:t>Gasification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Process</a:t>
            </a:r>
            <a:endParaRPr lang="tr-TR" sz="1000" dirty="0">
              <a:solidFill>
                <a:prstClr val="black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5024" y="1944709"/>
            <a:ext cx="5696976" cy="3175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747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Coal </a:t>
            </a:r>
            <a:r>
              <a:rPr lang="tr-TR" dirty="0" err="1"/>
              <a:t>conversion</a:t>
            </a:r>
            <a:r>
              <a:rPr lang="tr-TR" dirty="0"/>
              <a:t> </a:t>
            </a:r>
            <a:r>
              <a:rPr lang="tr-TR" dirty="0" err="1"/>
              <a:t>basics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Coal </a:t>
            </a:r>
            <a:r>
              <a:rPr lang="tr-TR" dirty="0" err="1"/>
              <a:t>gasification</a:t>
            </a:r>
            <a:r>
              <a:rPr lang="tr-TR" dirty="0"/>
              <a:t> </a:t>
            </a:r>
            <a:r>
              <a:rPr lang="tr-TR" dirty="0" err="1"/>
              <a:t>processes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dirty="0" smtClean="0"/>
              <a:t>Coal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liquid</a:t>
            </a:r>
            <a:r>
              <a:rPr lang="tr-TR" sz="2400" dirty="0"/>
              <a:t> </a:t>
            </a:r>
            <a:r>
              <a:rPr lang="tr-TR" sz="2400" dirty="0" err="1"/>
              <a:t>fuels</a:t>
            </a:r>
            <a:endParaRPr lang="tr-TR" sz="2400" dirty="0"/>
          </a:p>
          <a:p>
            <a:r>
              <a:rPr lang="tr-TR" sz="2400" dirty="0"/>
              <a:t>L</a:t>
            </a:r>
            <a:r>
              <a:rPr lang="en-US" sz="2400" dirty="0" err="1" smtClean="0"/>
              <a:t>iquid</a:t>
            </a:r>
            <a:r>
              <a:rPr lang="en-US" sz="2400" dirty="0" smtClean="0"/>
              <a:t> </a:t>
            </a:r>
            <a:r>
              <a:rPr lang="en-US" sz="2400" dirty="0"/>
              <a:t>fuels can be generated from </a:t>
            </a:r>
            <a:r>
              <a:rPr lang="en-US" sz="2400" dirty="0" err="1" smtClean="0"/>
              <a:t>syn</a:t>
            </a:r>
            <a:r>
              <a:rPr lang="tr-TR" sz="2400" dirty="0" err="1" smtClean="0"/>
              <a:t>thesis</a:t>
            </a:r>
            <a:r>
              <a:rPr lang="tr-TR" sz="2400" dirty="0" smtClean="0"/>
              <a:t> </a:t>
            </a:r>
            <a:r>
              <a:rPr lang="tr-TR" sz="2400" dirty="0" err="1" smtClean="0"/>
              <a:t>gas</a:t>
            </a:r>
            <a:r>
              <a:rPr lang="en-US" sz="2400" dirty="0" smtClean="0"/>
              <a:t> </a:t>
            </a:r>
            <a:r>
              <a:rPr lang="en-US" sz="2400" dirty="0" smtClean="0"/>
              <a:t>through</a:t>
            </a:r>
            <a:r>
              <a:rPr lang="tr-TR" sz="2400" dirty="0" smtClean="0"/>
              <a:t> </a:t>
            </a:r>
            <a:r>
              <a:rPr lang="en-US" sz="2400" dirty="0" smtClean="0"/>
              <a:t>thermo-catalytic</a:t>
            </a:r>
            <a:r>
              <a:rPr lang="tr-TR" sz="2400" dirty="0" smtClean="0"/>
              <a:t> </a:t>
            </a:r>
            <a:r>
              <a:rPr lang="en-US" sz="2400" dirty="0" smtClean="0"/>
              <a:t>Fischer–</a:t>
            </a:r>
            <a:r>
              <a:rPr lang="en-US" sz="2400" dirty="0" err="1" smtClean="0"/>
              <a:t>Tropsch</a:t>
            </a:r>
            <a:r>
              <a:rPr lang="en-US" sz="2400" dirty="0" smtClean="0"/>
              <a:t> </a:t>
            </a:r>
            <a:r>
              <a:rPr lang="en-US" sz="2400" dirty="0"/>
              <a:t>(FT) synthesis, which generally </a:t>
            </a:r>
            <a:r>
              <a:rPr lang="en-US" sz="2400" dirty="0" smtClean="0"/>
              <a:t>revolve</a:t>
            </a:r>
            <a:r>
              <a:rPr lang="tr-TR" sz="2400" dirty="0" smtClean="0"/>
              <a:t> </a:t>
            </a:r>
            <a:r>
              <a:rPr lang="en-US" sz="2400" dirty="0" smtClean="0"/>
              <a:t>around </a:t>
            </a:r>
            <a:r>
              <a:rPr lang="en-US" sz="2400" dirty="0"/>
              <a:t>the catalytic hydrogenation of carbon monoxide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043" y="3335628"/>
            <a:ext cx="10233140" cy="2908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Metin kutusu 5"/>
          <p:cNvSpPr txBox="1"/>
          <p:nvPr/>
        </p:nvSpPr>
        <p:spPr>
          <a:xfrm>
            <a:off x="2646589" y="6292470"/>
            <a:ext cx="7616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F</a:t>
            </a:r>
            <a:r>
              <a:rPr lang="tr-TR" dirty="0" err="1" smtClean="0">
                <a:solidFill>
                  <a:prstClr val="black"/>
                </a:solidFill>
              </a:rPr>
              <a:t>igure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tr-TR" dirty="0" smtClean="0">
                <a:solidFill>
                  <a:prstClr val="black"/>
                </a:solidFill>
              </a:rPr>
              <a:t>3</a:t>
            </a:r>
            <a:r>
              <a:rPr lang="tr-TR" dirty="0" smtClean="0">
                <a:solidFill>
                  <a:prstClr val="black"/>
                </a:solidFill>
              </a:rPr>
              <a:t>.</a:t>
            </a:r>
            <a:r>
              <a:rPr lang="en-US" dirty="0" smtClean="0">
                <a:solidFill>
                  <a:prstClr val="black"/>
                </a:solidFill>
              </a:rPr>
              <a:t>  </a:t>
            </a:r>
            <a:r>
              <a:rPr lang="tr-TR" dirty="0" err="1" smtClean="0">
                <a:solidFill>
                  <a:prstClr val="black"/>
                </a:solidFill>
              </a:rPr>
              <a:t>Coal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to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liquid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fuel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through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the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tr-TR" dirty="0" err="1">
                <a:solidFill>
                  <a:prstClr val="black"/>
                </a:solidFill>
              </a:rPr>
              <a:t>Fischer</a:t>
            </a:r>
            <a:r>
              <a:rPr lang="tr-TR" dirty="0">
                <a:solidFill>
                  <a:prstClr val="black"/>
                </a:solidFill>
              </a:rPr>
              <a:t>–</a:t>
            </a:r>
            <a:r>
              <a:rPr lang="tr-TR" dirty="0" err="1">
                <a:solidFill>
                  <a:prstClr val="black"/>
                </a:solidFill>
              </a:rPr>
              <a:t>Tropsch</a:t>
            </a:r>
            <a:r>
              <a:rPr lang="tr-TR" dirty="0">
                <a:solidFill>
                  <a:prstClr val="black"/>
                </a:solidFill>
              </a:rPr>
              <a:t> (FT) </a:t>
            </a:r>
            <a:r>
              <a:rPr lang="tr-TR" dirty="0" err="1" smtClean="0">
                <a:solidFill>
                  <a:prstClr val="black"/>
                </a:solidFill>
              </a:rPr>
              <a:t>synthesis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process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endParaRPr lang="tr-TR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37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Coal </a:t>
            </a:r>
            <a:r>
              <a:rPr lang="tr-TR" dirty="0" err="1"/>
              <a:t>conversion</a:t>
            </a:r>
            <a:r>
              <a:rPr lang="tr-TR" dirty="0"/>
              <a:t> </a:t>
            </a:r>
            <a:r>
              <a:rPr lang="tr-TR" dirty="0" err="1"/>
              <a:t>basics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Coal </a:t>
            </a:r>
            <a:r>
              <a:rPr lang="tr-TR" dirty="0" err="1"/>
              <a:t>gasification</a:t>
            </a:r>
            <a:r>
              <a:rPr lang="tr-TR" dirty="0"/>
              <a:t> </a:t>
            </a:r>
            <a:r>
              <a:rPr lang="tr-TR" dirty="0" err="1"/>
              <a:t>processes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dirty="0" smtClean="0"/>
              <a:t>Coal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liquid</a:t>
            </a:r>
            <a:r>
              <a:rPr lang="tr-TR" sz="2400" dirty="0"/>
              <a:t> </a:t>
            </a:r>
            <a:r>
              <a:rPr lang="tr-TR" sz="2400" dirty="0" err="1"/>
              <a:t>fuels</a:t>
            </a:r>
            <a:endParaRPr lang="tr-TR" sz="2400" dirty="0"/>
          </a:p>
          <a:p>
            <a:endParaRPr lang="tr-TR" sz="2400" dirty="0" smtClean="0"/>
          </a:p>
          <a:p>
            <a:r>
              <a:rPr lang="en-US" sz="2400" dirty="0" smtClean="0"/>
              <a:t>The transport</a:t>
            </a:r>
            <a:r>
              <a:rPr lang="tr-TR" sz="2400" dirty="0" err="1" smtClean="0"/>
              <a:t>ation</a:t>
            </a:r>
            <a:r>
              <a:rPr lang="en-US" sz="2400" dirty="0" smtClean="0"/>
              <a:t> </a:t>
            </a:r>
            <a:r>
              <a:rPr lang="tr-TR" sz="2400" dirty="0" smtClean="0"/>
              <a:t>of </a:t>
            </a:r>
            <a:r>
              <a:rPr lang="en-US" sz="2400" dirty="0" smtClean="0"/>
              <a:t>fuels </a:t>
            </a:r>
            <a:r>
              <a:rPr lang="en-US" sz="2400" dirty="0"/>
              <a:t>produced by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thermo-catalytic </a:t>
            </a:r>
            <a:r>
              <a:rPr lang="en-US" sz="2400" dirty="0"/>
              <a:t>Fischer–</a:t>
            </a:r>
            <a:r>
              <a:rPr lang="en-US" sz="2400" dirty="0" err="1"/>
              <a:t>Tropsch</a:t>
            </a:r>
            <a:r>
              <a:rPr lang="en-US" sz="2400" dirty="0"/>
              <a:t> (FT) synthesis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 </a:t>
            </a:r>
            <a:r>
              <a:rPr lang="en-US" sz="2400" dirty="0" smtClean="0"/>
              <a:t>are </a:t>
            </a:r>
            <a:r>
              <a:rPr lang="en-US" sz="2400" dirty="0"/>
              <a:t>low in sulfur, particulate and nitrogen oxides.</a:t>
            </a:r>
          </a:p>
          <a:p>
            <a:r>
              <a:rPr lang="en-US" sz="2400" dirty="0"/>
              <a:t>South Africa has been producing coal-derived fuels since </a:t>
            </a:r>
            <a:r>
              <a:rPr lang="en-US" sz="2400" dirty="0" smtClean="0"/>
              <a:t>1955</a:t>
            </a:r>
            <a:r>
              <a:rPr lang="tr-TR" sz="2400" dirty="0" smtClean="0"/>
              <a:t>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/>
              <a:t>A</a:t>
            </a:r>
            <a:r>
              <a:rPr lang="en-US" sz="2400" dirty="0" err="1" smtClean="0"/>
              <a:t>lthough</a:t>
            </a:r>
            <a:r>
              <a:rPr lang="en-US" sz="2400" dirty="0" smtClean="0"/>
              <a:t> </a:t>
            </a:r>
            <a:r>
              <a:rPr lang="en-US" sz="2400" dirty="0"/>
              <a:t>it currently produces more than 30% of gasoline and diesel from domestic coal, there is room for improvement, especially in the area of chemical reaction.</a:t>
            </a:r>
          </a:p>
          <a:p>
            <a:r>
              <a:rPr lang="en-US" sz="2400" dirty="0"/>
              <a:t>In the past, the catalyst systems used in </a:t>
            </a:r>
            <a:r>
              <a:rPr lang="en-US" sz="2400" dirty="0" smtClean="0"/>
              <a:t>the </a:t>
            </a:r>
            <a:r>
              <a:rPr lang="en-US" sz="2400" dirty="0"/>
              <a:t>thermo-catalytic Fischer–</a:t>
            </a:r>
            <a:r>
              <a:rPr lang="en-US" sz="2400" dirty="0" err="1"/>
              <a:t>Tropsch</a:t>
            </a:r>
            <a:r>
              <a:rPr lang="en-US" sz="2400" dirty="0"/>
              <a:t> (FT) </a:t>
            </a:r>
            <a:r>
              <a:rPr lang="en-US" sz="2400" dirty="0" smtClean="0"/>
              <a:t>synthesis </a:t>
            </a:r>
            <a:r>
              <a:rPr lang="en-US" sz="2400" dirty="0"/>
              <a:t>process generally contain iron, cobalt and ruthenium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00667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Current and future coal utilization</a:t>
            </a:r>
            <a:br>
              <a:rPr lang="en-US" dirty="0"/>
            </a:br>
            <a:r>
              <a:rPr lang="en-US" dirty="0"/>
              <a:t>technology </a:t>
            </a:r>
            <a:r>
              <a:rPr lang="en-US" dirty="0" smtClean="0"/>
              <a:t>needs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Advanced </a:t>
            </a:r>
            <a:r>
              <a:rPr lang="en-US" sz="2400" dirty="0"/>
              <a:t>gasification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gasification system requires an effective feedback system that can provide real-time information about process parameters such as reliability and optimization, temperature, pressure and gas composition.</a:t>
            </a:r>
          </a:p>
          <a:p>
            <a:r>
              <a:rPr lang="en-US" sz="2400" dirty="0"/>
              <a:t>The </a:t>
            </a:r>
            <a:r>
              <a:rPr lang="tr-TR" sz="2400" dirty="0" err="1" smtClean="0"/>
              <a:t>challenge</a:t>
            </a:r>
            <a:r>
              <a:rPr lang="en-US" sz="2400" dirty="0" smtClean="0"/>
              <a:t> </a:t>
            </a:r>
            <a:r>
              <a:rPr lang="tr-TR" sz="2400" dirty="0" smtClean="0"/>
              <a:t>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advanced</a:t>
            </a:r>
            <a:r>
              <a:rPr lang="tr-TR" sz="2400" dirty="0" smtClean="0"/>
              <a:t> </a:t>
            </a:r>
            <a:r>
              <a:rPr lang="tr-TR" sz="2400" dirty="0" err="1" smtClean="0"/>
              <a:t>gasification</a:t>
            </a:r>
            <a:r>
              <a:rPr lang="tr-TR" sz="2400" dirty="0" smtClean="0"/>
              <a:t> </a:t>
            </a:r>
            <a:r>
              <a:rPr lang="tr-TR" sz="2400" dirty="0" err="1" smtClean="0"/>
              <a:t>process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the development of sensor materials that are sufficiently sensitive and selective at temperatures greater than </a:t>
            </a:r>
            <a:r>
              <a:rPr lang="en-US" sz="2400" dirty="0" smtClean="0"/>
              <a:t>500°C </a:t>
            </a:r>
            <a:r>
              <a:rPr lang="en-US" sz="2400" dirty="0"/>
              <a:t>and is robust enough to withstand harsh operating environments, including exposure to </a:t>
            </a:r>
            <a:r>
              <a:rPr lang="tr-TR" sz="2400" dirty="0" err="1" smtClean="0"/>
              <a:t>flowing</a:t>
            </a:r>
            <a:r>
              <a:rPr lang="en-US" sz="2400" dirty="0" smtClean="0"/>
              <a:t>slags</a:t>
            </a:r>
            <a:r>
              <a:rPr lang="en-US" sz="2400" dirty="0"/>
              <a:t>.</a:t>
            </a:r>
          </a:p>
          <a:p>
            <a:r>
              <a:rPr lang="en-US" sz="2400" dirty="0"/>
              <a:t>The current research focuses primarily on alumina based </a:t>
            </a:r>
            <a:r>
              <a:rPr lang="en-US" sz="2400" dirty="0" smtClean="0"/>
              <a:t>materials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en-US" sz="2400" dirty="0" smtClean="0"/>
              <a:t>optical </a:t>
            </a:r>
            <a:r>
              <a:rPr lang="en-US" sz="2400" dirty="0"/>
              <a:t>silica </a:t>
            </a:r>
            <a:r>
              <a:rPr lang="en-US" sz="2400" dirty="0" smtClean="0"/>
              <a:t>for </a:t>
            </a:r>
            <a:r>
              <a:rPr lang="en-US" sz="2400" dirty="0"/>
              <a:t>temperature and gas </a:t>
            </a:r>
            <a:r>
              <a:rPr lang="en-US" sz="2400" dirty="0" smtClean="0"/>
              <a:t>measurement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and metal oxide based materials for gas detection; However, most concepts are in the </a:t>
            </a:r>
            <a:r>
              <a:rPr lang="tr-TR" sz="2400" dirty="0" err="1" smtClean="0"/>
              <a:t>research</a:t>
            </a:r>
            <a:r>
              <a:rPr lang="en-US" sz="2400" dirty="0" smtClean="0"/>
              <a:t> </a:t>
            </a:r>
            <a:r>
              <a:rPr lang="en-US" sz="2400" dirty="0"/>
              <a:t>stage and </a:t>
            </a:r>
            <a:r>
              <a:rPr lang="en-US" sz="2400" dirty="0" smtClean="0"/>
              <a:t>the</a:t>
            </a:r>
            <a:r>
              <a:rPr lang="tr-TR" sz="2400" dirty="0" smtClean="0"/>
              <a:t>y</a:t>
            </a:r>
            <a:r>
              <a:rPr lang="en-US" sz="2400" dirty="0" smtClean="0"/>
              <a:t> ha</a:t>
            </a:r>
            <a:r>
              <a:rPr lang="tr-TR" sz="2400" dirty="0" smtClean="0"/>
              <a:t>ve</a:t>
            </a:r>
            <a:r>
              <a:rPr lang="en-US" sz="2400" dirty="0" smtClean="0"/>
              <a:t> </a:t>
            </a:r>
            <a:r>
              <a:rPr lang="en-US" sz="2400" dirty="0"/>
              <a:t>not yet been proven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34776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</TotalTime>
  <Words>780</Words>
  <Application>Microsoft Office PowerPoint</Application>
  <PresentationFormat>Özel</PresentationFormat>
  <Paragraphs>58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Office Teması</vt:lpstr>
      <vt:lpstr>Advancing coal conversion technologies</vt:lpstr>
      <vt:lpstr>Coal conversion basics Coal gasification processes</vt:lpstr>
      <vt:lpstr>Coal conversion basics Coal gasification processes</vt:lpstr>
      <vt:lpstr>Coal conversion basics Coal gasification processes</vt:lpstr>
      <vt:lpstr>Coal conversion basics Coal gasification processes</vt:lpstr>
      <vt:lpstr>Coal conversion basics Coal gasification processes</vt:lpstr>
      <vt:lpstr>Coal conversion basics Coal gasification processes</vt:lpstr>
      <vt:lpstr>Coal conversion basics Coal gasification processes</vt:lpstr>
      <vt:lpstr>Current and future coal utilization technology needs</vt:lpstr>
      <vt:lpstr>Current and future coal utilization technology needs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and the environment: the global landscape</dc:title>
  <dc:creator>pc205</dc:creator>
  <cp:lastModifiedBy>ew1</cp:lastModifiedBy>
  <cp:revision>180</cp:revision>
  <dcterms:created xsi:type="dcterms:W3CDTF">2018-01-03T07:12:09Z</dcterms:created>
  <dcterms:modified xsi:type="dcterms:W3CDTF">2018-02-03T22:24:25Z</dcterms:modified>
</cp:coreProperties>
</file>