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76" r:id="rId11"/>
    <p:sldId id="275" r:id="rId12"/>
    <p:sldId id="282" r:id="rId13"/>
    <p:sldId id="269" r:id="rId14"/>
    <p:sldId id="277" r:id="rId15"/>
    <p:sldId id="278" r:id="rId16"/>
    <p:sldId id="265" r:id="rId17"/>
    <p:sldId id="266" r:id="rId18"/>
    <p:sldId id="267" r:id="rId19"/>
    <p:sldId id="268" r:id="rId20"/>
    <p:sldId id="279" r:id="rId21"/>
    <p:sldId id="270" r:id="rId22"/>
    <p:sldId id="271" r:id="rId23"/>
    <p:sldId id="272" r:id="rId24"/>
    <p:sldId id="280" r:id="rId25"/>
    <p:sldId id="273" r:id="rId26"/>
    <p:sldId id="274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Beyin_h%C3%BCcresi" TargetMode="External"/><Relationship Id="rId2" Type="http://schemas.openxmlformats.org/officeDocument/2006/relationships/hyperlink" Target="https://www.beyin.gen.t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BEYNİN FONKSİYONLARI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DOÇ. DR. ENDER DURUALP</a:t>
            </a:r>
          </a:p>
          <a:p>
            <a:r>
              <a:rPr lang="tr-TR" dirty="0" smtClean="0"/>
              <a:t>ANKARA ÜNİVERSİTESİ SAĞLIK BİLİMLERİ FAKÜLTESİ </a:t>
            </a:r>
          </a:p>
          <a:p>
            <a:r>
              <a:rPr lang="tr-TR" dirty="0" smtClean="0"/>
              <a:t>ÇOCUK GELİŞİMİ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9243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" y="737098"/>
            <a:ext cx="76200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2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-53376" t="-68735" r="-84374" b="-69015"/>
          <a:stretch/>
        </p:blipFill>
        <p:spPr>
          <a:xfrm>
            <a:off x="-3757613" y="-3976688"/>
            <a:ext cx="19707225" cy="148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0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77511" y="2711587"/>
            <a:ext cx="8596313" cy="267493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0" y="1676820"/>
            <a:ext cx="8106156" cy="78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2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1. Ön Beyin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Bu kısım insan beyinin en kısmı olarak </a:t>
            </a:r>
            <a:r>
              <a:rPr lang="tr-TR" sz="2400" dirty="0" smtClean="0"/>
              <a:t>bilinir.</a:t>
            </a:r>
          </a:p>
          <a:p>
            <a:r>
              <a:rPr lang="tr-TR" sz="2400" dirty="0" smtClean="0"/>
              <a:t>Ön </a:t>
            </a:r>
            <a:r>
              <a:rPr lang="tr-TR" sz="2400" dirty="0"/>
              <a:t>beyin </a:t>
            </a:r>
            <a:r>
              <a:rPr lang="tr-TR" sz="2400" dirty="0">
                <a:solidFill>
                  <a:srgbClr val="FF0000"/>
                </a:solidFill>
              </a:rPr>
              <a:t>uç beyin </a:t>
            </a:r>
            <a:r>
              <a:rPr lang="tr-TR" sz="2400" dirty="0"/>
              <a:t>ve </a:t>
            </a:r>
            <a:r>
              <a:rPr lang="tr-TR" sz="2400" dirty="0">
                <a:solidFill>
                  <a:srgbClr val="FF0000"/>
                </a:solidFill>
              </a:rPr>
              <a:t>ara beyin </a:t>
            </a:r>
            <a:r>
              <a:rPr lang="tr-TR" sz="2400" dirty="0"/>
              <a:t>olmak üzere ikiye ayrılmaktadır.</a:t>
            </a:r>
          </a:p>
        </p:txBody>
      </p:sp>
    </p:spTree>
    <p:extLst>
      <p:ext uri="{BB962C8B-B14F-4D97-AF65-F5344CB8AC3E}">
        <p14:creationId xmlns:p14="http://schemas.microsoft.com/office/powerpoint/2010/main" val="10129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Uç beyin (</a:t>
            </a:r>
            <a:r>
              <a:rPr lang="tr-TR" dirty="0" err="1" smtClean="0"/>
              <a:t>serebrum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>
          <a:xfrm>
            <a:off x="261257" y="1685109"/>
            <a:ext cx="5159829" cy="4402182"/>
          </a:xfrm>
        </p:spPr>
        <p:txBody>
          <a:bodyPr>
            <a:normAutofit lnSpcReduction="10000"/>
          </a:bodyPr>
          <a:lstStyle/>
          <a:p>
            <a:r>
              <a:rPr lang="tr-TR" sz="2000" dirty="0"/>
              <a:t>Sağ ve sol yarım kürelerden </a:t>
            </a:r>
            <a:r>
              <a:rPr lang="tr-TR" sz="2000" dirty="0" smtClean="0"/>
              <a:t>oluşur.</a:t>
            </a:r>
          </a:p>
          <a:p>
            <a:r>
              <a:rPr lang="tr-TR" sz="2000" dirty="0" smtClean="0"/>
              <a:t>Üst </a:t>
            </a:r>
            <a:r>
              <a:rPr lang="tr-TR" sz="2000" dirty="0"/>
              <a:t>kısımdan nasırlı </a:t>
            </a:r>
            <a:r>
              <a:rPr lang="tr-TR" sz="2000" dirty="0" smtClean="0"/>
              <a:t>cisim (</a:t>
            </a:r>
            <a:r>
              <a:rPr lang="tr-TR" sz="2000" dirty="0" err="1" smtClean="0"/>
              <a:t>corpus</a:t>
            </a:r>
            <a:r>
              <a:rPr lang="tr-TR" sz="2000" dirty="0" smtClean="0"/>
              <a:t> </a:t>
            </a:r>
            <a:r>
              <a:rPr lang="tr-TR" sz="2000" smtClean="0"/>
              <a:t>callosum</a:t>
            </a:r>
            <a:r>
              <a:rPr lang="tr-TR" sz="2000" dirty="0" smtClean="0"/>
              <a:t>), </a:t>
            </a:r>
            <a:r>
              <a:rPr lang="tr-TR" sz="2000" dirty="0"/>
              <a:t>alt kısımdan beyin üçgeni olarak adlandırılan sinir </a:t>
            </a:r>
            <a:r>
              <a:rPr lang="tr-TR" sz="2000" dirty="0" smtClean="0"/>
              <a:t>demetleri iki yarım küreyi </a:t>
            </a:r>
            <a:r>
              <a:rPr lang="tr-TR" sz="2000" dirty="0"/>
              <a:t>birbirine bağlamaktadır. </a:t>
            </a:r>
            <a:endParaRPr lang="tr-TR" sz="2000" dirty="0" smtClean="0"/>
          </a:p>
          <a:p>
            <a:r>
              <a:rPr lang="tr-TR" sz="2000" dirty="0" smtClean="0"/>
              <a:t>Uç </a:t>
            </a:r>
            <a:r>
              <a:rPr lang="tr-TR" sz="2000" dirty="0"/>
              <a:t>beynin sağ ve sol yarım kürelerini birbirinden ayıran yarığa </a:t>
            </a:r>
            <a:r>
              <a:rPr lang="tr-TR" sz="2000" b="1" dirty="0" err="1"/>
              <a:t>Rolando</a:t>
            </a:r>
            <a:r>
              <a:rPr lang="tr-TR" sz="2000" b="1" dirty="0"/>
              <a:t> yarığı</a:t>
            </a:r>
            <a:r>
              <a:rPr lang="tr-TR" sz="2000" dirty="0"/>
              <a:t> </a:t>
            </a:r>
            <a:r>
              <a:rPr lang="tr-TR" sz="2000" dirty="0" smtClean="0"/>
              <a:t>adı verilir. </a:t>
            </a:r>
            <a:r>
              <a:rPr lang="tr-TR" sz="2000" dirty="0" err="1"/>
              <a:t>Rolando</a:t>
            </a:r>
            <a:r>
              <a:rPr lang="tr-TR" sz="2000" dirty="0"/>
              <a:t> yanığı uç beyin kürelerini enine kesmektedir</a:t>
            </a:r>
            <a:r>
              <a:rPr lang="tr-TR" sz="2000" dirty="0" smtClean="0"/>
              <a:t>.</a:t>
            </a:r>
          </a:p>
          <a:p>
            <a:r>
              <a:rPr lang="tr-TR" sz="2000" i="1" dirty="0" smtClean="0"/>
              <a:t>«</a:t>
            </a:r>
            <a:r>
              <a:rPr lang="tr-TR" sz="2000" i="1" dirty="0" err="1" smtClean="0"/>
              <a:t>Corpus</a:t>
            </a:r>
            <a:r>
              <a:rPr lang="tr-TR" sz="2000" i="1" dirty="0" smtClean="0"/>
              <a:t> </a:t>
            </a:r>
            <a:r>
              <a:rPr lang="tr-TR" sz="2000" i="1" dirty="0" err="1"/>
              <a:t>callosum</a:t>
            </a:r>
            <a:r>
              <a:rPr lang="tr-TR" sz="2000" dirty="0"/>
              <a:t>", </a:t>
            </a:r>
            <a:r>
              <a:rPr lang="tr-TR" sz="2000" dirty="0" smtClean="0"/>
              <a:t>İki </a:t>
            </a:r>
            <a:r>
              <a:rPr lang="tr-TR" sz="2000" dirty="0"/>
              <a:t>beyin yarımküresini birbirine bağlayan yoğun sinir </a:t>
            </a:r>
            <a:r>
              <a:rPr lang="tr-TR" sz="2000" dirty="0" smtClean="0"/>
              <a:t>ağları. En yoğun beyaz madde ile kaplıdır.</a:t>
            </a:r>
            <a:endParaRPr lang="tr-TR" sz="2000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214" y="72651"/>
            <a:ext cx="6797675" cy="3224915"/>
          </a:xfrm>
        </p:spPr>
      </p:pic>
    </p:spTree>
    <p:extLst>
      <p:ext uri="{BB962C8B-B14F-4D97-AF65-F5344CB8AC3E}">
        <p14:creationId xmlns:p14="http://schemas.microsoft.com/office/powerpoint/2010/main" val="253119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853" y="2160588"/>
            <a:ext cx="690033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7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Serebrum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/>
              <a:t>İstemli hareketler</a:t>
            </a:r>
          </a:p>
          <a:p>
            <a:r>
              <a:rPr lang="de-DE" i="1" dirty="0"/>
              <a:t>Uzun </a:t>
            </a:r>
            <a:r>
              <a:rPr lang="de-DE" i="1" dirty="0" err="1"/>
              <a:t>ve</a:t>
            </a:r>
            <a:r>
              <a:rPr lang="de-DE" i="1" dirty="0"/>
              <a:t> </a:t>
            </a:r>
            <a:r>
              <a:rPr lang="de-DE" i="1" dirty="0" err="1"/>
              <a:t>kısa</a:t>
            </a:r>
            <a:r>
              <a:rPr lang="de-DE" i="1" dirty="0"/>
              <a:t> </a:t>
            </a:r>
            <a:r>
              <a:rPr lang="de-DE" i="1" dirty="0" err="1"/>
              <a:t>süreli</a:t>
            </a:r>
            <a:r>
              <a:rPr lang="de-DE" i="1" dirty="0"/>
              <a:t> </a:t>
            </a:r>
            <a:r>
              <a:rPr lang="de-DE" i="1" dirty="0" err="1"/>
              <a:t>Bellek</a:t>
            </a:r>
            <a:endParaRPr lang="de-DE" i="1" dirty="0"/>
          </a:p>
          <a:p>
            <a:r>
              <a:rPr lang="tr-TR" i="1" dirty="0"/>
              <a:t>Konuşma</a:t>
            </a:r>
          </a:p>
          <a:p>
            <a:r>
              <a:rPr lang="tr-TR" i="1" dirty="0"/>
              <a:t>Çeşitli </a:t>
            </a:r>
            <a:r>
              <a:rPr lang="tr-TR" i="1" dirty="0" smtClean="0"/>
              <a:t>duyuların </a:t>
            </a:r>
            <a:r>
              <a:rPr lang="tr-TR" i="1" dirty="0"/>
              <a:t>değerlendirilmesi</a:t>
            </a:r>
          </a:p>
          <a:p>
            <a:r>
              <a:rPr lang="tr-TR" i="1" dirty="0" smtClean="0"/>
              <a:t>Düşünme</a:t>
            </a:r>
          </a:p>
          <a:p>
            <a:r>
              <a:rPr lang="tr-TR" i="1" dirty="0"/>
              <a:t>Sosyal </a:t>
            </a:r>
            <a:r>
              <a:rPr lang="tr-TR" i="1" dirty="0" smtClean="0"/>
              <a:t>etkileşim</a:t>
            </a:r>
            <a:endParaRPr lang="tr-TR" i="1" dirty="0"/>
          </a:p>
          <a:p>
            <a:r>
              <a:rPr lang="tr-TR" i="1" dirty="0" smtClean="0"/>
              <a:t>Yaratıcılık (Hayal gücü</a:t>
            </a:r>
            <a:r>
              <a:rPr lang="tr-TR" i="1" dirty="0"/>
              <a:t>)</a:t>
            </a:r>
          </a:p>
          <a:p>
            <a:r>
              <a:rPr lang="tr-TR" i="1" dirty="0"/>
              <a:t>Duygular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200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 beyin (</a:t>
            </a:r>
            <a:r>
              <a:rPr lang="tr-TR" dirty="0" err="1" smtClean="0"/>
              <a:t>diensefalon</a:t>
            </a:r>
            <a:r>
              <a:rPr lang="tr-TR" dirty="0" smtClean="0"/>
              <a:t>) 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talamus</a:t>
            </a:r>
            <a:r>
              <a:rPr lang="tr-TR" dirty="0" smtClean="0"/>
              <a:t>, </a:t>
            </a:r>
            <a:r>
              <a:rPr lang="tr-TR" dirty="0" err="1" smtClean="0"/>
              <a:t>hipotalamus</a:t>
            </a:r>
            <a:r>
              <a:rPr lang="tr-TR" dirty="0" smtClean="0"/>
              <a:t>, </a:t>
            </a:r>
            <a:r>
              <a:rPr lang="tr-TR" dirty="0" err="1" smtClean="0"/>
              <a:t>epitalamus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 err="1"/>
              <a:t>Talamus</a:t>
            </a:r>
            <a:r>
              <a:rPr lang="tr-TR" sz="2400" b="1" dirty="0"/>
              <a:t> :</a:t>
            </a:r>
          </a:p>
          <a:p>
            <a:r>
              <a:rPr lang="tr-TR" sz="2400" dirty="0" smtClean="0"/>
              <a:t>Duyu </a:t>
            </a:r>
            <a:r>
              <a:rPr lang="tr-TR" sz="2400" dirty="0"/>
              <a:t>organlarından gelen </a:t>
            </a:r>
            <a:r>
              <a:rPr lang="tr-TR" sz="2400" dirty="0" smtClean="0"/>
              <a:t>duyuların </a:t>
            </a:r>
            <a:r>
              <a:rPr lang="tr-TR" sz="2400" i="1" dirty="0" smtClean="0"/>
              <a:t>(koku hariç</a:t>
            </a:r>
            <a:r>
              <a:rPr lang="tr-TR" sz="2400" i="1" dirty="0"/>
              <a:t>) </a:t>
            </a:r>
            <a:r>
              <a:rPr lang="tr-TR" sz="2400" dirty="0"/>
              <a:t>değerlendirildiği ve </a:t>
            </a:r>
            <a:r>
              <a:rPr lang="tr-TR" sz="2400" dirty="0" err="1"/>
              <a:t>serebral</a:t>
            </a:r>
            <a:r>
              <a:rPr lang="tr-TR" sz="2400" dirty="0"/>
              <a:t> </a:t>
            </a:r>
            <a:r>
              <a:rPr lang="tr-TR" sz="2400" dirty="0" smtClean="0"/>
              <a:t>kortekse iletildiği </a:t>
            </a:r>
            <a:r>
              <a:rPr lang="tr-TR" sz="2400" dirty="0"/>
              <a:t>yerdir.</a:t>
            </a:r>
          </a:p>
          <a:p>
            <a:r>
              <a:rPr lang="tr-TR" sz="2400" dirty="0" smtClean="0"/>
              <a:t>Uyanıklığı </a:t>
            </a:r>
            <a:r>
              <a:rPr lang="tr-TR" sz="2400" dirty="0"/>
              <a:t>sağlayan </a:t>
            </a:r>
            <a:r>
              <a:rPr lang="tr-TR" sz="2400" dirty="0" err="1"/>
              <a:t>impulslar</a:t>
            </a:r>
            <a:r>
              <a:rPr lang="tr-TR" sz="2400" dirty="0"/>
              <a:t> </a:t>
            </a:r>
            <a:r>
              <a:rPr lang="tr-TR" sz="2400" dirty="0" err="1" smtClean="0"/>
              <a:t>talamustan</a:t>
            </a:r>
            <a:r>
              <a:rPr lang="tr-TR" sz="2400" dirty="0" smtClean="0"/>
              <a:t> </a:t>
            </a:r>
            <a:r>
              <a:rPr lang="tr-TR" sz="2400" dirty="0" err="1" smtClean="0"/>
              <a:t>serebral</a:t>
            </a:r>
            <a:r>
              <a:rPr lang="tr-TR" sz="2400" dirty="0" smtClean="0"/>
              <a:t> kortekse yollanır</a:t>
            </a:r>
            <a:r>
              <a:rPr lang="tr-TR" sz="2400" dirty="0"/>
              <a:t>.</a:t>
            </a:r>
          </a:p>
          <a:p>
            <a:r>
              <a:rPr lang="nn-NO" sz="2400" dirty="0" smtClean="0"/>
              <a:t>Uyku durumunda serebral korteks ve talamus</a:t>
            </a:r>
            <a:r>
              <a:rPr lang="tr-TR" sz="2400" dirty="0" smtClean="0"/>
              <a:t> devre </a:t>
            </a:r>
            <a:r>
              <a:rPr lang="tr-TR" sz="2400" dirty="0"/>
              <a:t>dışıdır.</a:t>
            </a:r>
          </a:p>
        </p:txBody>
      </p:sp>
    </p:spTree>
    <p:extLst>
      <p:ext uri="{BB962C8B-B14F-4D97-AF65-F5344CB8AC3E}">
        <p14:creationId xmlns:p14="http://schemas.microsoft.com/office/powerpoint/2010/main" val="236932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737361"/>
            <a:ext cx="8596668" cy="4304002"/>
          </a:xfrm>
        </p:spPr>
        <p:txBody>
          <a:bodyPr>
            <a:normAutofit/>
          </a:bodyPr>
          <a:lstStyle/>
          <a:p>
            <a:r>
              <a:rPr lang="tr-TR" sz="2400" b="1" dirty="0" err="1"/>
              <a:t>Hipotalamus</a:t>
            </a:r>
            <a:r>
              <a:rPr lang="tr-TR" sz="2400" b="1" dirty="0"/>
              <a:t> :</a:t>
            </a:r>
          </a:p>
          <a:p>
            <a:r>
              <a:rPr lang="tr-TR" sz="2400" dirty="0" err="1" smtClean="0"/>
              <a:t>Talamusun</a:t>
            </a:r>
            <a:r>
              <a:rPr lang="tr-TR" sz="2400" dirty="0" smtClean="0"/>
              <a:t> </a:t>
            </a:r>
            <a:r>
              <a:rPr lang="tr-TR" sz="2400" dirty="0"/>
              <a:t>altında bulunur.</a:t>
            </a:r>
          </a:p>
          <a:p>
            <a:r>
              <a:rPr lang="tr-TR" sz="2400" dirty="0" smtClean="0"/>
              <a:t>Açlık, tokluk, susuzluk, cinsel dürtüler gibi hisleri meydana </a:t>
            </a:r>
            <a:r>
              <a:rPr lang="tr-TR" sz="2400" dirty="0"/>
              <a:t>getirir.</a:t>
            </a:r>
          </a:p>
          <a:p>
            <a:r>
              <a:rPr lang="tr-TR" sz="2400" dirty="0" smtClean="0"/>
              <a:t>Hipofiz bezinin </a:t>
            </a:r>
            <a:r>
              <a:rPr lang="tr-TR" sz="2400" dirty="0"/>
              <a:t>çalışmasını denetler.</a:t>
            </a:r>
          </a:p>
          <a:p>
            <a:r>
              <a:rPr lang="tr-TR" sz="2400" dirty="0" smtClean="0"/>
              <a:t>Vücut </a:t>
            </a:r>
            <a:r>
              <a:rPr lang="tr-TR" sz="2400" dirty="0"/>
              <a:t>sıcaklığını düzenler.</a:t>
            </a:r>
          </a:p>
          <a:p>
            <a:r>
              <a:rPr lang="tr-TR" sz="2400" dirty="0" smtClean="0"/>
              <a:t>Uyku </a:t>
            </a:r>
            <a:r>
              <a:rPr lang="tr-TR" sz="2400" dirty="0"/>
              <a:t>ihtiyacını belirler.</a:t>
            </a:r>
          </a:p>
          <a:p>
            <a:r>
              <a:rPr lang="tr-TR" sz="2400" dirty="0" smtClean="0"/>
              <a:t>Heyecan, korku </a:t>
            </a:r>
            <a:r>
              <a:rPr lang="tr-TR" sz="2400" dirty="0"/>
              <a:t>ve stres gibi duyguları belirler.</a:t>
            </a:r>
          </a:p>
        </p:txBody>
      </p:sp>
    </p:spTree>
    <p:extLst>
      <p:ext uri="{BB962C8B-B14F-4D97-AF65-F5344CB8AC3E}">
        <p14:creationId xmlns:p14="http://schemas.microsoft.com/office/powerpoint/2010/main" val="1695207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 err="1"/>
              <a:t>Epitalamus</a:t>
            </a:r>
            <a:r>
              <a:rPr lang="tr-TR" sz="2400" b="1" dirty="0"/>
              <a:t> :</a:t>
            </a:r>
          </a:p>
          <a:p>
            <a:r>
              <a:rPr lang="tr-TR" sz="2400" dirty="0" err="1" smtClean="0"/>
              <a:t>Talamusun</a:t>
            </a:r>
            <a:r>
              <a:rPr lang="tr-TR" sz="2400" dirty="0" smtClean="0"/>
              <a:t> </a:t>
            </a:r>
            <a:r>
              <a:rPr lang="tr-TR" sz="2400" dirty="0"/>
              <a:t>arka üst kısmında bulunur.</a:t>
            </a:r>
          </a:p>
          <a:p>
            <a:r>
              <a:rPr lang="tr-TR" sz="2400" dirty="0" smtClean="0"/>
              <a:t>Üst </a:t>
            </a:r>
            <a:r>
              <a:rPr lang="tr-TR" sz="2400" dirty="0"/>
              <a:t>ucunda kendisine bağlı </a:t>
            </a:r>
            <a:r>
              <a:rPr lang="tr-TR" sz="2400" dirty="0" err="1"/>
              <a:t>Epifiz</a:t>
            </a:r>
            <a:r>
              <a:rPr lang="tr-TR" sz="2400" dirty="0"/>
              <a:t> </a:t>
            </a:r>
            <a:r>
              <a:rPr lang="tr-TR" sz="2400" dirty="0" smtClean="0"/>
              <a:t>Bezi bulunur.</a:t>
            </a:r>
            <a:endParaRPr lang="tr-TR" sz="2400" dirty="0"/>
          </a:p>
          <a:p>
            <a:r>
              <a:rPr lang="tr-TR" sz="2400" dirty="0" err="1" smtClean="0"/>
              <a:t>Epifiz</a:t>
            </a:r>
            <a:r>
              <a:rPr lang="tr-TR" sz="2400" dirty="0" smtClean="0"/>
              <a:t> </a:t>
            </a:r>
            <a:r>
              <a:rPr lang="tr-TR" sz="2400" dirty="0"/>
              <a:t>bezinden melatonin salgılanır.</a:t>
            </a:r>
          </a:p>
        </p:txBody>
      </p:sp>
    </p:spTree>
    <p:extLst>
      <p:ext uri="{BB962C8B-B14F-4D97-AF65-F5344CB8AC3E}">
        <p14:creationId xmlns:p14="http://schemas.microsoft.com/office/powerpoint/2010/main" val="217290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Beyin gelişiminin önemli bir bölümü </a:t>
            </a:r>
            <a:r>
              <a:rPr lang="tr-TR" sz="2400" dirty="0" err="1" smtClean="0"/>
              <a:t>intrauterin</a:t>
            </a:r>
            <a:r>
              <a:rPr lang="tr-TR" sz="2400" dirty="0" smtClean="0"/>
              <a:t> döneminde ve yaşamın ilk yıllarında gerçekleşir. </a:t>
            </a:r>
          </a:p>
          <a:p>
            <a:r>
              <a:rPr lang="tr-TR" sz="2400" dirty="0" smtClean="0"/>
              <a:t>Beyin gelişimi sürekli bir gelişim izlemekten çok hamleler halindedir.</a:t>
            </a:r>
          </a:p>
          <a:p>
            <a:r>
              <a:rPr lang="tr-TR" sz="2400" dirty="0" smtClean="0"/>
              <a:t>Beyindeki bazı gelişmeler ile bilişsel gelişimin dönüm noktaları arasında ilişki tespit edilmiştir.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08634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15" y="229855"/>
            <a:ext cx="8309643" cy="64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6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Orta beyin (</a:t>
            </a:r>
            <a:r>
              <a:rPr lang="tr-TR" dirty="0" err="1" smtClean="0"/>
              <a:t>mezensefalon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6637" y="1930400"/>
            <a:ext cx="3947311" cy="296048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00742" y="2510207"/>
            <a:ext cx="54428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Beyin sapının bölümlerinden biridir. Sinir liflerinden oluşur. Üst kısmında dört adet çıkıntı vardır. </a:t>
            </a:r>
          </a:p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Görme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duyma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ile ilgili reflekslerin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meydana gelmesini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sağlar.</a:t>
            </a:r>
          </a:p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Kas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tonusunun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oluşturulmasında etkilidir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Işığın fazla olduğu ortamlarda göz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bebeklerinin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büyüyüp küçülmesini orta beyin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yapar. </a:t>
            </a:r>
          </a:p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Vücudun dik duruşunu sağlar.</a:t>
            </a:r>
          </a:p>
          <a:p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38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Arka beyin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 err="1" smtClean="0"/>
              <a:t>Pons</a:t>
            </a:r>
            <a:r>
              <a:rPr lang="tr-TR" sz="2400" b="1" dirty="0" smtClean="0"/>
              <a:t>:</a:t>
            </a:r>
            <a:endParaRPr lang="tr-TR" sz="2400" b="1" dirty="0"/>
          </a:p>
          <a:p>
            <a:r>
              <a:rPr lang="tr-TR" sz="2400" dirty="0" smtClean="0"/>
              <a:t>İki </a:t>
            </a:r>
            <a:r>
              <a:rPr lang="tr-TR" sz="2400" dirty="0"/>
              <a:t>beyincik yarım küresi arasındaki bağlantıyı sağlar</a:t>
            </a:r>
            <a:r>
              <a:rPr lang="tr-TR" sz="2400" dirty="0" smtClean="0"/>
              <a:t>. «köprü»</a:t>
            </a:r>
            <a:endParaRPr lang="tr-TR" sz="2400" dirty="0"/>
          </a:p>
          <a:p>
            <a:r>
              <a:rPr lang="tr-TR" sz="2400" dirty="0" smtClean="0"/>
              <a:t>Omurilik </a:t>
            </a:r>
            <a:r>
              <a:rPr lang="tr-TR" sz="2400" dirty="0"/>
              <a:t>soğanından aldığı komutlar ile solunum </a:t>
            </a:r>
            <a:r>
              <a:rPr lang="tr-TR" sz="2400" dirty="0" smtClean="0"/>
              <a:t>ile ilgili </a:t>
            </a:r>
            <a:r>
              <a:rPr lang="tr-TR" sz="2400" dirty="0"/>
              <a:t>kasların hareketlerini düzenler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Solunum, yutma, </a:t>
            </a:r>
            <a:r>
              <a:rPr lang="tr-TR" sz="2400" dirty="0" smtClean="0"/>
              <a:t>idrar kontrolü</a:t>
            </a:r>
            <a:r>
              <a:rPr lang="tr-TR" sz="2400" dirty="0"/>
              <a:t>, işitme </a:t>
            </a:r>
            <a:r>
              <a:rPr lang="tr-TR" sz="2400" dirty="0" smtClean="0"/>
              <a:t>ve dengede görevlidir.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22649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724297"/>
            <a:ext cx="8596668" cy="4317065"/>
          </a:xfrm>
        </p:spPr>
        <p:txBody>
          <a:bodyPr>
            <a:normAutofit/>
          </a:bodyPr>
          <a:lstStyle/>
          <a:p>
            <a:r>
              <a:rPr lang="tr-TR" sz="2400" b="1" dirty="0"/>
              <a:t>Omurilik Soğanı</a:t>
            </a:r>
            <a:r>
              <a:rPr lang="tr-TR" sz="2400" b="1" dirty="0" smtClean="0"/>
              <a:t>: (</a:t>
            </a:r>
            <a:r>
              <a:rPr lang="tr-TR" sz="2400" b="1" dirty="0" err="1"/>
              <a:t>Medulla</a:t>
            </a:r>
            <a:r>
              <a:rPr lang="tr-TR" sz="2400" b="1" dirty="0"/>
              <a:t> </a:t>
            </a:r>
            <a:r>
              <a:rPr lang="tr-TR" sz="2400" b="1" dirty="0" err="1" smtClean="0"/>
              <a:t>Oblongata</a:t>
            </a:r>
            <a:r>
              <a:rPr lang="tr-TR" sz="2400" b="1" dirty="0"/>
              <a:t>)</a:t>
            </a:r>
          </a:p>
          <a:p>
            <a:r>
              <a:rPr lang="tr-TR" sz="2400" dirty="0" smtClean="0"/>
              <a:t>İç </a:t>
            </a:r>
            <a:r>
              <a:rPr lang="tr-TR" sz="2400" dirty="0"/>
              <a:t>organların </a:t>
            </a:r>
            <a:r>
              <a:rPr lang="tr-TR" sz="2400" dirty="0" smtClean="0"/>
              <a:t>çalışmasını sağlar.</a:t>
            </a:r>
          </a:p>
          <a:p>
            <a:r>
              <a:rPr lang="tr-TR" sz="2400" dirty="0"/>
              <a:t>Solunum, dolaşım, sindirim </a:t>
            </a:r>
            <a:r>
              <a:rPr lang="tr-TR" sz="2400" dirty="0" smtClean="0"/>
              <a:t>ve boşaltım gibi yaşamsal olayları düzenler.</a:t>
            </a:r>
            <a:endParaRPr lang="tr-TR" sz="2400" dirty="0"/>
          </a:p>
          <a:p>
            <a:r>
              <a:rPr lang="tr-TR" sz="2400" dirty="0" smtClean="0"/>
              <a:t>İç </a:t>
            </a:r>
            <a:r>
              <a:rPr lang="tr-TR" sz="2400" dirty="0"/>
              <a:t>organlar ile ilgili istemsiz </a:t>
            </a:r>
            <a:r>
              <a:rPr lang="tr-TR" sz="2400" dirty="0" smtClean="0"/>
              <a:t>hareketlerden sorumludur.</a:t>
            </a:r>
          </a:p>
          <a:p>
            <a:r>
              <a:rPr lang="tr-TR" sz="2400" dirty="0"/>
              <a:t>Hapşırma, öksürme, </a:t>
            </a:r>
            <a:r>
              <a:rPr lang="tr-TR" sz="2400" dirty="0" smtClean="0"/>
              <a:t>çiğneme, yutma</a:t>
            </a:r>
            <a:r>
              <a:rPr lang="tr-TR" sz="2400" dirty="0"/>
              <a:t>, kızarma, kusma ve </a:t>
            </a:r>
            <a:r>
              <a:rPr lang="tr-TR" sz="2400" dirty="0" smtClean="0"/>
              <a:t>kan damarlarının büzülüp gevşemesi gibi refleksleri düzenler.</a:t>
            </a:r>
          </a:p>
          <a:p>
            <a:r>
              <a:rPr lang="tr-TR" sz="2400" dirty="0" smtClean="0"/>
              <a:t>Hasar görmesi ölüme neden olur.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46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509451"/>
            <a:ext cx="8596668" cy="5531911"/>
          </a:xfrm>
        </p:spPr>
        <p:txBody>
          <a:bodyPr>
            <a:normAutofit/>
          </a:bodyPr>
          <a:lstStyle/>
          <a:p>
            <a:r>
              <a:rPr lang="tr-TR" sz="2400" dirty="0"/>
              <a:t>Beyin yarım </a:t>
            </a:r>
            <a:r>
              <a:rPr lang="tr-TR" sz="2400" dirty="0" smtClean="0"/>
              <a:t>kürelerinden çıkıp </a:t>
            </a:r>
            <a:r>
              <a:rPr lang="tr-TR" sz="2400" dirty="0"/>
              <a:t>vücuda giden </a:t>
            </a:r>
            <a:r>
              <a:rPr lang="tr-TR" sz="2400" dirty="0" smtClean="0"/>
              <a:t>motor sinirler </a:t>
            </a:r>
            <a:r>
              <a:rPr lang="tr-TR" sz="2400" dirty="0" err="1"/>
              <a:t>medulla</a:t>
            </a:r>
            <a:r>
              <a:rPr lang="tr-TR" sz="2400" dirty="0"/>
              <a:t> </a:t>
            </a:r>
            <a:r>
              <a:rPr lang="tr-TR" sz="2400" dirty="0" err="1" smtClean="0"/>
              <a:t>oblongata</a:t>
            </a:r>
            <a:r>
              <a:rPr lang="tr-TR" sz="2400" dirty="0" smtClean="0"/>
              <a:t> </a:t>
            </a:r>
            <a:r>
              <a:rPr lang="tr-TR" sz="2400" dirty="0" smtClean="0"/>
              <a:t>çaprazlanarak omuriliğe gider.</a:t>
            </a:r>
          </a:p>
          <a:p>
            <a:r>
              <a:rPr lang="tr-TR" sz="2400" dirty="0"/>
              <a:t>Sağ yarım küreden </a:t>
            </a:r>
            <a:r>
              <a:rPr lang="tr-TR" sz="2400" dirty="0" smtClean="0"/>
              <a:t>gelen sinirler </a:t>
            </a:r>
            <a:r>
              <a:rPr lang="tr-TR" sz="2400" dirty="0"/>
              <a:t>vücudun </a:t>
            </a:r>
            <a:r>
              <a:rPr lang="tr-TR" sz="2400" dirty="0" smtClean="0"/>
              <a:t>sol tarafını</a:t>
            </a:r>
            <a:r>
              <a:rPr lang="tr-TR" sz="2400" dirty="0"/>
              <a:t>, sol yarım </a:t>
            </a:r>
            <a:r>
              <a:rPr lang="tr-TR" sz="2400" dirty="0" smtClean="0"/>
              <a:t>küreden gelen sinirler </a:t>
            </a:r>
            <a:r>
              <a:rPr lang="tr-TR" sz="2400" dirty="0"/>
              <a:t>ise </a:t>
            </a:r>
            <a:r>
              <a:rPr lang="tr-TR" sz="2400" dirty="0" smtClean="0"/>
              <a:t>vücudun 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sağ </a:t>
            </a:r>
            <a:r>
              <a:rPr lang="tr-TR" sz="2400" dirty="0"/>
              <a:t>tarafını kontrol </a:t>
            </a:r>
            <a:r>
              <a:rPr lang="tr-TR" sz="2400" dirty="0" smtClean="0"/>
              <a:t>eder.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34" y="3082846"/>
            <a:ext cx="4800600" cy="31432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406" y="1697525"/>
            <a:ext cx="4164594" cy="51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306287"/>
            <a:ext cx="8596668" cy="4735076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Beyincik (</a:t>
            </a:r>
            <a:r>
              <a:rPr lang="tr-TR" sz="2400" b="1" dirty="0" err="1" smtClean="0"/>
              <a:t>serebellum</a:t>
            </a:r>
            <a:r>
              <a:rPr lang="tr-TR" sz="2400" b="1" dirty="0" smtClean="0"/>
              <a:t>):</a:t>
            </a:r>
            <a:endParaRPr lang="tr-TR" sz="2400" b="1" dirty="0"/>
          </a:p>
          <a:p>
            <a:r>
              <a:rPr lang="tr-TR" sz="2400" dirty="0" smtClean="0"/>
              <a:t>İstemli </a:t>
            </a:r>
            <a:r>
              <a:rPr lang="tr-TR" sz="2400" dirty="0"/>
              <a:t>hareketlerin komutları uç beyin </a:t>
            </a:r>
            <a:r>
              <a:rPr lang="tr-TR" sz="2400" dirty="0" smtClean="0"/>
              <a:t>tarafından verilir</a:t>
            </a:r>
            <a:r>
              <a:rPr lang="tr-TR" sz="2400" dirty="0"/>
              <a:t>.</a:t>
            </a:r>
          </a:p>
          <a:p>
            <a:r>
              <a:rPr lang="tr-TR" sz="2400" dirty="0" smtClean="0"/>
              <a:t>Beyincik</a:t>
            </a:r>
            <a:r>
              <a:rPr lang="tr-TR" sz="2400" dirty="0"/>
              <a:t>, beyinden aldığı komutları düzenler.</a:t>
            </a:r>
          </a:p>
          <a:p>
            <a:r>
              <a:rPr lang="nn-NO" sz="2400" dirty="0" smtClean="0"/>
              <a:t>Hareketlerin </a:t>
            </a:r>
            <a:r>
              <a:rPr lang="nn-NO" sz="2400" dirty="0"/>
              <a:t>daha doğru</a:t>
            </a:r>
            <a:r>
              <a:rPr lang="nn-NO" sz="2400" dirty="0" smtClean="0"/>
              <a:t>,</a:t>
            </a:r>
            <a:r>
              <a:rPr lang="tr-TR" sz="2400" dirty="0" smtClean="0"/>
              <a:t> </a:t>
            </a:r>
            <a:r>
              <a:rPr lang="nn-NO" sz="2400" dirty="0" smtClean="0"/>
              <a:t>etkili </a:t>
            </a:r>
            <a:r>
              <a:rPr lang="nn-NO" sz="2400" dirty="0"/>
              <a:t>ve </a:t>
            </a:r>
            <a:r>
              <a:rPr lang="nn-NO" sz="2400" dirty="0" smtClean="0"/>
              <a:t>koordineli</a:t>
            </a:r>
            <a:r>
              <a:rPr lang="tr-TR" sz="2400" dirty="0" smtClean="0"/>
              <a:t> olmasını </a:t>
            </a:r>
            <a:r>
              <a:rPr lang="tr-TR" sz="2400" dirty="0"/>
              <a:t>sağlar.</a:t>
            </a:r>
          </a:p>
          <a:p>
            <a:r>
              <a:rPr lang="tr-TR" sz="2400" dirty="0" smtClean="0"/>
              <a:t>Ayrıca </a:t>
            </a:r>
            <a:r>
              <a:rPr lang="tr-TR" sz="2400" dirty="0"/>
              <a:t>dengenin oluşmasını sağlar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Beyinciği zarar gören bir </a:t>
            </a:r>
            <a:r>
              <a:rPr lang="tr-TR" sz="2400" dirty="0" smtClean="0"/>
              <a:t>bireyde yürümede </a:t>
            </a:r>
            <a:r>
              <a:rPr lang="tr-TR" sz="2400" dirty="0"/>
              <a:t>bozukluk, titreme </a:t>
            </a:r>
            <a:r>
              <a:rPr lang="tr-TR" sz="2400" dirty="0" smtClean="0"/>
              <a:t>ve denge kaybı görülür.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190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50" y="711927"/>
            <a:ext cx="6609806" cy="49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93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645921"/>
            <a:ext cx="8596668" cy="4395442"/>
          </a:xfrm>
        </p:spPr>
        <p:txBody>
          <a:bodyPr/>
          <a:lstStyle/>
          <a:p>
            <a:r>
              <a:rPr lang="tr-TR" u="sng" dirty="0" smtClean="0">
                <a:solidFill>
                  <a:schemeClr val="tx1"/>
                </a:solidFill>
                <a:hlinkClick r:id="rId2"/>
              </a:rPr>
              <a:t>Aral N. (2015) Beyin gelişimi. Duyuların Gelişimi ve Desteklenmesi </a:t>
            </a:r>
            <a:r>
              <a:rPr lang="tr-TR" u="sng" dirty="0" err="1" smtClean="0">
                <a:solidFill>
                  <a:schemeClr val="tx1"/>
                </a:solidFill>
                <a:hlinkClick r:id="rId2"/>
              </a:rPr>
              <a:t>Ed</a:t>
            </a:r>
            <a:r>
              <a:rPr lang="tr-TR" u="sng" dirty="0" smtClean="0">
                <a:solidFill>
                  <a:schemeClr val="tx1"/>
                </a:solidFill>
                <a:hlinkClick r:id=""/>
              </a:rPr>
              <a:t>: M. Yıldız-Bıçakçı. Ankara: Eğiten Kitap.</a:t>
            </a:r>
          </a:p>
          <a:p>
            <a:r>
              <a:rPr lang="tr-TR" u="sng" dirty="0" smtClean="0">
                <a:solidFill>
                  <a:schemeClr val="tx1"/>
                </a:solidFill>
                <a:hlinkClick r:id=""/>
              </a:rPr>
              <a:t>Doğan, H. (2018). Beyin gelişimi. Çocuk gelişimi. </a:t>
            </a:r>
            <a:r>
              <a:rPr lang="tr-TR" u="sng" dirty="0" err="1" smtClean="0">
                <a:solidFill>
                  <a:schemeClr val="tx1"/>
                </a:solidFill>
                <a:hlinkClick r:id="rId2"/>
              </a:rPr>
              <a:t>Ed</a:t>
            </a:r>
            <a:r>
              <a:rPr lang="tr-TR" u="sng" dirty="0" smtClean="0">
                <a:solidFill>
                  <a:schemeClr val="tx1"/>
                </a:solidFill>
                <a:hlinkClick r:id="rId2"/>
              </a:rPr>
              <a:t>: </a:t>
            </a:r>
            <a:r>
              <a:rPr lang="tr-TR" u="sng" dirty="0">
                <a:solidFill>
                  <a:schemeClr val="tx1"/>
                </a:solidFill>
                <a:hlinkClick r:id="rId2"/>
              </a:rPr>
              <a:t>N. </a:t>
            </a:r>
            <a:r>
              <a:rPr lang="tr-TR" u="sng" dirty="0" smtClean="0">
                <a:solidFill>
                  <a:schemeClr val="tx1"/>
                </a:solidFill>
                <a:hlinkClick r:id=""/>
              </a:rPr>
              <a:t>Aral ve Z.F. Temel. Ankara: Hedef.</a:t>
            </a:r>
          </a:p>
          <a:p>
            <a:r>
              <a:rPr lang="tr-TR" u="sng" dirty="0" smtClean="0">
                <a:solidFill>
                  <a:schemeClr val="tx1"/>
                </a:solidFill>
                <a:hlinkClick r:id=""/>
              </a:rPr>
              <a:t>Aral, N. ve Doğan-Keskin, A. (2018). Beynin yapısı ve beyin gelişimi. Erken Çocukluk döneminde Gelişim I. </a:t>
            </a:r>
            <a:r>
              <a:rPr lang="tr-TR" u="sng" smtClean="0">
                <a:solidFill>
                  <a:schemeClr val="tx1"/>
                </a:solidFill>
                <a:hlinkClick r:id=""/>
              </a:rPr>
              <a:t>Ankara: Anı.</a:t>
            </a:r>
            <a:endParaRPr lang="tr-TR" u="sng" dirty="0" smtClean="0">
              <a:solidFill>
                <a:schemeClr val="tx1"/>
              </a:solidFill>
              <a:hlinkClick r:id=""/>
            </a:endParaRPr>
          </a:p>
          <a:p>
            <a:r>
              <a:rPr lang="tr-TR" u="sng" dirty="0" smtClean="0">
                <a:solidFill>
                  <a:schemeClr val="tx1"/>
                </a:solidFill>
                <a:hlinkClick r:id=""/>
              </a:rPr>
              <a:t>https</a:t>
            </a:r>
            <a:r>
              <a:rPr lang="tr-TR" u="sng" dirty="0">
                <a:solidFill>
                  <a:schemeClr val="tx1"/>
                </a:solidFill>
                <a:hlinkClick r:id="rId2"/>
              </a:rPr>
              <a:t>://</a:t>
            </a:r>
            <a:r>
              <a:rPr lang="tr-TR" u="sng" dirty="0" smtClean="0">
                <a:solidFill>
                  <a:schemeClr val="tx1"/>
                </a:solidFill>
                <a:hlinkClick r:id="rId2"/>
              </a:rPr>
              <a:t>www.beyin.gen.tr</a:t>
            </a:r>
            <a:endParaRPr lang="tr-TR" u="sng" dirty="0" smtClean="0">
              <a:solidFill>
                <a:schemeClr val="tx1"/>
              </a:solidFill>
            </a:endParaRPr>
          </a:p>
          <a:p>
            <a:r>
              <a:rPr lang="tr-TR" u="sng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tr-TR" u="sng" dirty="0" smtClean="0">
                <a:solidFill>
                  <a:schemeClr val="tx1"/>
                </a:solidFill>
                <a:hlinkClick r:id="rId3"/>
              </a:rPr>
              <a:t>tr.wikipedia.org/wiki/Beyin_h%C3%BCcresi</a:t>
            </a:r>
            <a:endParaRPr lang="tr-TR" u="sng" dirty="0" smtClean="0">
              <a:solidFill>
                <a:schemeClr val="tx1"/>
              </a:solidFill>
            </a:endParaRPr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71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783771"/>
            <a:ext cx="8596668" cy="5257591"/>
          </a:xfrm>
        </p:spPr>
        <p:txBody>
          <a:bodyPr>
            <a:noAutofit/>
          </a:bodyPr>
          <a:lstStyle/>
          <a:p>
            <a:r>
              <a:rPr lang="tr-TR" sz="2400" dirty="0" smtClean="0"/>
              <a:t>Örneğin;</a:t>
            </a:r>
          </a:p>
          <a:p>
            <a:r>
              <a:rPr lang="tr-TR" sz="2400" dirty="0" smtClean="0"/>
              <a:t>6-8 yaşlarında ince motor beceriler ve el-göz koordinasyonunda gelişme görülür. 10-12 yaşlarında </a:t>
            </a:r>
            <a:r>
              <a:rPr lang="tr-TR" sz="2400" dirty="0" err="1" smtClean="0"/>
              <a:t>serebral</a:t>
            </a:r>
            <a:r>
              <a:rPr lang="tr-TR" sz="2400" dirty="0" smtClean="0"/>
              <a:t> korteksin ön loblarının gelişimi ön plana çıkar. Bu dönemde bilişsel olarak mantık ve planlama işlevleri ön loblar tarafından denetlenmektedir.</a:t>
            </a:r>
          </a:p>
          <a:p>
            <a:r>
              <a:rPr lang="tr-TR" sz="2400" dirty="0" smtClean="0"/>
              <a:t>13-15 yaşlarında beynin uzaysal algı ve motor işlevlerini denetleyen bölümlerinde gelişim yaşanır. 17 ve sonraki yıllarda beynin ön loblarında gelişim görülmektedir.</a:t>
            </a:r>
          </a:p>
          <a:p>
            <a:r>
              <a:rPr lang="tr-TR" sz="2400" dirty="0" smtClean="0"/>
              <a:t>Mantık ve planlama ile ilgili alanlar olduğu için bir yetişkinin sorunu ele alış biçimiyle bir ergenin konuya bakış açısı birbirinden farklıdır.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9197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3" y="1606731"/>
            <a:ext cx="9302689" cy="4434632"/>
          </a:xfrm>
        </p:spPr>
        <p:txBody>
          <a:bodyPr>
            <a:noAutofit/>
          </a:bodyPr>
          <a:lstStyle/>
          <a:p>
            <a:r>
              <a:rPr lang="tr-TR" sz="2400" dirty="0" smtClean="0"/>
              <a:t>Duyu organlarından gönderilen bilgileri değerlendirir.</a:t>
            </a:r>
          </a:p>
          <a:p>
            <a:r>
              <a:rPr lang="tr-TR" sz="2400" dirty="0" smtClean="0"/>
              <a:t>Konuşmayı sağlar.</a:t>
            </a:r>
          </a:p>
          <a:p>
            <a:r>
              <a:rPr lang="tr-TR" sz="2400" dirty="0" smtClean="0"/>
              <a:t>İstemli hareketlerin yapılmasını sağlar.</a:t>
            </a:r>
          </a:p>
          <a:p>
            <a:r>
              <a:rPr lang="tr-TR" sz="2400" dirty="0" smtClean="0"/>
              <a:t>Acıkma, susama, uyuma vb. yaşamsal olayları düzenler.</a:t>
            </a:r>
          </a:p>
          <a:p>
            <a:r>
              <a:rPr lang="tr-TR" sz="2400" dirty="0" smtClean="0"/>
              <a:t>Kan basıncı, vücut sıcaklığı gibi hayati bulguları normal değerlerde tutar.</a:t>
            </a:r>
          </a:p>
          <a:p>
            <a:r>
              <a:rPr lang="tr-TR" sz="2400" dirty="0" smtClean="0"/>
              <a:t>Vücuttaki organ ve organ sistemlerinin uyumlu çalışmasını sağlar.</a:t>
            </a:r>
          </a:p>
        </p:txBody>
      </p:sp>
    </p:spTree>
    <p:extLst>
      <p:ext uri="{BB962C8B-B14F-4D97-AF65-F5344CB8AC3E}">
        <p14:creationId xmlns:p14="http://schemas.microsoft.com/office/powerpoint/2010/main" val="141116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763487"/>
            <a:ext cx="8596668" cy="4277876"/>
          </a:xfrm>
        </p:spPr>
        <p:txBody>
          <a:bodyPr>
            <a:normAutofit/>
          </a:bodyPr>
          <a:lstStyle/>
          <a:p>
            <a:r>
              <a:rPr lang="tr-TR" sz="2400" dirty="0"/>
              <a:t>Vücudun dengesini sağlar. (beyincik)</a:t>
            </a:r>
          </a:p>
          <a:p>
            <a:r>
              <a:rPr lang="tr-TR" sz="2400" dirty="0"/>
              <a:t>Kas hareketlerini yönetir. (beyincik)</a:t>
            </a:r>
          </a:p>
          <a:p>
            <a:r>
              <a:rPr lang="tr-TR" sz="2400" dirty="0"/>
              <a:t>Solunum, kalp atımı ve sindirimi düzenler. (omurilik soğanı ve </a:t>
            </a:r>
            <a:r>
              <a:rPr lang="tr-TR" sz="2400" dirty="0" err="1"/>
              <a:t>pons</a:t>
            </a:r>
            <a:r>
              <a:rPr lang="tr-TR" sz="2400" dirty="0"/>
              <a:t>)</a:t>
            </a:r>
          </a:p>
          <a:p>
            <a:r>
              <a:rPr lang="tr-TR" sz="2400" dirty="0"/>
              <a:t>Refleksleri </a:t>
            </a:r>
            <a:r>
              <a:rPr lang="tr-TR" sz="2400" dirty="0" smtClean="0"/>
              <a:t>denetler.</a:t>
            </a:r>
          </a:p>
          <a:p>
            <a:r>
              <a:rPr lang="tr-TR" sz="2400" dirty="0" smtClean="0"/>
              <a:t>Heyecanı denetler ve uyku düzenini sağlar.</a:t>
            </a:r>
          </a:p>
          <a:p>
            <a:r>
              <a:rPr lang="tr-TR" sz="2400" dirty="0"/>
              <a:t>Öğrenme, düşünme, hafıza ve zeka merkezleri beyindedir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Bilgi üretme ve saklama merkezidir.</a:t>
            </a:r>
          </a:p>
        </p:txBody>
      </p:sp>
    </p:spTree>
    <p:extLst>
      <p:ext uri="{BB962C8B-B14F-4D97-AF65-F5344CB8AC3E}">
        <p14:creationId xmlns:p14="http://schemas.microsoft.com/office/powerpoint/2010/main" val="114084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4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03" y="0"/>
            <a:ext cx="97536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9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3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Loblar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776549"/>
            <a:ext cx="8596668" cy="4264813"/>
          </a:xfrm>
        </p:spPr>
        <p:txBody>
          <a:bodyPr>
            <a:noAutofit/>
          </a:bodyPr>
          <a:lstStyle/>
          <a:p>
            <a:r>
              <a:rPr lang="tr-TR" sz="2400" b="1" dirty="0" err="1"/>
              <a:t>Frontol</a:t>
            </a:r>
            <a:r>
              <a:rPr lang="tr-TR" sz="2400" b="1" dirty="0"/>
              <a:t> </a:t>
            </a:r>
            <a:r>
              <a:rPr lang="tr-TR" sz="2400" b="1" dirty="0" smtClean="0"/>
              <a:t>Lob:</a:t>
            </a:r>
            <a:r>
              <a:rPr lang="tr-TR" sz="2400" dirty="0" smtClean="0"/>
              <a:t> </a:t>
            </a:r>
            <a:r>
              <a:rPr lang="tr-TR" sz="2400" dirty="0"/>
              <a:t>Beynin en gelişmiş ve en büyük lobu olan </a:t>
            </a:r>
            <a:r>
              <a:rPr lang="tr-TR" sz="2400" dirty="0" err="1"/>
              <a:t>frontol</a:t>
            </a:r>
            <a:r>
              <a:rPr lang="tr-TR" sz="2400" dirty="0"/>
              <a:t> lobda, motor ve duyu merkezleri ile konuşma merkezi bulunur.</a:t>
            </a:r>
          </a:p>
          <a:p>
            <a:r>
              <a:rPr lang="tr-TR" sz="2400" b="1" dirty="0" err="1"/>
              <a:t>Pariatel</a:t>
            </a:r>
            <a:r>
              <a:rPr lang="tr-TR" sz="2400" b="1" dirty="0"/>
              <a:t> </a:t>
            </a:r>
            <a:r>
              <a:rPr lang="tr-TR" sz="2400" b="1" dirty="0" smtClean="0"/>
              <a:t>Lob:</a:t>
            </a:r>
            <a:r>
              <a:rPr lang="tr-TR" sz="2400" dirty="0" smtClean="0"/>
              <a:t> </a:t>
            </a:r>
            <a:r>
              <a:rPr lang="tr-TR" sz="2400" dirty="0"/>
              <a:t>Bu lob üzerinde duyu merkezlerinin yanı sıra duyuların değerlendirildiği öğrenme, hafıza ve mantık gibi merkezlerde bulunur.</a:t>
            </a:r>
          </a:p>
          <a:p>
            <a:r>
              <a:rPr lang="tr-TR" sz="2400" b="1" dirty="0" err="1"/>
              <a:t>Temporal</a:t>
            </a:r>
            <a:r>
              <a:rPr lang="tr-TR" sz="2400" b="1" dirty="0"/>
              <a:t> </a:t>
            </a:r>
            <a:r>
              <a:rPr lang="tr-TR" sz="2400" b="1" dirty="0" smtClean="0"/>
              <a:t>Lob:</a:t>
            </a:r>
            <a:r>
              <a:rPr lang="tr-TR" sz="2400" dirty="0" smtClean="0"/>
              <a:t> </a:t>
            </a:r>
            <a:r>
              <a:rPr lang="tr-TR" sz="2400" dirty="0"/>
              <a:t>Burada temel duyu merkezleri bulunur. Koku ve tat merkezleri de </a:t>
            </a:r>
            <a:r>
              <a:rPr lang="tr-TR" sz="2400" dirty="0" err="1"/>
              <a:t>temporal</a:t>
            </a:r>
            <a:r>
              <a:rPr lang="tr-TR" sz="2400" dirty="0"/>
              <a:t> lobda yer alır. </a:t>
            </a:r>
          </a:p>
          <a:p>
            <a:r>
              <a:rPr lang="tr-TR" sz="2400" b="1" dirty="0" err="1"/>
              <a:t>Oksipital</a:t>
            </a:r>
            <a:r>
              <a:rPr lang="tr-TR" sz="2400" b="1" dirty="0"/>
              <a:t> </a:t>
            </a:r>
            <a:r>
              <a:rPr lang="tr-TR" sz="2400" b="1" dirty="0" smtClean="0"/>
              <a:t>Lob: </a:t>
            </a:r>
            <a:r>
              <a:rPr lang="tr-TR" sz="2400" dirty="0"/>
              <a:t>Görme ve görüntülenme merkezleri bu alanda yer alır. </a:t>
            </a:r>
          </a:p>
        </p:txBody>
      </p:sp>
    </p:spTree>
    <p:extLst>
      <p:ext uri="{BB962C8B-B14F-4D97-AF65-F5344CB8AC3E}">
        <p14:creationId xmlns:p14="http://schemas.microsoft.com/office/powerpoint/2010/main" val="2685189197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</TotalTime>
  <Words>868</Words>
  <Application>Microsoft Office PowerPoint</Application>
  <PresentationFormat>Geniş ekran</PresentationFormat>
  <Paragraphs>95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 3</vt:lpstr>
      <vt:lpstr>Yüzeyler</vt:lpstr>
      <vt:lpstr>BEYNİN FONKSİYONLARI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Loblar</vt:lpstr>
      <vt:lpstr>PowerPoint Sunusu</vt:lpstr>
      <vt:lpstr>PowerPoint Sunusu</vt:lpstr>
      <vt:lpstr>PowerPoint Sunusu</vt:lpstr>
      <vt:lpstr>1. Ön Beyin</vt:lpstr>
      <vt:lpstr>Uç beyin (serebrum)</vt:lpstr>
      <vt:lpstr>PowerPoint Sunusu</vt:lpstr>
      <vt:lpstr>Serebrum </vt:lpstr>
      <vt:lpstr>Ara beyin (diensefalon)  (talamus, hipotalamus, epitalamus)</vt:lpstr>
      <vt:lpstr>PowerPoint Sunusu</vt:lpstr>
      <vt:lpstr>PowerPoint Sunusu</vt:lpstr>
      <vt:lpstr>PowerPoint Sunusu</vt:lpstr>
      <vt:lpstr>2. Orta beyin (mezensefalon)</vt:lpstr>
      <vt:lpstr>3. Arka beyin</vt:lpstr>
      <vt:lpstr>PowerPoint Sunusu</vt:lpstr>
      <vt:lpstr>PowerPoint Sunusu</vt:lpstr>
      <vt:lpstr>PowerPoint Sunusu</vt:lpstr>
      <vt:lpstr>PowerPoint Sunusu</vt:lpstr>
      <vt:lpstr>Kaynaklar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BEYNİN FONKSİYONLARI</dc:title>
  <dc:creator>Ender Durualp</dc:creator>
  <cp:lastModifiedBy>Ender Durualp</cp:lastModifiedBy>
  <cp:revision>27</cp:revision>
  <dcterms:created xsi:type="dcterms:W3CDTF">2021-03-13T16:12:55Z</dcterms:created>
  <dcterms:modified xsi:type="dcterms:W3CDTF">2021-04-03T09:51:53Z</dcterms:modified>
</cp:coreProperties>
</file>