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74" r:id="rId3"/>
    <p:sldId id="265" r:id="rId4"/>
    <p:sldId id="275" r:id="rId5"/>
    <p:sldId id="276" r:id="rId6"/>
    <p:sldId id="277" r:id="rId7"/>
    <p:sldId id="280" r:id="rId8"/>
    <p:sldId id="281" r:id="rId9"/>
    <p:sldId id="282" r:id="rId10"/>
    <p:sldId id="283" r:id="rId11"/>
    <p:sldId id="287" r:id="rId12"/>
    <p:sldId id="305" r:id="rId13"/>
    <p:sldId id="293" r:id="rId14"/>
    <p:sldId id="294" r:id="rId15"/>
    <p:sldId id="292" r:id="rId16"/>
    <p:sldId id="298" r:id="rId17"/>
    <p:sldId id="295" r:id="rId18"/>
    <p:sldId id="296" r:id="rId19"/>
    <p:sldId id="297" r:id="rId20"/>
    <p:sldId id="278" r:id="rId2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3" d="100"/>
          <a:sy n="63" d="100"/>
        </p:scale>
        <p:origin x="159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2683103-CD92-4C94-9426-2AA02F0B3D4D}" type="datetimeFigureOut">
              <a:rPr lang="tr-TR" smtClean="0"/>
              <a:t>8.05.2020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D415E8A-216A-4F37-BBED-CC18A40DA2D9}"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p>
            <a:fld id="{51B867A2-5BDF-40B5-AABF-BFC5FC80330C}" type="datetimeFigureOut">
              <a:rPr lang="tr-TR" smtClean="0"/>
              <a:t>8.05.2020</a:t>
            </a:fld>
            <a:endParaRPr lang="tr-TR"/>
          </a:p>
        </p:txBody>
      </p:sp>
      <p:sp>
        <p:nvSpPr>
          <p:cNvPr id="20" name="19 Altbilgi Yer Tutucusu"/>
          <p:cNvSpPr>
            <a:spLocks noGrp="1"/>
          </p:cNvSpPr>
          <p:nvPr>
            <p:ph type="ftr" sz="quarter" idx="11"/>
          </p:nvPr>
        </p:nvSpPr>
        <p:spPr/>
        <p:txBody>
          <a:bodyPr/>
          <a:lstStyle/>
          <a:p>
            <a:endParaRPr lang="tr-TR"/>
          </a:p>
        </p:txBody>
      </p:sp>
      <p:sp>
        <p:nvSpPr>
          <p:cNvPr id="10" name="9 Slayt Numarası Yer Tutucusu"/>
          <p:cNvSpPr>
            <a:spLocks noGrp="1"/>
          </p:cNvSpPr>
          <p:nvPr>
            <p:ph type="sldNum" sz="quarter" idx="12"/>
          </p:nvPr>
        </p:nvSpPr>
        <p:spPr/>
        <p:txBody>
          <a:bodyPr/>
          <a:lstStyle/>
          <a:p>
            <a:fld id="{CF793A1D-5F03-48B3-B559-4BCA341B8BE6}" type="slidenum">
              <a:rPr lang="tr-TR" smtClean="0"/>
              <a:t>‹#›</a:t>
            </a:fld>
            <a:endParaRPr lang="tr-T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51B867A2-5BDF-40B5-AABF-BFC5FC80330C}" type="datetimeFigureOut">
              <a:rPr lang="tr-TR" smtClean="0"/>
              <a:t>8.05.2020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F793A1D-5F03-48B3-B559-4BCA341B8BE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51B867A2-5BDF-40B5-AABF-BFC5FC80330C}" type="datetimeFigureOut">
              <a:rPr lang="tr-TR" smtClean="0"/>
              <a:t>8.05.2020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F793A1D-5F03-48B3-B559-4BCA341B8BE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51B867A2-5BDF-40B5-AABF-BFC5FC80330C}" type="datetimeFigureOut">
              <a:rPr lang="tr-TR" smtClean="0"/>
              <a:t>8.05.2020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F793A1D-5F03-48B3-B559-4BCA341B8BE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51B867A2-5BDF-40B5-AABF-BFC5FC80330C}" type="datetimeFigureOut">
              <a:rPr lang="tr-TR" smtClean="0"/>
              <a:t>8.05.2020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F793A1D-5F03-48B3-B559-4BCA341B8BE6}" type="slidenum">
              <a:rPr lang="tr-TR" smtClean="0"/>
              <a:t>‹#›</a:t>
            </a:fld>
            <a:endParaRPr lang="tr-T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51B867A2-5BDF-40B5-AABF-BFC5FC80330C}" type="datetimeFigureOut">
              <a:rPr lang="tr-TR" smtClean="0"/>
              <a:t>8.05.2020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F793A1D-5F03-48B3-B559-4BCA341B8BE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51B867A2-5BDF-40B5-AABF-BFC5FC80330C}" type="datetimeFigureOut">
              <a:rPr lang="tr-TR" smtClean="0"/>
              <a:t>8.05.2020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CF793A1D-5F03-48B3-B559-4BCA341B8BE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51B867A2-5BDF-40B5-AABF-BFC5FC80330C}" type="datetimeFigureOut">
              <a:rPr lang="tr-TR" smtClean="0"/>
              <a:t>8.05.2020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CF793A1D-5F03-48B3-B559-4BCA341B8BE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Veri Yer Tutucusu"/>
          <p:cNvSpPr>
            <a:spLocks noGrp="1"/>
          </p:cNvSpPr>
          <p:nvPr>
            <p:ph type="dt" sz="half" idx="10"/>
          </p:nvPr>
        </p:nvSpPr>
        <p:spPr/>
        <p:txBody>
          <a:bodyPr/>
          <a:lstStyle/>
          <a:p>
            <a:fld id="{51B867A2-5BDF-40B5-AABF-BFC5FC80330C}" type="datetimeFigureOut">
              <a:rPr lang="tr-TR" smtClean="0"/>
              <a:t>8.05.2020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CF793A1D-5F03-48B3-B559-4BCA341B8BE6}" type="slidenum">
              <a:rPr lang="tr-TR" smtClean="0"/>
              <a:t>‹#›</a:t>
            </a:fld>
            <a:endParaRPr lang="tr-T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51B867A2-5BDF-40B5-AABF-BFC5FC80330C}" type="datetimeFigureOut">
              <a:rPr lang="tr-TR" smtClean="0"/>
              <a:t>8.05.2020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F793A1D-5F03-48B3-B559-4BCA341B8BE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51B867A2-5BDF-40B5-AABF-BFC5FC80330C}" type="datetimeFigureOut">
              <a:rPr lang="tr-TR" smtClean="0"/>
              <a:t>8.05.2020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F793A1D-5F03-48B3-B559-4BCA341B8BE6}" type="slidenum">
              <a:rPr lang="tr-TR" smtClean="0"/>
              <a:t>‹#›</a:t>
            </a:fld>
            <a:endParaRPr lang="tr-T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51B867A2-5BDF-40B5-AABF-BFC5FC80330C}" type="datetimeFigureOut">
              <a:rPr lang="tr-TR" smtClean="0"/>
              <a:t>8.05.2020</a:t>
            </a:fld>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CF793A1D-5F03-48B3-B559-4BCA341B8BE6}" type="slidenum">
              <a:rPr lang="tr-TR" smtClean="0"/>
              <a:t>‹#›</a:t>
            </a:fld>
            <a:endParaRPr lang="tr-T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331640" y="836712"/>
            <a:ext cx="7406640" cy="1472184"/>
          </a:xfrm>
        </p:spPr>
        <p:txBody>
          <a:bodyPr>
            <a:noAutofit/>
          </a:bodyPr>
          <a:lstStyle/>
          <a:p>
            <a:r>
              <a:rPr lang="tr-TR" sz="6600" b="1" dirty="0" err="1" smtClean="0"/>
              <a:t>Le</a:t>
            </a:r>
            <a:r>
              <a:rPr lang="es-ES_tradnl" sz="6600" b="1" dirty="0" smtClean="0"/>
              <a:t>opoldo Alas “´Clarín”</a:t>
            </a:r>
            <a:endParaRPr lang="tr-TR" sz="6600" b="1" dirty="0"/>
          </a:p>
        </p:txBody>
      </p:sp>
      <p:sp>
        <p:nvSpPr>
          <p:cNvPr id="3" name="2 Alt Başlık"/>
          <p:cNvSpPr>
            <a:spLocks noGrp="1"/>
          </p:cNvSpPr>
          <p:nvPr>
            <p:ph type="subTitle" idx="1"/>
          </p:nvPr>
        </p:nvSpPr>
        <p:spPr>
          <a:xfrm>
            <a:off x="1403648" y="2420888"/>
            <a:ext cx="2376264" cy="648072"/>
          </a:xfrm>
        </p:spPr>
        <p:txBody>
          <a:bodyPr/>
          <a:lstStyle/>
          <a:p>
            <a:r>
              <a:rPr lang="es-ES_tradnl" dirty="0" smtClean="0"/>
              <a:t>(1852-1901)</a:t>
            </a:r>
            <a:endParaRPr lang="tr-TR" dirty="0"/>
          </a:p>
        </p:txBody>
      </p:sp>
      <p:pic>
        <p:nvPicPr>
          <p:cNvPr id="21506" name="Picture 2" descr="Resultado de imagen de leopoldo alas clarin"/>
          <p:cNvPicPr>
            <a:picLocks noChangeAspect="1" noChangeArrowheads="1"/>
          </p:cNvPicPr>
          <p:nvPr/>
        </p:nvPicPr>
        <p:blipFill>
          <a:blip r:embed="rId2" cstate="print"/>
          <a:srcRect/>
          <a:stretch>
            <a:fillRect/>
          </a:stretch>
        </p:blipFill>
        <p:spPr bwMode="auto">
          <a:xfrm>
            <a:off x="4427984" y="2348880"/>
            <a:ext cx="4283968" cy="4283968"/>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35608" y="548680"/>
            <a:ext cx="7498080" cy="5976664"/>
          </a:xfrm>
        </p:spPr>
        <p:txBody>
          <a:bodyPr>
            <a:normAutofit fontScale="92500" lnSpcReduction="20000"/>
          </a:bodyPr>
          <a:lstStyle/>
          <a:p>
            <a:pPr marL="82296" indent="0">
              <a:buNone/>
            </a:pPr>
            <a:r>
              <a:rPr lang="es-ES" dirty="0" smtClean="0"/>
              <a:t>“La taza y la copa en que había tomado café y anís don Víctor, que ya estaba en el casino jugando al ajedrez. Sobre el platillo de la taza yacía medio puro apagado, cuya ceniza formaba repugnante amasijo impregnado del café frío derramado. </a:t>
            </a:r>
            <a:r>
              <a:rPr lang="es-ES" b="1" dirty="0" smtClean="0"/>
              <a:t>Todo esto miraba la Regenta con pena, como si fuesen ruinas de un mundo</a:t>
            </a:r>
            <a:r>
              <a:rPr lang="es-ES" dirty="0" smtClean="0"/>
              <a:t> (...) un cigarro abandonado a la mitad por el hastío del fumador.  Además, pensaba en el marido incapaz de fumar un puro entero y de querer por entero a una mujer. </a:t>
            </a:r>
            <a:r>
              <a:rPr lang="es-ES" b="1" dirty="0" smtClean="0"/>
              <a:t>Ella era también como aquel cigarro, una cosa que no había servido para uno y que  ya no podía servir para otro</a:t>
            </a:r>
            <a:r>
              <a:rPr lang="es-ES" dirty="0" smtClean="0"/>
              <a:t>” (474)</a:t>
            </a:r>
            <a:endParaRPr lang="tr-TR" dirty="0"/>
          </a:p>
        </p:txBody>
      </p:sp>
    </p:spTree>
    <p:extLst>
      <p:ext uri="{BB962C8B-B14F-4D97-AF65-F5344CB8AC3E}">
        <p14:creationId xmlns:p14="http://schemas.microsoft.com/office/powerpoint/2010/main" val="34953152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35608" y="274638"/>
            <a:ext cx="7498080" cy="706090"/>
          </a:xfrm>
        </p:spPr>
        <p:txBody>
          <a:bodyPr>
            <a:normAutofit fontScale="90000"/>
          </a:bodyPr>
          <a:lstStyle/>
          <a:p>
            <a:r>
              <a:rPr lang="es-ES" b="1" dirty="0" smtClean="0"/>
              <a:t>Ana Ozores</a:t>
            </a:r>
            <a:endParaRPr lang="tr-TR" b="1" dirty="0"/>
          </a:p>
        </p:txBody>
      </p:sp>
      <p:sp>
        <p:nvSpPr>
          <p:cNvPr id="3" name="İçerik Yer Tutucusu 2"/>
          <p:cNvSpPr>
            <a:spLocks noGrp="1"/>
          </p:cNvSpPr>
          <p:nvPr>
            <p:ph idx="1"/>
          </p:nvPr>
        </p:nvSpPr>
        <p:spPr>
          <a:xfrm>
            <a:off x="1435608" y="1133208"/>
            <a:ext cx="7498080" cy="5536152"/>
          </a:xfrm>
        </p:spPr>
        <p:txBody>
          <a:bodyPr>
            <a:normAutofit fontScale="85000" lnSpcReduction="10000"/>
          </a:bodyPr>
          <a:lstStyle/>
          <a:p>
            <a:pPr marL="82296" indent="0">
              <a:buNone/>
            </a:pPr>
            <a:r>
              <a:rPr lang="es-ES" dirty="0" smtClean="0"/>
              <a:t>“En </a:t>
            </a:r>
            <a:r>
              <a:rPr lang="es-ES" dirty="0"/>
              <a:t>Vetusta, decir la Regenta era decir </a:t>
            </a:r>
            <a:r>
              <a:rPr lang="es-ES" b="1" dirty="0"/>
              <a:t>la perfecta casada.</a:t>
            </a:r>
            <a:r>
              <a:rPr lang="es-ES" dirty="0"/>
              <a:t> Ya no veía Anita la estúpida existencia de antes. Recordaba que </a:t>
            </a:r>
            <a:r>
              <a:rPr lang="es-ES" b="1" dirty="0"/>
              <a:t>la llamaban madre de los pobres</a:t>
            </a:r>
            <a:r>
              <a:rPr lang="es-ES" dirty="0"/>
              <a:t>. Sin ser beata, las más ardientes fanáticas la consideraban </a:t>
            </a:r>
            <a:r>
              <a:rPr lang="es-ES" b="1" dirty="0"/>
              <a:t>buena católica</a:t>
            </a:r>
            <a:r>
              <a:rPr lang="es-ES" dirty="0"/>
              <a:t>. Los más atrevidos Tenorios, famosos por sus temeridades, bajaban ante ella los ojos, y </a:t>
            </a:r>
            <a:r>
              <a:rPr lang="es-ES" b="1" dirty="0"/>
              <a:t>su hermosura se adoraba en silencio</a:t>
            </a:r>
            <a:r>
              <a:rPr lang="es-ES" dirty="0"/>
              <a:t>. Tal vez muchos la amaban, pero nadie se lo decía... Aquel mismo don Álvaro que tenía fama de atreverse a todo y conseguirlo todo, la quería, la adoraba sin duda alguna, estaba segura; </a:t>
            </a:r>
            <a:r>
              <a:rPr lang="es-ES" b="1" dirty="0"/>
              <a:t>más de dos años hacía que ella lo había conocido</a:t>
            </a:r>
            <a:r>
              <a:rPr lang="es-ES" dirty="0"/>
              <a:t>, pero él no había hablado más que con los ojos, donde Ana fingía no adivinar una pasión que era un </a:t>
            </a:r>
            <a:r>
              <a:rPr lang="es-ES" dirty="0" smtClean="0"/>
              <a:t>crimen”. </a:t>
            </a:r>
            <a:endParaRPr lang="tr-TR" dirty="0"/>
          </a:p>
        </p:txBody>
      </p:sp>
    </p:spTree>
    <p:extLst>
      <p:ext uri="{BB962C8B-B14F-4D97-AF65-F5344CB8AC3E}">
        <p14:creationId xmlns:p14="http://schemas.microsoft.com/office/powerpoint/2010/main" val="16750500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87624" y="1556792"/>
            <a:ext cx="7498080" cy="2232248"/>
          </a:xfrm>
        </p:spPr>
        <p:txBody>
          <a:bodyPr>
            <a:normAutofit/>
          </a:bodyPr>
          <a:lstStyle/>
          <a:p>
            <a:r>
              <a:rPr lang="es-ES" dirty="0" smtClean="0"/>
              <a:t>¿Os acordáis de algunas citas de Clarín?</a:t>
            </a:r>
            <a:endParaRPr lang="tr-TR" dirty="0"/>
          </a:p>
        </p:txBody>
      </p:sp>
    </p:spTree>
    <p:extLst>
      <p:ext uri="{BB962C8B-B14F-4D97-AF65-F5344CB8AC3E}">
        <p14:creationId xmlns:p14="http://schemas.microsoft.com/office/powerpoint/2010/main" val="18756585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971600" y="1196752"/>
            <a:ext cx="7962088" cy="5051648"/>
          </a:xfrm>
        </p:spPr>
        <p:txBody>
          <a:bodyPr>
            <a:normAutofit/>
          </a:bodyPr>
          <a:lstStyle/>
          <a:p>
            <a:pPr algn="ctr">
              <a:buNone/>
            </a:pPr>
            <a:r>
              <a:rPr lang="es-ES_tradnl" sz="3600" dirty="0" smtClean="0">
                <a:effectLst>
                  <a:outerShdw blurRad="38100" dist="38100" dir="2700000" algn="tl">
                    <a:srgbClr val="000000">
                      <a:alpha val="43137"/>
                    </a:srgbClr>
                  </a:outerShdw>
                </a:effectLst>
              </a:rPr>
              <a:t>“En las federaciones de la amistad suele haber un pacto tácito: el de la igualdad de ingenio y de fortuna. </a:t>
            </a:r>
            <a:r>
              <a:rPr lang="es-ES_tradnl" sz="3600" b="1" dirty="0" smtClean="0">
                <a:effectLst>
                  <a:outerShdw blurRad="38100" dist="38100" dir="2700000" algn="tl">
                    <a:srgbClr val="000000">
                      <a:alpha val="43137"/>
                    </a:srgbClr>
                  </a:outerShdw>
                </a:effectLst>
              </a:rPr>
              <a:t>El que brilla más, el que sube más, está fuera del pacto; se le declara la guerra</a:t>
            </a:r>
            <a:r>
              <a:rPr lang="es-ES_tradnl" sz="3600" dirty="0" smtClean="0">
                <a:effectLst>
                  <a:outerShdw blurRad="38100" dist="38100" dir="2700000" algn="tl">
                    <a:srgbClr val="000000">
                      <a:alpha val="43137"/>
                    </a:srgbClr>
                  </a:outerShdw>
                </a:effectLst>
              </a:rPr>
              <a:t>”</a:t>
            </a:r>
            <a:endParaRPr lang="tr-TR" sz="36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7003941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buNone/>
            </a:pPr>
            <a:r>
              <a:rPr lang="es-ES_tradnl" sz="4400" dirty="0" smtClean="0">
                <a:effectLst>
                  <a:outerShdw blurRad="38100" dist="38100" dir="2700000" algn="tl">
                    <a:srgbClr val="000000">
                      <a:alpha val="43137"/>
                    </a:srgbClr>
                  </a:outerShdw>
                </a:effectLst>
              </a:rPr>
              <a:t>“Cabe tanto mal en el espíritu humano, que cabe esta contradicción: </a:t>
            </a:r>
          </a:p>
          <a:p>
            <a:pPr>
              <a:buNone/>
            </a:pPr>
            <a:r>
              <a:rPr lang="es-ES_tradnl" sz="4400" b="1" dirty="0" smtClean="0">
                <a:effectLst>
                  <a:outerShdw blurRad="38100" dist="38100" dir="2700000" algn="tl">
                    <a:srgbClr val="000000">
                      <a:alpha val="43137"/>
                    </a:srgbClr>
                  </a:outerShdw>
                </a:effectLst>
              </a:rPr>
              <a:t>la envidia y el desprecio</a:t>
            </a:r>
            <a:r>
              <a:rPr lang="es-ES_tradnl" sz="4400" dirty="0" smtClean="0">
                <a:effectLst>
                  <a:outerShdw blurRad="38100" dist="38100" dir="2700000" algn="tl">
                    <a:srgbClr val="000000">
                      <a:alpha val="43137"/>
                    </a:srgbClr>
                  </a:outerShdw>
                </a:effectLst>
              </a:rPr>
              <a:t>”</a:t>
            </a:r>
            <a:endParaRPr lang="tr-TR" sz="4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6170817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s-ES" b="1" dirty="0" smtClean="0"/>
              <a:t>Don Álvaro</a:t>
            </a:r>
            <a:endParaRPr lang="tr-TR" b="1" dirty="0"/>
          </a:p>
        </p:txBody>
      </p:sp>
      <p:sp>
        <p:nvSpPr>
          <p:cNvPr id="3" name="İçerik Yer Tutucusu 2"/>
          <p:cNvSpPr>
            <a:spLocks noGrp="1"/>
          </p:cNvSpPr>
          <p:nvPr>
            <p:ph idx="1"/>
          </p:nvPr>
        </p:nvSpPr>
        <p:spPr>
          <a:xfrm>
            <a:off x="1435608" y="1340768"/>
            <a:ext cx="7498080" cy="5256584"/>
          </a:xfrm>
        </p:spPr>
        <p:txBody>
          <a:bodyPr>
            <a:normAutofit lnSpcReduction="10000"/>
          </a:bodyPr>
          <a:lstStyle/>
          <a:p>
            <a:r>
              <a:rPr lang="es-ES" dirty="0" smtClean="0"/>
              <a:t>Es la figura del donjuán pero decadente, ridiculizado.</a:t>
            </a:r>
          </a:p>
          <a:p>
            <a:pPr lvl="1"/>
            <a:r>
              <a:rPr lang="es-ES" dirty="0" smtClean="0"/>
              <a:t>tarda </a:t>
            </a:r>
            <a:r>
              <a:rPr lang="es-ES" dirty="0"/>
              <a:t>más de dos años en conquistar a Ana</a:t>
            </a:r>
          </a:p>
          <a:p>
            <a:pPr lvl="1"/>
            <a:r>
              <a:rPr lang="es-ES" dirty="0" smtClean="0"/>
              <a:t>falto </a:t>
            </a:r>
            <a:r>
              <a:rPr lang="es-ES" dirty="0"/>
              <a:t>de energía</a:t>
            </a:r>
          </a:p>
          <a:p>
            <a:pPr lvl="1"/>
            <a:r>
              <a:rPr lang="es-ES" dirty="0" smtClean="0"/>
              <a:t>es </a:t>
            </a:r>
            <a:r>
              <a:rPr lang="es-ES" dirty="0"/>
              <a:t>un cobarde</a:t>
            </a:r>
          </a:p>
          <a:p>
            <a:pPr lvl="1"/>
            <a:r>
              <a:rPr lang="es-ES" dirty="0"/>
              <a:t> Vetusta se pone de su parte</a:t>
            </a:r>
          </a:p>
          <a:p>
            <a:r>
              <a:rPr lang="es-ES" i="1" dirty="0" smtClean="0"/>
              <a:t>Stranger in the house</a:t>
            </a:r>
          </a:p>
          <a:p>
            <a:pPr lvl="1"/>
            <a:r>
              <a:rPr lang="es-ES" dirty="0"/>
              <a:t> </a:t>
            </a:r>
            <a:r>
              <a:rPr lang="es-ES" dirty="0" smtClean="0"/>
              <a:t>don Víctor le deja que le haga compañía a su esposa (para entretenerla)</a:t>
            </a:r>
          </a:p>
          <a:p>
            <a:pPr lvl="1"/>
            <a:r>
              <a:rPr lang="es-ES" dirty="0"/>
              <a:t> </a:t>
            </a:r>
            <a:r>
              <a:rPr lang="es-ES" dirty="0" smtClean="0"/>
              <a:t>se produce un tipo de “trato” entre ellos (sin que Quintanar se dé cuenta)</a:t>
            </a:r>
          </a:p>
        </p:txBody>
      </p:sp>
    </p:spTree>
    <p:extLst>
      <p:ext uri="{BB962C8B-B14F-4D97-AF65-F5344CB8AC3E}">
        <p14:creationId xmlns:p14="http://schemas.microsoft.com/office/powerpoint/2010/main" val="12126440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s-ES" dirty="0"/>
              <a:t>P</a:t>
            </a:r>
            <a:r>
              <a:rPr lang="es-ES" dirty="0" smtClean="0"/>
              <a:t>rimer encuentro Ana-Álvaro</a:t>
            </a:r>
            <a:endParaRPr lang="tr-TR" dirty="0"/>
          </a:p>
        </p:txBody>
      </p:sp>
      <p:sp>
        <p:nvSpPr>
          <p:cNvPr id="3" name="İçerik Yer Tutucusu 2"/>
          <p:cNvSpPr>
            <a:spLocks noGrp="1"/>
          </p:cNvSpPr>
          <p:nvPr>
            <p:ph idx="1"/>
          </p:nvPr>
        </p:nvSpPr>
        <p:spPr>
          <a:xfrm>
            <a:off x="1435608" y="1447800"/>
            <a:ext cx="7498080" cy="5221560"/>
          </a:xfrm>
        </p:spPr>
        <p:txBody>
          <a:bodyPr>
            <a:normAutofit/>
          </a:bodyPr>
          <a:lstStyle/>
          <a:p>
            <a:pPr marL="82296" indent="0">
              <a:buNone/>
            </a:pPr>
            <a:r>
              <a:rPr lang="es-ES" dirty="0" smtClean="0"/>
              <a:t>“Y </a:t>
            </a:r>
            <a:r>
              <a:rPr lang="es-ES" dirty="0"/>
              <a:t>pensaba: —«Ese era de los menos malos. Parecía más distinguido; y no era pesado; tenía cierta dignidad... era comedido... frío con elegancia... el menos tonto sin </a:t>
            </a:r>
            <a:r>
              <a:rPr lang="es-ES" dirty="0" smtClean="0"/>
              <a:t>duda». </a:t>
            </a:r>
          </a:p>
          <a:p>
            <a:pPr marL="82296" indent="0">
              <a:buNone/>
            </a:pPr>
            <a:r>
              <a:rPr lang="es-ES" dirty="0" smtClean="0"/>
              <a:t>El </a:t>
            </a:r>
            <a:r>
              <a:rPr lang="es-ES" dirty="0"/>
              <a:t>pesimismo la hizo repetir muchos días seguidos: </a:t>
            </a:r>
            <a:endParaRPr lang="es-ES" dirty="0" smtClean="0"/>
          </a:p>
          <a:p>
            <a:pPr marL="82296" indent="0">
              <a:buNone/>
            </a:pPr>
            <a:r>
              <a:rPr lang="es-ES" dirty="0" smtClean="0"/>
              <a:t>—«</a:t>
            </a:r>
            <a:r>
              <a:rPr lang="es-ES" dirty="0"/>
              <a:t>Se ha ido el menos </a:t>
            </a:r>
            <a:r>
              <a:rPr lang="es-ES" dirty="0" smtClean="0"/>
              <a:t>tonto». </a:t>
            </a:r>
          </a:p>
          <a:p>
            <a:pPr marL="82296" indent="0">
              <a:buNone/>
            </a:pPr>
            <a:r>
              <a:rPr lang="es-ES" dirty="0" smtClean="0"/>
              <a:t>Pero </a:t>
            </a:r>
            <a:r>
              <a:rPr lang="es-ES" dirty="0"/>
              <a:t>al mes ya no se acordaba de don Álvaro; ni don Álvaro de Ana en cuanto llegó a </a:t>
            </a:r>
            <a:r>
              <a:rPr lang="es-ES" dirty="0" smtClean="0"/>
              <a:t>Madrid”. </a:t>
            </a:r>
            <a:endParaRPr lang="tr-TR" dirty="0"/>
          </a:p>
        </p:txBody>
      </p:sp>
    </p:spTree>
    <p:extLst>
      <p:ext uri="{BB962C8B-B14F-4D97-AF65-F5344CB8AC3E}">
        <p14:creationId xmlns:p14="http://schemas.microsoft.com/office/powerpoint/2010/main" val="180434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75656" y="1124744"/>
            <a:ext cx="7498080" cy="5256584"/>
          </a:xfrm>
        </p:spPr>
        <p:txBody>
          <a:bodyPr/>
          <a:lstStyle/>
          <a:p>
            <a:pPr marL="82296" indent="0">
              <a:buNone/>
            </a:pPr>
            <a:r>
              <a:rPr lang="es-ES" dirty="0" smtClean="0"/>
              <a:t>“Don </a:t>
            </a:r>
            <a:r>
              <a:rPr lang="es-ES" dirty="0"/>
              <a:t>Álvaro opinaba lo contrario, que bastaba su presencia y su contacto para adelantar los acontecimientos. Para tener idea de lo que Mesía pensaba del prestigio de su físico, hay que figurarse una máquina eléctrica con conciencia de que puede echar chispas. </a:t>
            </a:r>
            <a:r>
              <a:rPr lang="es-ES" b="1" dirty="0"/>
              <a:t>Él se creía una máquina eléctrica de amor</a:t>
            </a:r>
            <a:r>
              <a:rPr lang="es-ES" dirty="0"/>
              <a:t>. La cuestión era que la máquina estuviese </a:t>
            </a:r>
            <a:r>
              <a:rPr lang="es-ES" dirty="0" smtClean="0"/>
              <a:t>preparada”. </a:t>
            </a:r>
            <a:endParaRPr lang="tr-TR" dirty="0"/>
          </a:p>
        </p:txBody>
      </p:sp>
    </p:spTree>
    <p:extLst>
      <p:ext uri="{BB962C8B-B14F-4D97-AF65-F5344CB8AC3E}">
        <p14:creationId xmlns:p14="http://schemas.microsoft.com/office/powerpoint/2010/main" val="162236620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75656" y="1268760"/>
            <a:ext cx="7498080" cy="4680520"/>
          </a:xfrm>
        </p:spPr>
        <p:txBody>
          <a:bodyPr/>
          <a:lstStyle/>
          <a:p>
            <a:pPr marL="82296" indent="0">
              <a:buNone/>
            </a:pPr>
            <a:r>
              <a:rPr lang="es-ES" dirty="0" smtClean="0"/>
              <a:t>“Lo </a:t>
            </a:r>
            <a:r>
              <a:rPr lang="es-ES" dirty="0"/>
              <a:t>que no le había dicho era que </a:t>
            </a:r>
            <a:r>
              <a:rPr lang="es-ES" b="1" dirty="0"/>
              <a:t>él tenía mucho miedo</a:t>
            </a:r>
            <a:r>
              <a:rPr lang="es-ES" dirty="0"/>
              <a:t>; que así como se alegraba de ver rotas aquellas relaciones que iban a acabar con la poca salud que le quedaba y a dejarle en ridículo a los mismos ojos de Ana, </a:t>
            </a:r>
            <a:r>
              <a:rPr lang="es-ES" b="1" dirty="0"/>
              <a:t>le horrorizaba la idea de verse frente a frente de don Víctor con una espada o una pistola en la </a:t>
            </a:r>
            <a:r>
              <a:rPr lang="es-ES" b="1" dirty="0" smtClean="0"/>
              <a:t>mano</a:t>
            </a:r>
            <a:r>
              <a:rPr lang="es-ES" dirty="0" smtClean="0"/>
              <a:t>”. </a:t>
            </a:r>
            <a:endParaRPr lang="tr-TR" dirty="0"/>
          </a:p>
        </p:txBody>
      </p:sp>
    </p:spTree>
    <p:extLst>
      <p:ext uri="{BB962C8B-B14F-4D97-AF65-F5344CB8AC3E}">
        <p14:creationId xmlns:p14="http://schemas.microsoft.com/office/powerpoint/2010/main" val="389236493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35608" y="188640"/>
            <a:ext cx="7600888" cy="6552728"/>
          </a:xfrm>
        </p:spPr>
        <p:txBody>
          <a:bodyPr>
            <a:normAutofit fontScale="77500" lnSpcReduction="20000"/>
          </a:bodyPr>
          <a:lstStyle/>
          <a:p>
            <a:pPr marL="82296" indent="0">
              <a:buNone/>
            </a:pPr>
            <a:r>
              <a:rPr lang="es-ES" dirty="0" smtClean="0"/>
              <a:t>“—¡</a:t>
            </a:r>
            <a:r>
              <a:rPr lang="es-ES" dirty="0"/>
              <a:t>Infame! ¡es un infame! ¡me la ha fanatizado! Sintió </a:t>
            </a:r>
            <a:r>
              <a:rPr lang="es-ES" dirty="0" smtClean="0"/>
              <a:t>escalofríos (...) </a:t>
            </a:r>
          </a:p>
          <a:p>
            <a:pPr marL="82296" indent="0">
              <a:buNone/>
            </a:pPr>
            <a:r>
              <a:rPr lang="es-ES" dirty="0" smtClean="0"/>
              <a:t>Al </a:t>
            </a:r>
            <a:r>
              <a:rPr lang="es-ES" dirty="0"/>
              <a:t>pobre Quintanar se le escaparon dos lágrimas. Se le figuró al oír aquella música que estaba viudo, que aquello era el entierro de su mujer. </a:t>
            </a:r>
            <a:endParaRPr lang="es-ES" dirty="0" smtClean="0"/>
          </a:p>
          <a:p>
            <a:pPr marL="82296" indent="0">
              <a:buNone/>
            </a:pPr>
            <a:r>
              <a:rPr lang="es-ES" dirty="0" smtClean="0"/>
              <a:t>—</a:t>
            </a:r>
            <a:r>
              <a:rPr lang="es-ES" dirty="0"/>
              <a:t>Ánimo, don Víctor —le dijo Mesía volviéndose a él, y dejando el balcón.— Ya van lejos. </a:t>
            </a:r>
            <a:endParaRPr lang="es-ES" dirty="0" smtClean="0"/>
          </a:p>
          <a:p>
            <a:pPr marL="82296" indent="0">
              <a:buNone/>
            </a:pPr>
            <a:r>
              <a:rPr lang="es-ES" dirty="0" smtClean="0"/>
              <a:t>—</a:t>
            </a:r>
            <a:r>
              <a:rPr lang="es-ES" dirty="0"/>
              <a:t>No; no quiero verla otra vez. ¡Me hace daño! </a:t>
            </a:r>
            <a:endParaRPr lang="es-ES" dirty="0" smtClean="0"/>
          </a:p>
          <a:p>
            <a:pPr marL="82296" indent="0">
              <a:buNone/>
            </a:pPr>
            <a:r>
              <a:rPr lang="es-ES" dirty="0" smtClean="0"/>
              <a:t>—</a:t>
            </a:r>
            <a:r>
              <a:rPr lang="es-ES" dirty="0"/>
              <a:t>Ánimo... Todo esto pasará... Y apoyó Mesía una mano en el hombro del viejo. El cual, agradecido, enternecido, se puso en pie; procuró ceñir con los brazos la espalda y el pecho del amigo, y exclamó con voz solemne y de sollozo: </a:t>
            </a:r>
            <a:endParaRPr lang="es-ES" dirty="0" smtClean="0"/>
          </a:p>
          <a:p>
            <a:pPr marL="82296" indent="0">
              <a:buNone/>
            </a:pPr>
            <a:r>
              <a:rPr lang="es-ES" dirty="0" smtClean="0"/>
              <a:t>—¡</a:t>
            </a:r>
            <a:r>
              <a:rPr lang="es-ES" dirty="0"/>
              <a:t>Lo juro por mi nombre honrado! ¡Antes que esto, prefiero verla en brazos de un amante! —Sí, mil veces, sí, —añadió— ¡</a:t>
            </a:r>
            <a:r>
              <a:rPr lang="es-ES" b="1" dirty="0"/>
              <a:t>búsquenle un amante, sedúzcanmela; todo antes que verla en brazos del fanatismo</a:t>
            </a:r>
            <a:r>
              <a:rPr lang="es-ES" dirty="0"/>
              <a:t>!... </a:t>
            </a:r>
            <a:endParaRPr lang="es-ES" dirty="0" smtClean="0"/>
          </a:p>
          <a:p>
            <a:pPr marL="82296" indent="0">
              <a:buNone/>
            </a:pPr>
            <a:r>
              <a:rPr lang="es-ES" b="1" dirty="0" smtClean="0"/>
              <a:t>Y </a:t>
            </a:r>
            <a:r>
              <a:rPr lang="es-ES" b="1" dirty="0"/>
              <a:t>estrechó, con calor, la mano que don Álvaro le </a:t>
            </a:r>
            <a:r>
              <a:rPr lang="es-ES" b="1" dirty="0" smtClean="0"/>
              <a:t>ofrecía”</a:t>
            </a:r>
            <a:r>
              <a:rPr lang="es-ES" dirty="0" smtClean="0"/>
              <a:t>. </a:t>
            </a:r>
            <a:endParaRPr lang="tr-TR" dirty="0"/>
          </a:p>
        </p:txBody>
      </p:sp>
    </p:spTree>
    <p:extLst>
      <p:ext uri="{BB962C8B-B14F-4D97-AF65-F5344CB8AC3E}">
        <p14:creationId xmlns:p14="http://schemas.microsoft.com/office/powerpoint/2010/main" val="26466259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115616" y="1268760"/>
            <a:ext cx="7498080" cy="2655168"/>
          </a:xfrm>
        </p:spPr>
        <p:txBody>
          <a:bodyPr>
            <a:noAutofit/>
          </a:bodyPr>
          <a:lstStyle/>
          <a:p>
            <a:pPr algn="ctr"/>
            <a:r>
              <a:rPr lang="es-ES_tradnl" sz="8000" b="1" i="1" dirty="0" smtClean="0"/>
              <a:t>La Regenta</a:t>
            </a:r>
            <a:r>
              <a:rPr lang="es-ES_tradnl" sz="8000" b="1" dirty="0" smtClean="0"/>
              <a:t/>
            </a:r>
            <a:br>
              <a:rPr lang="es-ES_tradnl" sz="8000" b="1" dirty="0" smtClean="0"/>
            </a:br>
            <a:r>
              <a:rPr lang="es-ES_tradnl" sz="5400" b="1" dirty="0" smtClean="0">
                <a:effectLst/>
              </a:rPr>
              <a:t>(1884)</a:t>
            </a:r>
            <a:endParaRPr lang="tr-TR" sz="5400" b="1" dirty="0">
              <a:effectLst/>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kizkenar Üçgen 3"/>
          <p:cNvSpPr/>
          <p:nvPr/>
        </p:nvSpPr>
        <p:spPr>
          <a:xfrm>
            <a:off x="2970964" y="1844824"/>
            <a:ext cx="4067872" cy="3285802"/>
          </a:xfrm>
          <a:prstGeom prst="triangle">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Dikdörtgen 4"/>
          <p:cNvSpPr/>
          <p:nvPr/>
        </p:nvSpPr>
        <p:spPr>
          <a:xfrm>
            <a:off x="3816768" y="1015688"/>
            <a:ext cx="2376264" cy="715218"/>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dirty="0" smtClean="0">
                <a:solidFill>
                  <a:schemeClr val="tx1"/>
                </a:solidFill>
              </a:rPr>
              <a:t>Ana</a:t>
            </a:r>
            <a:endParaRPr lang="tr-TR" sz="3200" dirty="0">
              <a:solidFill>
                <a:schemeClr val="tx1"/>
              </a:solidFill>
            </a:endParaRPr>
          </a:p>
        </p:txBody>
      </p:sp>
      <p:sp>
        <p:nvSpPr>
          <p:cNvPr id="8" name="Dikdörtgen 7"/>
          <p:cNvSpPr/>
          <p:nvPr/>
        </p:nvSpPr>
        <p:spPr>
          <a:xfrm>
            <a:off x="6193032" y="5318487"/>
            <a:ext cx="2376264" cy="715218"/>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400" dirty="0" smtClean="0">
                <a:solidFill>
                  <a:schemeClr val="tx1"/>
                </a:solidFill>
              </a:rPr>
              <a:t>El Magistral</a:t>
            </a:r>
            <a:endParaRPr lang="tr-TR" sz="2400" dirty="0">
              <a:solidFill>
                <a:schemeClr val="tx1"/>
              </a:solidFill>
            </a:endParaRPr>
          </a:p>
        </p:txBody>
      </p:sp>
      <p:sp>
        <p:nvSpPr>
          <p:cNvPr id="9" name="Dikdörtgen 8"/>
          <p:cNvSpPr/>
          <p:nvPr/>
        </p:nvSpPr>
        <p:spPr>
          <a:xfrm>
            <a:off x="1413472" y="5261739"/>
            <a:ext cx="2376264" cy="715218"/>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400" dirty="0" smtClean="0">
                <a:solidFill>
                  <a:schemeClr val="tx1"/>
                </a:solidFill>
              </a:rPr>
              <a:t>Don Quintanar</a:t>
            </a:r>
            <a:endParaRPr lang="tr-TR" sz="2400" dirty="0">
              <a:solidFill>
                <a:schemeClr val="tx1"/>
              </a:solidFill>
            </a:endParaRPr>
          </a:p>
        </p:txBody>
      </p:sp>
    </p:spTree>
    <p:extLst>
      <p:ext uri="{BB962C8B-B14F-4D97-AF65-F5344CB8AC3E}">
        <p14:creationId xmlns:p14="http://schemas.microsoft.com/office/powerpoint/2010/main" val="22663642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75656" y="188640"/>
            <a:ext cx="7498080" cy="922114"/>
          </a:xfrm>
        </p:spPr>
        <p:txBody>
          <a:bodyPr/>
          <a:lstStyle/>
          <a:p>
            <a:r>
              <a:rPr lang="es-ES_tradnl" b="1" i="1" dirty="0" smtClean="0"/>
              <a:t>La Regenta</a:t>
            </a:r>
            <a:endParaRPr lang="tr-TR" b="1" i="1" dirty="0"/>
          </a:p>
        </p:txBody>
      </p:sp>
      <p:sp>
        <p:nvSpPr>
          <p:cNvPr id="3" name="2 İçerik Yer Tutucusu"/>
          <p:cNvSpPr>
            <a:spLocks noGrp="1"/>
          </p:cNvSpPr>
          <p:nvPr>
            <p:ph idx="1"/>
          </p:nvPr>
        </p:nvSpPr>
        <p:spPr>
          <a:xfrm>
            <a:off x="1435608" y="1124744"/>
            <a:ext cx="7498080" cy="5616624"/>
          </a:xfrm>
        </p:spPr>
        <p:txBody>
          <a:bodyPr>
            <a:normAutofit fontScale="92500" lnSpcReduction="20000"/>
          </a:bodyPr>
          <a:lstStyle/>
          <a:p>
            <a:r>
              <a:rPr lang="es-ES_tradnl" dirty="0" smtClean="0"/>
              <a:t> Utilización de nuevas técnicas</a:t>
            </a:r>
          </a:p>
          <a:p>
            <a:pPr lvl="1"/>
            <a:r>
              <a:rPr lang="es-ES_tradnl" dirty="0" smtClean="0"/>
              <a:t>monólogo interior</a:t>
            </a:r>
          </a:p>
          <a:p>
            <a:pPr lvl="1"/>
            <a:r>
              <a:rPr lang="es-ES_tradnl" dirty="0" smtClean="0"/>
              <a:t>sueños</a:t>
            </a:r>
          </a:p>
          <a:p>
            <a:pPr lvl="1"/>
            <a:r>
              <a:rPr lang="es-ES_tradnl" dirty="0" smtClean="0"/>
              <a:t>recuerdos</a:t>
            </a:r>
          </a:p>
          <a:p>
            <a:r>
              <a:rPr lang="es-ES_tradnl" dirty="0" smtClean="0"/>
              <a:t>sociedad provinciana y decadente</a:t>
            </a:r>
          </a:p>
          <a:p>
            <a:r>
              <a:rPr lang="es-ES_tradnl" dirty="0" smtClean="0"/>
              <a:t>critica todos los estratos sociales</a:t>
            </a:r>
          </a:p>
          <a:p>
            <a:pPr lvl="1"/>
            <a:r>
              <a:rPr lang="es-ES_tradnl" dirty="0" smtClean="0"/>
              <a:t> aristocracia decadente</a:t>
            </a:r>
          </a:p>
          <a:p>
            <a:pPr lvl="1"/>
            <a:r>
              <a:rPr lang="es-ES_tradnl" dirty="0" smtClean="0"/>
              <a:t> clero corrupto</a:t>
            </a:r>
          </a:p>
          <a:p>
            <a:pPr lvl="1"/>
            <a:r>
              <a:rPr lang="es-ES_tradnl" dirty="0" smtClean="0"/>
              <a:t> damas hipócritas</a:t>
            </a:r>
          </a:p>
          <a:p>
            <a:pPr lvl="1"/>
            <a:r>
              <a:rPr lang="es-ES_tradnl" dirty="0" smtClean="0"/>
              <a:t> partidos políticos</a:t>
            </a:r>
            <a:endParaRPr lang="tr-TR" dirty="0" smtClean="0"/>
          </a:p>
          <a:p>
            <a:r>
              <a:rPr lang="es-ES_tradnl" dirty="0" smtClean="0"/>
              <a:t>desprecio a la burguesía</a:t>
            </a:r>
          </a:p>
          <a:p>
            <a:pPr lvl="1"/>
            <a:r>
              <a:rPr lang="es-ES_tradnl" dirty="0" smtClean="0"/>
              <a:t> su única aspiración es el beneficio individual</a:t>
            </a:r>
          </a:p>
          <a:p>
            <a:r>
              <a:rPr lang="es-ES_tradnl" dirty="0" smtClean="0"/>
              <a:t>descripción de la interioridad humana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err="1" smtClean="0"/>
              <a:t>Personajes</a:t>
            </a:r>
            <a:r>
              <a:rPr lang="en-US" b="1" dirty="0" smtClean="0"/>
              <a:t> </a:t>
            </a:r>
            <a:r>
              <a:rPr lang="en-US" b="1" dirty="0" err="1" smtClean="0"/>
              <a:t>principales</a:t>
            </a:r>
            <a:endParaRPr lang="tr-TR" b="1" dirty="0"/>
          </a:p>
        </p:txBody>
      </p:sp>
      <p:sp>
        <p:nvSpPr>
          <p:cNvPr id="3" name="İçerik Yer Tutucusu 2"/>
          <p:cNvSpPr>
            <a:spLocks noGrp="1"/>
          </p:cNvSpPr>
          <p:nvPr>
            <p:ph idx="1"/>
          </p:nvPr>
        </p:nvSpPr>
        <p:spPr>
          <a:xfrm>
            <a:off x="1435608" y="1844824"/>
            <a:ext cx="7498080" cy="4357464"/>
          </a:xfrm>
        </p:spPr>
        <p:txBody>
          <a:bodyPr/>
          <a:lstStyle/>
          <a:p>
            <a:r>
              <a:rPr lang="en-US" dirty="0" smtClean="0"/>
              <a:t>Ana Ozores (</a:t>
            </a:r>
            <a:r>
              <a:rPr lang="es-ES" dirty="0" smtClean="0"/>
              <a:t>La Regenta)</a:t>
            </a:r>
          </a:p>
          <a:p>
            <a:r>
              <a:rPr lang="es-ES" dirty="0" smtClean="0"/>
              <a:t>don Víctor Quintanar (esposo)</a:t>
            </a:r>
          </a:p>
          <a:p>
            <a:r>
              <a:rPr lang="es-ES" dirty="0" smtClean="0"/>
              <a:t>Fermín de Pas (el Magistral)</a:t>
            </a:r>
          </a:p>
          <a:p>
            <a:r>
              <a:rPr lang="es-ES" dirty="0"/>
              <a:t>doña Paula (madre de Fermín)</a:t>
            </a:r>
          </a:p>
          <a:p>
            <a:r>
              <a:rPr lang="es-ES" dirty="0" smtClean="0"/>
              <a:t>don Álvaro Mesía</a:t>
            </a:r>
          </a:p>
          <a:p>
            <a:r>
              <a:rPr lang="es-ES" dirty="0" smtClean="0"/>
              <a:t>Petra (criada en casa de Ana) </a:t>
            </a:r>
            <a:endParaRPr lang="tr-TR" dirty="0"/>
          </a:p>
        </p:txBody>
      </p:sp>
    </p:spTree>
    <p:extLst>
      <p:ext uri="{BB962C8B-B14F-4D97-AF65-F5344CB8AC3E}">
        <p14:creationId xmlns:p14="http://schemas.microsoft.com/office/powerpoint/2010/main" val="2628113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75656" y="2204864"/>
            <a:ext cx="7498080" cy="1143000"/>
          </a:xfrm>
        </p:spPr>
        <p:txBody>
          <a:bodyPr>
            <a:normAutofit fontScale="90000"/>
          </a:bodyPr>
          <a:lstStyle/>
          <a:p>
            <a:r>
              <a:rPr lang="es-ES" b="1" dirty="0" smtClean="0"/>
              <a:t>Triángulos amorosos</a:t>
            </a:r>
            <a:r>
              <a:rPr lang="es-ES" dirty="0" smtClean="0"/>
              <a:t/>
            </a:r>
            <a:br>
              <a:rPr lang="es-ES" dirty="0" smtClean="0"/>
            </a:br>
            <a:r>
              <a:rPr lang="es-ES" dirty="0"/>
              <a:t> </a:t>
            </a:r>
            <a:endParaRPr lang="tr-TR" dirty="0"/>
          </a:p>
        </p:txBody>
      </p:sp>
    </p:spTree>
    <p:extLst>
      <p:ext uri="{BB962C8B-B14F-4D97-AF65-F5344CB8AC3E}">
        <p14:creationId xmlns:p14="http://schemas.microsoft.com/office/powerpoint/2010/main" val="16899025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kizkenar Üçgen 3"/>
          <p:cNvSpPr/>
          <p:nvPr/>
        </p:nvSpPr>
        <p:spPr>
          <a:xfrm>
            <a:off x="2970964" y="1844824"/>
            <a:ext cx="4067872" cy="3285802"/>
          </a:xfrm>
          <a:prstGeom prst="triangl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Dikdörtgen 4"/>
          <p:cNvSpPr/>
          <p:nvPr/>
        </p:nvSpPr>
        <p:spPr>
          <a:xfrm>
            <a:off x="3816768" y="1015688"/>
            <a:ext cx="2376264" cy="715218"/>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dirty="0" smtClean="0">
                <a:solidFill>
                  <a:schemeClr val="tx1"/>
                </a:solidFill>
              </a:rPr>
              <a:t>Ana</a:t>
            </a:r>
            <a:endParaRPr lang="tr-TR" sz="3200" dirty="0">
              <a:solidFill>
                <a:schemeClr val="tx1"/>
              </a:solidFill>
            </a:endParaRPr>
          </a:p>
        </p:txBody>
      </p:sp>
      <p:sp>
        <p:nvSpPr>
          <p:cNvPr id="8" name="Dikdörtgen 7"/>
          <p:cNvSpPr/>
          <p:nvPr/>
        </p:nvSpPr>
        <p:spPr>
          <a:xfrm>
            <a:off x="6193032" y="5318487"/>
            <a:ext cx="2376264" cy="715218"/>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400" dirty="0" smtClean="0">
                <a:solidFill>
                  <a:schemeClr val="tx1"/>
                </a:solidFill>
              </a:rPr>
              <a:t>Don Álvaro Mesía</a:t>
            </a:r>
            <a:endParaRPr lang="tr-TR" sz="2400" dirty="0">
              <a:solidFill>
                <a:schemeClr val="tx1"/>
              </a:solidFill>
            </a:endParaRPr>
          </a:p>
        </p:txBody>
      </p:sp>
      <p:sp>
        <p:nvSpPr>
          <p:cNvPr id="9" name="Dikdörtgen 8"/>
          <p:cNvSpPr/>
          <p:nvPr/>
        </p:nvSpPr>
        <p:spPr>
          <a:xfrm>
            <a:off x="1413472" y="5261739"/>
            <a:ext cx="2376264" cy="715218"/>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400" dirty="0" smtClean="0">
                <a:solidFill>
                  <a:schemeClr val="tx1"/>
                </a:solidFill>
              </a:rPr>
              <a:t>Don Quintanar</a:t>
            </a:r>
            <a:endParaRPr lang="tr-TR" sz="2400" dirty="0">
              <a:solidFill>
                <a:schemeClr val="tx1"/>
              </a:solidFill>
            </a:endParaRPr>
          </a:p>
        </p:txBody>
      </p:sp>
    </p:spTree>
    <p:extLst>
      <p:ext uri="{BB962C8B-B14F-4D97-AF65-F5344CB8AC3E}">
        <p14:creationId xmlns:p14="http://schemas.microsoft.com/office/powerpoint/2010/main" val="30040147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35608" y="908720"/>
            <a:ext cx="7498080" cy="1143000"/>
          </a:xfrm>
        </p:spPr>
        <p:txBody>
          <a:bodyPr/>
          <a:lstStyle/>
          <a:p>
            <a:pPr algn="ctr"/>
            <a:r>
              <a:rPr lang="es-ES" b="1" dirty="0" smtClean="0"/>
              <a:t>Ana – don Víctor Quintanar</a:t>
            </a:r>
            <a:endParaRPr lang="tr-TR" b="1" dirty="0"/>
          </a:p>
        </p:txBody>
      </p:sp>
      <p:sp>
        <p:nvSpPr>
          <p:cNvPr id="3" name="İçerik Yer Tutucusu 2"/>
          <p:cNvSpPr>
            <a:spLocks noGrp="1"/>
          </p:cNvSpPr>
          <p:nvPr>
            <p:ph idx="1"/>
          </p:nvPr>
        </p:nvSpPr>
        <p:spPr>
          <a:xfrm>
            <a:off x="1957412" y="2420888"/>
            <a:ext cx="6454472" cy="3421360"/>
          </a:xfrm>
        </p:spPr>
        <p:txBody>
          <a:bodyPr/>
          <a:lstStyle/>
          <a:p>
            <a:r>
              <a:rPr lang="es-ES" dirty="0"/>
              <a:t>e</a:t>
            </a:r>
            <a:r>
              <a:rPr lang="es-ES" dirty="0" smtClean="0"/>
              <a:t>sposa insatisfecha con su vida </a:t>
            </a:r>
          </a:p>
          <a:p>
            <a:r>
              <a:rPr lang="es-ES" dirty="0" smtClean="0"/>
              <a:t>un matrimonio desigual</a:t>
            </a:r>
          </a:p>
          <a:p>
            <a:pPr lvl="1"/>
            <a:r>
              <a:rPr lang="es-ES" dirty="0" smtClean="0"/>
              <a:t> diferencia de edad </a:t>
            </a:r>
          </a:p>
          <a:p>
            <a:pPr lvl="1"/>
            <a:r>
              <a:rPr lang="es-ES" dirty="0"/>
              <a:t> </a:t>
            </a:r>
            <a:r>
              <a:rPr lang="es-ES" dirty="0" smtClean="0"/>
              <a:t>diferencia en gustos y aficiones</a:t>
            </a:r>
          </a:p>
          <a:p>
            <a:pPr lvl="1"/>
            <a:r>
              <a:rPr lang="es-ES" dirty="0"/>
              <a:t> </a:t>
            </a:r>
            <a:r>
              <a:rPr lang="es-ES" dirty="0" smtClean="0"/>
              <a:t>“los casa” Frígilis</a:t>
            </a:r>
            <a:endParaRPr lang="tr-TR" dirty="0"/>
          </a:p>
        </p:txBody>
      </p:sp>
    </p:spTree>
    <p:extLst>
      <p:ext uri="{BB962C8B-B14F-4D97-AF65-F5344CB8AC3E}">
        <p14:creationId xmlns:p14="http://schemas.microsoft.com/office/powerpoint/2010/main" val="19994697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35608" y="476672"/>
            <a:ext cx="7498080" cy="5688632"/>
          </a:xfrm>
        </p:spPr>
        <p:txBody>
          <a:bodyPr>
            <a:normAutofit/>
          </a:bodyPr>
          <a:lstStyle/>
          <a:p>
            <a:pPr marL="82296" indent="0">
              <a:buNone/>
            </a:pPr>
            <a:r>
              <a:rPr lang="es-ES" sz="3600" dirty="0" smtClean="0"/>
              <a:t>“Anita me engaña, es una infame, sí..., pero ¿y yo? ¿No la engaño yo a ella? ¿Con qué derecho uní mi frialdad de viejo distraído y soso a los ardores y a los sueños de su juventud romántica y extremosa? ¿Y por qué alegué derechos de mi edad para servir como soldado del matrimonio ...” (896)</a:t>
            </a:r>
            <a:endParaRPr lang="tr-TR" sz="3600" dirty="0"/>
          </a:p>
        </p:txBody>
      </p:sp>
    </p:spTree>
    <p:extLst>
      <p:ext uri="{BB962C8B-B14F-4D97-AF65-F5344CB8AC3E}">
        <p14:creationId xmlns:p14="http://schemas.microsoft.com/office/powerpoint/2010/main" val="4629953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35608" y="620688"/>
            <a:ext cx="7498080" cy="5627712"/>
          </a:xfrm>
        </p:spPr>
        <p:txBody>
          <a:bodyPr>
            <a:normAutofit/>
          </a:bodyPr>
          <a:lstStyle/>
          <a:p>
            <a:pPr marL="82296" indent="0">
              <a:buNone/>
            </a:pPr>
            <a:r>
              <a:rPr lang="es-ES" dirty="0" smtClean="0"/>
              <a:t>“Su don Víctor, a quien en principio ella estimaba, respetaba y </a:t>
            </a:r>
            <a:r>
              <a:rPr lang="es-ES" b="1" dirty="0" smtClean="0"/>
              <a:t>hasta quería todo lo que era menester</a:t>
            </a:r>
            <a:r>
              <a:rPr lang="es-ES" dirty="0" smtClean="0"/>
              <a:t>, a su juicio, le iba pareciendo más insustancial cada día (...) </a:t>
            </a:r>
            <a:r>
              <a:rPr lang="es-ES" b="1" dirty="0" smtClean="0"/>
              <a:t>sabía ella que su deber era amarle, cuidarle, obedecerle </a:t>
            </a:r>
            <a:r>
              <a:rPr lang="es-ES" dirty="0" smtClean="0"/>
              <a:t>(...) sentía un rencor sordo, irracional, pero invencible por el momento, y culpaba al universo entero del absurdo de estar unida para siempre con semejante hombre” (549)</a:t>
            </a:r>
            <a:endParaRPr lang="tr-TR" dirty="0"/>
          </a:p>
        </p:txBody>
      </p:sp>
    </p:spTree>
    <p:extLst>
      <p:ext uri="{BB962C8B-B14F-4D97-AF65-F5344CB8AC3E}">
        <p14:creationId xmlns:p14="http://schemas.microsoft.com/office/powerpoint/2010/main" val="305440155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Modül">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372</TotalTime>
  <Words>1112</Words>
  <Application>Microsoft Office PowerPoint</Application>
  <PresentationFormat>Ekran Gösterisi (4:3)</PresentationFormat>
  <Paragraphs>69</Paragraphs>
  <Slides>20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20</vt:i4>
      </vt:variant>
    </vt:vector>
  </HeadingPairs>
  <TitlesOfParts>
    <vt:vector size="25" baseType="lpstr">
      <vt:lpstr>Calibri</vt:lpstr>
      <vt:lpstr>Gill Sans MT</vt:lpstr>
      <vt:lpstr>Verdana</vt:lpstr>
      <vt:lpstr>Wingdings 2</vt:lpstr>
      <vt:lpstr>Gündönümü</vt:lpstr>
      <vt:lpstr>Leopoldo Alas “´Clarín”</vt:lpstr>
      <vt:lpstr>La Regenta (1884)</vt:lpstr>
      <vt:lpstr>La Regenta</vt:lpstr>
      <vt:lpstr>Personajes principales</vt:lpstr>
      <vt:lpstr>Triángulos amorosos  </vt:lpstr>
      <vt:lpstr>PowerPoint Sunusu</vt:lpstr>
      <vt:lpstr>Ana – don Víctor Quintanar</vt:lpstr>
      <vt:lpstr>PowerPoint Sunusu</vt:lpstr>
      <vt:lpstr>PowerPoint Sunusu</vt:lpstr>
      <vt:lpstr>PowerPoint Sunusu</vt:lpstr>
      <vt:lpstr>Ana Ozores</vt:lpstr>
      <vt:lpstr>¿Os acordáis de algunas citas de Clarín?</vt:lpstr>
      <vt:lpstr>PowerPoint Sunusu</vt:lpstr>
      <vt:lpstr>PowerPoint Sunusu</vt:lpstr>
      <vt:lpstr>Don Álvaro</vt:lpstr>
      <vt:lpstr>Primer encuentro Ana-Álvaro</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Leopoldo Alas “´Clarín”</dc:title>
  <dc:creator>reşat</dc:creator>
  <cp:lastModifiedBy>Windows Kullanıcısı</cp:lastModifiedBy>
  <cp:revision>55</cp:revision>
  <dcterms:created xsi:type="dcterms:W3CDTF">2019-05-28T11:08:05Z</dcterms:created>
  <dcterms:modified xsi:type="dcterms:W3CDTF">2020-05-08T11:40:11Z</dcterms:modified>
</cp:coreProperties>
</file>