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1" r:id="rId2"/>
    <p:sldId id="256" r:id="rId3"/>
    <p:sldId id="362" r:id="rId4"/>
    <p:sldId id="257" r:id="rId5"/>
    <p:sldId id="290" r:id="rId6"/>
    <p:sldId id="291" r:id="rId7"/>
    <p:sldId id="258" r:id="rId8"/>
    <p:sldId id="262" r:id="rId9"/>
    <p:sldId id="261" r:id="rId10"/>
    <p:sldId id="264" r:id="rId11"/>
    <p:sldId id="265" r:id="rId12"/>
    <p:sldId id="266" r:id="rId13"/>
    <p:sldId id="295" r:id="rId14"/>
    <p:sldId id="274" r:id="rId15"/>
    <p:sldId id="276" r:id="rId16"/>
    <p:sldId id="279" r:id="rId17"/>
    <p:sldId id="280" r:id="rId18"/>
    <p:sldId id="281" r:id="rId19"/>
    <p:sldId id="297" r:id="rId20"/>
    <p:sldId id="282" r:id="rId21"/>
    <p:sldId id="298" r:id="rId22"/>
    <p:sldId id="283" r:id="rId23"/>
    <p:sldId id="299" r:id="rId24"/>
    <p:sldId id="363" r:id="rId25"/>
    <p:sldId id="301" r:id="rId26"/>
    <p:sldId id="302" r:id="rId27"/>
    <p:sldId id="303" r:id="rId28"/>
    <p:sldId id="307" r:id="rId29"/>
    <p:sldId id="308" r:id="rId30"/>
    <p:sldId id="304" r:id="rId31"/>
    <p:sldId id="305" r:id="rId32"/>
    <p:sldId id="309" r:id="rId33"/>
    <p:sldId id="306" r:id="rId34"/>
    <p:sldId id="364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03"/>
    <a:srgbClr val="0F0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81" autoAdjust="0"/>
  </p:normalViewPr>
  <p:slideViewPr>
    <p:cSldViewPr>
      <p:cViewPr varScale="1">
        <p:scale>
          <a:sx n="52" d="100"/>
          <a:sy n="52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46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tr-T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tr-T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11321D9-19AE-43A0-8953-A64A5FE2DC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E269-D869-4CB0-8509-6666120470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C2BFE-044F-4B29-9537-C38BC46C327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300" indent="-241300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4CB82-E6D0-4CA1-87F3-1790282C9D12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4CB82-E6D0-4CA1-87F3-1790282C9D12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Stereoizomer</a:t>
            </a:r>
            <a:r>
              <a:rPr lang="tr-TR" dirty="0" smtClean="0"/>
              <a:t>: aynı atomik bağlantı</a:t>
            </a:r>
            <a:r>
              <a:rPr lang="tr-TR" baseline="0" dirty="0" smtClean="0"/>
              <a:t> sıralarına ve aynı bileşime sahip olmalarına rağmen farklı moleküler düzenlemelere sahip bileşikler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E269-D869-4CB0-8509-6666120470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Cu</a:t>
            </a:r>
            <a:r>
              <a:rPr lang="tr-TR" dirty="0" smtClean="0"/>
              <a:t> 2+: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E269-D869-4CB0-8509-6666120470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E269-D869-4CB0-8509-6666120470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Cellulose is the main polymer in biomass and </a:t>
            </a:r>
            <a:r>
              <a:rPr lang="en-US" dirty="0" err="1" smtClean="0"/>
              <a:t>cellulases</a:t>
            </a:r>
            <a:r>
              <a:rPr lang="en-US" dirty="0" smtClean="0"/>
              <a:t> can hydrolyze it to </a:t>
            </a:r>
            <a:r>
              <a:rPr lang="en-US" dirty="0" err="1" smtClean="0"/>
              <a:t>cellobiose</a:t>
            </a:r>
            <a:r>
              <a:rPr lang="en-US" dirty="0" smtClean="0"/>
              <a:t>, which can be converted to glucose by beta-</a:t>
            </a:r>
            <a:r>
              <a:rPr lang="en-US" dirty="0" err="1" smtClean="0"/>
              <a:t>glucosidase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E269-D869-4CB0-8509-6666120470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36ADF-AC4F-4C72-A27B-48143EFA7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E6054-FD36-4EF6-A89F-821BBB3CA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A75F6-F924-4AE0-BE68-143EF90F3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B3FC-5B5F-41BE-B5ED-291B24BC2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63D8F-8A40-4669-9D50-47E1DC42E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7B8B7-19FD-4ED6-9CD3-FEFD3A515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6135A-6F03-40E9-929E-D8649001E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25CF0-BE2E-425F-84BF-94C24E89B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12E14-6CE1-4397-A566-36E3EA174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B3047-9C57-4D5B-87F7-D4932225C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9DDA-726D-40AB-8D18-453424ADD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0083C-8691-4412-A93B-416F3DA86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0C2E5-9DBA-4ABD-A9AC-03481C88D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48F53-2769-42FA-9957-390259334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6F00D-D16B-4B74-AC3E-906B41618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8F64E-8EB6-4FA3-AF7E-4B8DE899CA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F0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Untitl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4000" b="1" dirty="0" err="1" smtClean="0">
                <a:solidFill>
                  <a:srgbClr val="00B0F0"/>
                </a:solidFill>
              </a:rPr>
              <a:t>Karbohidratlar</a:t>
            </a:r>
            <a:endParaRPr lang="tr-TR" sz="4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dirty="0" smtClean="0">
                <a:solidFill>
                  <a:srgbClr val="00B0F0"/>
                </a:solidFill>
              </a:rPr>
              <a:t>111504 Biyoteknoloji ve Biyokimya Ders Notları</a:t>
            </a:r>
            <a:endParaRPr lang="tr-TR" sz="4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4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3200" b="1" smtClean="0">
                <a:solidFill>
                  <a:schemeClr val="bg1"/>
                </a:solidFill>
                <a:latin typeface="Times New Roman" charset="0"/>
              </a:rPr>
              <a:t>Ders10</a:t>
            </a:r>
            <a:endParaRPr lang="tr-TR" sz="3200" b="1" dirty="0" smtClean="0">
              <a:solidFill>
                <a:schemeClr val="bg1"/>
              </a:solidFill>
              <a:latin typeface="Times New Roman" charset="0"/>
            </a:endParaRPr>
          </a:p>
          <a:p>
            <a:pPr algn="ctr">
              <a:spcBef>
                <a:spcPct val="20000"/>
              </a:spcBef>
            </a:pPr>
            <a:r>
              <a:rPr lang="tr-TR" b="1" dirty="0" smtClean="0">
                <a:solidFill>
                  <a:schemeClr val="bg1"/>
                </a:solidFill>
                <a:latin typeface="Times New Roman" charset="0"/>
              </a:rPr>
              <a:t>Dr. Açelya Yılmazer Aktuna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Y</a:t>
            </a:r>
            <a:r>
              <a:rPr lang="en-US" dirty="0" smtClean="0">
                <a:solidFill>
                  <a:srgbClr val="2FB0DC"/>
                </a:solidFill>
              </a:rPr>
              <a:t>a</a:t>
            </a:r>
            <a:r>
              <a:rPr lang="tr-TR" dirty="0" err="1" smtClean="0">
                <a:solidFill>
                  <a:srgbClr val="2FB0DC"/>
                </a:solidFill>
              </a:rPr>
              <a:t>rı</a:t>
            </a:r>
            <a:r>
              <a:rPr lang="tr-TR" dirty="0" smtClean="0">
                <a:solidFill>
                  <a:srgbClr val="2FB0DC"/>
                </a:solidFill>
              </a:rPr>
              <a:t> as</a:t>
            </a:r>
            <a:r>
              <a:rPr lang="en-US" dirty="0" err="1" smtClean="0">
                <a:solidFill>
                  <a:srgbClr val="2FB0DC"/>
                </a:solidFill>
              </a:rPr>
              <a:t>etal</a:t>
            </a:r>
            <a:r>
              <a:rPr lang="tr-TR" dirty="0" err="1" smtClean="0">
                <a:solidFill>
                  <a:srgbClr val="2FB0DC"/>
                </a:solidFill>
              </a:rPr>
              <a:t>ler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  <a:r>
              <a:rPr lang="tr-TR" dirty="0" smtClean="0">
                <a:solidFill>
                  <a:srgbClr val="2FB0DC"/>
                </a:solidFill>
              </a:rPr>
              <a:t>ve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  <a:r>
              <a:rPr lang="tr-TR" dirty="0" smtClean="0">
                <a:solidFill>
                  <a:srgbClr val="2FB0DC"/>
                </a:solidFill>
              </a:rPr>
              <a:t>yarı </a:t>
            </a:r>
            <a:r>
              <a:rPr lang="en-US" dirty="0" err="1" smtClean="0">
                <a:solidFill>
                  <a:srgbClr val="2FB0DC"/>
                </a:solidFill>
              </a:rPr>
              <a:t>ketal</a:t>
            </a:r>
            <a:r>
              <a:rPr lang="tr-TR" dirty="0" err="1" smtClean="0">
                <a:solidFill>
                  <a:srgbClr val="2FB0DC"/>
                </a:solidFill>
              </a:rPr>
              <a:t>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76400"/>
            <a:ext cx="8001000" cy="3429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 err="1" smtClean="0">
                <a:latin typeface="Arial" charset="0"/>
              </a:rPr>
              <a:t>Aldeh</a:t>
            </a:r>
            <a:r>
              <a:rPr lang="tr-TR" sz="2800" dirty="0" smtClean="0">
                <a:latin typeface="Arial" charset="0"/>
              </a:rPr>
              <a:t>i</a:t>
            </a:r>
            <a:r>
              <a:rPr lang="en-US" sz="2800" dirty="0" smtClean="0">
                <a:latin typeface="Arial" charset="0"/>
              </a:rPr>
              <a:t>d </a:t>
            </a:r>
            <a:r>
              <a:rPr lang="tr-TR" sz="2800" dirty="0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keton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k</a:t>
            </a:r>
            <a:r>
              <a:rPr lang="en-US" sz="2800" dirty="0" err="1" smtClean="0">
                <a:latin typeface="Arial" charset="0"/>
              </a:rPr>
              <a:t>arbon</a:t>
            </a:r>
            <a:r>
              <a:rPr lang="tr-TR" sz="2800" dirty="0" err="1" smtClean="0">
                <a:latin typeface="Arial" charset="0"/>
              </a:rPr>
              <a:t>lar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ele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k</a:t>
            </a: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tro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f</a:t>
            </a: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ili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k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05000"/>
              </a:lnSpc>
            </a:pPr>
            <a:r>
              <a:rPr lang="tr-TR" sz="2800" dirty="0" err="1" smtClean="0">
                <a:latin typeface="Arial" charset="0"/>
              </a:rPr>
              <a:t>Alkolun</a:t>
            </a:r>
            <a:r>
              <a:rPr lang="tr-TR" sz="2800" dirty="0" smtClean="0">
                <a:latin typeface="Arial" charset="0"/>
              </a:rPr>
              <a:t> oksijeni ise </a:t>
            </a:r>
            <a:r>
              <a:rPr lang="tr-TR" sz="2800" dirty="0" err="1" smtClean="0">
                <a:latin typeface="Arial" charset="0"/>
              </a:rPr>
              <a:t>nükleofilik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dirty="0" smtClean="0">
                <a:latin typeface="Arial" charset="0"/>
              </a:rPr>
              <a:t>Alkol </a:t>
            </a:r>
            <a:r>
              <a:rPr lang="tr-TR" sz="2800" dirty="0" err="1" smtClean="0">
                <a:latin typeface="Arial" charset="0"/>
              </a:rPr>
              <a:t>aldehid</a:t>
            </a:r>
            <a:r>
              <a:rPr lang="tr-TR" sz="2800" dirty="0" smtClean="0">
                <a:latin typeface="Arial" charset="0"/>
              </a:rPr>
              <a:t> ile tepkimeye girince yarı </a:t>
            </a:r>
            <a:r>
              <a:rPr lang="tr-TR" sz="2800" dirty="0" err="1" smtClean="0">
                <a:latin typeface="Arial" charset="0"/>
              </a:rPr>
              <a:t>asetller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dirty="0" smtClean="0">
                <a:latin typeface="Arial" charset="0"/>
              </a:rPr>
              <a:t>Alkol ketonlar ile tepkimeye girince yarı ketaller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Yaygın </a:t>
            </a:r>
            <a:r>
              <a:rPr lang="tr-TR" dirty="0" err="1" smtClean="0">
                <a:solidFill>
                  <a:srgbClr val="2FB0DC"/>
                </a:solidFill>
              </a:rPr>
              <a:t>monosakkaritler</a:t>
            </a:r>
            <a:r>
              <a:rPr lang="tr-TR" dirty="0" smtClean="0">
                <a:solidFill>
                  <a:srgbClr val="2FB0DC"/>
                </a:solidFill>
              </a:rPr>
              <a:t> halkalı yapıya sahiptir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err="1" smtClean="0">
                <a:latin typeface="Arial" charset="0"/>
              </a:rPr>
              <a:t>Pento</a:t>
            </a:r>
            <a:r>
              <a:rPr lang="tr-TR" sz="2400" dirty="0" smtClean="0">
                <a:latin typeface="Arial" charset="0"/>
              </a:rPr>
              <a:t>z ve </a:t>
            </a:r>
            <a:r>
              <a:rPr lang="tr-TR" sz="2400" dirty="0" err="1" smtClean="0">
                <a:latin typeface="Arial" charset="0"/>
              </a:rPr>
              <a:t>heksozlar</a:t>
            </a:r>
            <a:r>
              <a:rPr lang="tr-TR" sz="2400" dirty="0" smtClean="0">
                <a:latin typeface="Arial" charset="0"/>
              </a:rPr>
              <a:t> moleküler içi halkalı yapı oluşturabilir.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Karbonil karbon yeni bir </a:t>
            </a:r>
            <a:r>
              <a:rPr lang="tr-TR" sz="2400" dirty="0" err="1" smtClean="0">
                <a:latin typeface="Arial" charset="0"/>
              </a:rPr>
              <a:t>kiral</a:t>
            </a:r>
            <a:r>
              <a:rPr lang="tr-TR" sz="2400" dirty="0" smtClean="0">
                <a:latin typeface="Arial" charset="0"/>
              </a:rPr>
              <a:t> merkez hale gelir (</a:t>
            </a:r>
            <a:r>
              <a:rPr lang="tr-TR" sz="2400" dirty="0" err="1" smtClean="0">
                <a:latin typeface="Arial" charset="0"/>
              </a:rPr>
              <a:t>anomerik</a:t>
            </a:r>
            <a:r>
              <a:rPr lang="tr-TR" sz="2400" dirty="0" smtClean="0">
                <a:latin typeface="Arial" charset="0"/>
              </a:rPr>
              <a:t> karbon)</a:t>
            </a:r>
            <a:endParaRPr lang="en-US" sz="2400" dirty="0" smtClean="0">
              <a:solidFill>
                <a:srgbClr val="0F0FFF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Karbonik oksijen ise hidroksil grubuna dönüşür </a:t>
            </a:r>
          </a:p>
          <a:p>
            <a:pPr lvl="1" eaLnBrk="1" hangingPunct="1">
              <a:lnSpc>
                <a:spcPct val="110000"/>
              </a:lnSpc>
            </a:pPr>
            <a:r>
              <a:rPr lang="tr-TR" sz="2000" dirty="0" smtClean="0">
                <a:latin typeface="Arial" charset="0"/>
              </a:rPr>
              <a:t>Bu grubun </a:t>
            </a:r>
            <a:r>
              <a:rPr lang="tr-TR" sz="2000" dirty="0" err="1" smtClean="0">
                <a:latin typeface="Arial" charset="0"/>
              </a:rPr>
              <a:t>pozisiyonu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anomerin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b="1" i="1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 </a:t>
            </a:r>
            <a:r>
              <a:rPr lang="tr-TR" sz="2000" b="1" i="1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 </a:t>
            </a:r>
            <a:r>
              <a:rPr lang="tr-TR" sz="2000" dirty="0" smtClean="0">
                <a:latin typeface="Arial" charset="0"/>
                <a:sym typeface="Symbol" charset="2"/>
              </a:rPr>
              <a:t>ya da</a:t>
            </a: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b="1" i="1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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Eğer hidroksil grupları halkanın aynı </a:t>
            </a:r>
            <a:r>
              <a:rPr lang="tr-TR" sz="2400" dirty="0" err="1" smtClean="0">
                <a:latin typeface="Arial" charset="0"/>
              </a:rPr>
              <a:t>tarafda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trans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tr-TR" sz="2400" dirty="0" smtClean="0">
                <a:latin typeface="Arial" charset="0"/>
              </a:rPr>
              <a:t> ise: </a:t>
            </a:r>
            <a:r>
              <a:rPr lang="en-US" sz="2400" b="1" i="1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</a:t>
            </a:r>
            <a:r>
              <a:rPr lang="en-US" sz="2400" dirty="0" smtClean="0">
                <a:latin typeface="Arial" charset="0"/>
                <a:sym typeface="Symbol" charset="2"/>
              </a:rPr>
              <a:t> </a:t>
            </a:r>
            <a:r>
              <a:rPr lang="tr-TR" sz="2400" dirty="0" smtClean="0">
                <a:latin typeface="Arial" charset="0"/>
                <a:sym typeface="Symbol" charset="2"/>
              </a:rPr>
              <a:t> k</a:t>
            </a:r>
            <a:r>
              <a:rPr lang="en-US" sz="2400" dirty="0" err="1" smtClean="0">
                <a:latin typeface="Arial" charset="0"/>
              </a:rPr>
              <a:t>onfigura</a:t>
            </a:r>
            <a:r>
              <a:rPr lang="tr-TR" sz="2400" dirty="0" err="1" smtClean="0">
                <a:latin typeface="Arial" charset="0"/>
              </a:rPr>
              <a:t>sy</a:t>
            </a:r>
            <a:r>
              <a:rPr lang="en-US" sz="2400" dirty="0" smtClean="0">
                <a:latin typeface="Arial" charset="0"/>
              </a:rPr>
              <a:t>on</a:t>
            </a:r>
            <a:r>
              <a:rPr lang="tr-TR" sz="2400" dirty="0" smtClean="0">
                <a:latin typeface="Arial" charset="0"/>
              </a:rPr>
              <a:t>u</a:t>
            </a:r>
            <a:endParaRPr lang="en-US" sz="2400" dirty="0" smtClean="0">
              <a:latin typeface="Arial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Eğer hidroksil grupları halkanın karşılıklı taraflarında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tr-TR" sz="2400" dirty="0" err="1" smtClean="0">
                <a:solidFill>
                  <a:srgbClr val="0F0FFF"/>
                </a:solidFill>
                <a:latin typeface="Arial" charset="0"/>
              </a:rPr>
              <a:t>cis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tr-TR" sz="2400" dirty="0" smtClean="0">
                <a:latin typeface="Arial" charset="0"/>
              </a:rPr>
              <a:t> ise: </a:t>
            </a:r>
            <a:r>
              <a:rPr lang="en-US" sz="2400" b="1" i="1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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  <a:sym typeface="Symbol" charset="2"/>
              </a:rPr>
              <a:t> </a:t>
            </a:r>
            <a:r>
              <a:rPr lang="tr-TR" sz="2400" dirty="0" smtClean="0">
                <a:latin typeface="Arial" charset="0"/>
                <a:sym typeface="Symbol" charset="2"/>
              </a:rPr>
              <a:t> k</a:t>
            </a:r>
            <a:r>
              <a:rPr lang="en-US" sz="2400" dirty="0" err="1" smtClean="0">
                <a:latin typeface="Arial" charset="0"/>
              </a:rPr>
              <a:t>onfigura</a:t>
            </a:r>
            <a:r>
              <a:rPr lang="tr-TR" sz="2400" dirty="0" err="1" smtClean="0">
                <a:latin typeface="Arial" charset="0"/>
              </a:rPr>
              <a:t>sy</a:t>
            </a:r>
            <a:r>
              <a:rPr lang="en-US" sz="2400" dirty="0" smtClean="0">
                <a:latin typeface="Arial" charset="0"/>
              </a:rPr>
              <a:t>on</a:t>
            </a:r>
            <a:r>
              <a:rPr lang="tr-TR" sz="2400" dirty="0" smtClean="0">
                <a:latin typeface="Arial" charset="0"/>
              </a:rPr>
              <a:t>u</a:t>
            </a:r>
            <a:endParaRPr lang="en-US" sz="2400" dirty="0" smtClean="0">
              <a:latin typeface="Arial" charset="0"/>
              <a:sym typeface="Symbol" charset="2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</a:t>
            </a:r>
            <a:r>
              <a:rPr lang="tr-TR" dirty="0" smtClean="0">
                <a:solidFill>
                  <a:srgbClr val="2FB0DC"/>
                </a:solidFill>
              </a:rPr>
              <a:t>i</a:t>
            </a:r>
            <a:r>
              <a:rPr lang="en-US" dirty="0" err="1" smtClean="0">
                <a:solidFill>
                  <a:srgbClr val="2FB0DC"/>
                </a:solidFill>
              </a:rPr>
              <a:t>rano</a:t>
            </a:r>
            <a:r>
              <a:rPr lang="tr-TR" dirty="0" smtClean="0">
                <a:solidFill>
                  <a:srgbClr val="2FB0DC"/>
                </a:solidFill>
              </a:rPr>
              <a:t>z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  <a:r>
              <a:rPr lang="tr-TR" dirty="0" smtClean="0">
                <a:solidFill>
                  <a:srgbClr val="2FB0DC"/>
                </a:solidFill>
              </a:rPr>
              <a:t>ve </a:t>
            </a:r>
            <a:r>
              <a:rPr lang="en-US" dirty="0" err="1" smtClean="0">
                <a:solidFill>
                  <a:srgbClr val="2FB0DC"/>
                </a:solidFill>
              </a:rPr>
              <a:t>Furano</a:t>
            </a:r>
            <a:r>
              <a:rPr lang="tr-TR" dirty="0" smtClean="0">
                <a:solidFill>
                  <a:srgbClr val="2FB0DC"/>
                </a:solidFill>
              </a:rPr>
              <a:t>z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19200"/>
            <a:ext cx="8153400" cy="42672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Arial" charset="0"/>
              </a:rPr>
              <a:t>Altı üyeli, oksijen içeren halkalılar: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p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i</a:t>
            </a: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rano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z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  <a:p>
            <a:pPr eaLnBrk="1" hangingPunct="1"/>
            <a:r>
              <a:rPr lang="tr-TR" sz="2800" dirty="0" smtClean="0">
                <a:latin typeface="Arial" charset="0"/>
              </a:rPr>
              <a:t>Beş üyeli, oksijen içeren halkalılar: </a:t>
            </a: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furano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z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anomeric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carbon is usually drawn on the right side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Zincir-halka Dengesi ve İndirgen Şekerler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60419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905000"/>
            <a:ext cx="8686800" cy="28956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Arial" charset="0"/>
              </a:rPr>
              <a:t>Halka formu açık-zincir formuyla dengede bulunur. 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Aldeh</a:t>
            </a:r>
            <a:r>
              <a:rPr lang="tr-TR" sz="2800" dirty="0" err="1" smtClean="0">
                <a:latin typeface="Arial" charset="0"/>
              </a:rPr>
              <a:t>id</a:t>
            </a:r>
            <a:r>
              <a:rPr lang="en-US" sz="2800" dirty="0" smtClean="0">
                <a:latin typeface="Arial" charset="0"/>
              </a:rPr>
              <a:t> Cu</a:t>
            </a:r>
            <a:r>
              <a:rPr lang="en-US" sz="2800" baseline="30000" dirty="0" smtClean="0">
                <a:latin typeface="Arial" charset="0"/>
              </a:rPr>
              <a:t>2+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‘</a:t>
            </a:r>
            <a:r>
              <a:rPr lang="tr-TR" sz="2800" dirty="0" err="1" smtClean="0">
                <a:latin typeface="Arial" charset="0"/>
              </a:rPr>
              <a:t>yi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  <a:sym typeface="Symbol" charset="2"/>
              </a:rPr>
              <a:t>Cu</a:t>
            </a:r>
            <a:r>
              <a:rPr lang="en-US" sz="2800" baseline="30000" dirty="0" smtClean="0">
                <a:latin typeface="Arial" charset="0"/>
                <a:sym typeface="Symbol" charset="2"/>
              </a:rPr>
              <a:t>+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a indirgeyebilir </a:t>
            </a:r>
            <a:r>
              <a:rPr lang="en-US" sz="2800" dirty="0" smtClean="0">
                <a:latin typeface="Arial" charset="0"/>
              </a:rPr>
              <a:t>(Fehling’s test)</a:t>
            </a:r>
          </a:p>
          <a:p>
            <a:pPr eaLnBrk="1" hangingPunct="1"/>
            <a:r>
              <a:rPr lang="en-US" sz="2800" dirty="0" err="1" smtClean="0">
                <a:latin typeface="Arial" charset="0"/>
              </a:rPr>
              <a:t>Aldeh</a:t>
            </a:r>
            <a:r>
              <a:rPr lang="tr-TR" sz="2800" dirty="0" err="1" smtClean="0">
                <a:latin typeface="Arial" charset="0"/>
              </a:rPr>
              <a:t>id</a:t>
            </a:r>
            <a:r>
              <a:rPr lang="en-US" sz="2800" dirty="0" smtClean="0">
                <a:latin typeface="Arial" charset="0"/>
              </a:rPr>
              <a:t> Ag</a:t>
            </a:r>
            <a:r>
              <a:rPr lang="en-US" sz="2800" baseline="30000" dirty="0" smtClean="0">
                <a:latin typeface="Arial" charset="0"/>
              </a:rPr>
              <a:t>+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yi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  <a:sym typeface="Symbol" charset="2"/>
              </a:rPr>
              <a:t>Ag</a:t>
            </a:r>
            <a:r>
              <a:rPr lang="en-US" sz="2800" baseline="30000" dirty="0" smtClean="0">
                <a:latin typeface="Arial" charset="0"/>
                <a:sym typeface="Symbol" charset="2"/>
              </a:rPr>
              <a:t>0</a:t>
            </a:r>
            <a:r>
              <a:rPr lang="tr-TR" sz="2800" baseline="30000" dirty="0" smtClean="0">
                <a:latin typeface="Arial" charset="0"/>
                <a:sym typeface="Symbol" charset="2"/>
              </a:rPr>
              <a:t> </a:t>
            </a:r>
            <a:r>
              <a:rPr lang="tr-TR" sz="2800" dirty="0" smtClean="0">
                <a:latin typeface="Arial" charset="0"/>
                <a:sym typeface="Symbol" charset="2"/>
              </a:rPr>
              <a:t> e indirgeyebilir </a:t>
            </a:r>
            <a:r>
              <a:rPr lang="en-US" sz="2800" baseline="30000" dirty="0" smtClean="0">
                <a:latin typeface="Arial" charset="0"/>
                <a:sym typeface="Symbol" charset="2"/>
              </a:rPr>
              <a:t> </a:t>
            </a:r>
            <a:r>
              <a:rPr lang="en-US" sz="2800" dirty="0" smtClean="0">
                <a:latin typeface="Arial" charset="0"/>
                <a:sym typeface="Symbol" charset="2"/>
              </a:rPr>
              <a:t>(</a:t>
            </a:r>
            <a:r>
              <a:rPr lang="en-US" sz="2800" dirty="0" err="1" smtClean="0">
                <a:latin typeface="Arial" charset="0"/>
                <a:sym typeface="Symbol" charset="2"/>
              </a:rPr>
              <a:t>Tollens</a:t>
            </a:r>
            <a:r>
              <a:rPr lang="en-US" sz="2800" dirty="0" smtClean="0">
                <a:latin typeface="Arial" charset="0"/>
                <a:sym typeface="Symbol" charset="2"/>
              </a:rPr>
              <a:t>’ test)</a:t>
            </a:r>
          </a:p>
          <a:p>
            <a:pPr eaLnBrk="1" hangingPunct="1"/>
            <a:r>
              <a:rPr lang="tr-TR" sz="2800" dirty="0" smtClean="0">
                <a:latin typeface="Arial" charset="0"/>
                <a:sym typeface="Symbol" charset="2"/>
              </a:rPr>
              <a:t>Bu da </a:t>
            </a:r>
            <a:r>
              <a:rPr lang="tr-TR" sz="2800" dirty="0" err="1" smtClean="0">
                <a:latin typeface="Arial" charset="0"/>
                <a:sym typeface="Symbol" charset="2"/>
              </a:rPr>
              <a:t>glukoz</a:t>
            </a:r>
            <a:r>
              <a:rPr lang="tr-TR" sz="2800" dirty="0" smtClean="0">
                <a:latin typeface="Arial" charset="0"/>
                <a:sym typeface="Symbol" charset="2"/>
              </a:rPr>
              <a:t> gibi şekerlerin analiz edilebilmesini sağlar. 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Glikozit Bağı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582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Bir şeker molekülünün </a:t>
            </a:r>
            <a:r>
              <a:rPr lang="tr-TR" sz="2800" dirty="0" err="1" smtClean="0">
                <a:latin typeface="Arial" charset="0"/>
              </a:rPr>
              <a:t>anomerik</a:t>
            </a:r>
            <a:r>
              <a:rPr lang="tr-TR" sz="2800" dirty="0" smtClean="0">
                <a:latin typeface="Arial" charset="0"/>
              </a:rPr>
              <a:t> karbonu ile diğer şeker molekülünün hidroksil karbonu arasında glikozit bağı oluşur.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İki </a:t>
            </a:r>
            <a:r>
              <a:rPr lang="tr-TR" sz="2800" dirty="0" err="1" smtClean="0">
                <a:latin typeface="Arial" charset="0"/>
              </a:rPr>
              <a:t>glukoz</a:t>
            </a:r>
            <a:r>
              <a:rPr lang="tr-TR" sz="2800" dirty="0" smtClean="0">
                <a:latin typeface="Arial" charset="0"/>
              </a:rPr>
              <a:t> molekülünün arasında kurulan </a:t>
            </a:r>
            <a:r>
              <a:rPr lang="en-US" sz="2800" dirty="0" smtClean="0">
                <a:latin typeface="Arial" charset="0"/>
              </a:rPr>
              <a:t>1 </a:t>
            </a:r>
            <a:r>
              <a:rPr lang="en-US" sz="2800" dirty="0" smtClean="0">
                <a:latin typeface="Arial" charset="0"/>
                <a:sym typeface="Symbol" charset="2"/>
              </a:rPr>
              <a:t> </a:t>
            </a:r>
            <a:r>
              <a:rPr lang="en-US" sz="2800" dirty="0" smtClean="0">
                <a:latin typeface="Arial" charset="0"/>
              </a:rPr>
              <a:t>4 </a:t>
            </a:r>
            <a:r>
              <a:rPr lang="tr-TR" sz="2800" dirty="0" smtClean="0">
                <a:latin typeface="Arial" charset="0"/>
              </a:rPr>
              <a:t>glikozit bağı ile </a:t>
            </a:r>
            <a:r>
              <a:rPr lang="en-US" sz="2800" dirty="0" err="1" smtClean="0">
                <a:solidFill>
                  <a:srgbClr val="FF0F06"/>
                </a:solidFill>
                <a:latin typeface="Arial" charset="0"/>
              </a:rPr>
              <a:t>malto</a:t>
            </a:r>
            <a:r>
              <a:rPr lang="tr-TR" sz="2800" dirty="0" smtClean="0">
                <a:solidFill>
                  <a:srgbClr val="FF0F06"/>
                </a:solidFill>
                <a:latin typeface="Arial" charset="0"/>
              </a:rPr>
              <a:t>z </a:t>
            </a:r>
            <a:r>
              <a:rPr lang="tr-TR" sz="2800" dirty="0" smtClean="0">
                <a:latin typeface="Arial" charset="0"/>
              </a:rPr>
              <a:t>elde edilir.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İndirgen olmayan </a:t>
            </a:r>
            <a:r>
              <a:rPr lang="tr-TR" dirty="0" err="1" smtClean="0">
                <a:solidFill>
                  <a:srgbClr val="2FB0DC"/>
                </a:solidFill>
              </a:rPr>
              <a:t>Disakkaritler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95400"/>
            <a:ext cx="83820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İki şeker molekülü arasında </a:t>
            </a:r>
            <a:r>
              <a:rPr lang="tr-TR" sz="2800" dirty="0" err="1" smtClean="0">
                <a:latin typeface="Arial" charset="0"/>
              </a:rPr>
              <a:t>anomerik</a:t>
            </a:r>
            <a:r>
              <a:rPr lang="tr-TR" sz="2800" dirty="0" smtClean="0">
                <a:latin typeface="Arial" charset="0"/>
              </a:rPr>
              <a:t> karbonlar ile </a:t>
            </a:r>
            <a:r>
              <a:rPr lang="tr-TR" sz="2800" dirty="0" err="1" smtClean="0">
                <a:latin typeface="Arial" charset="0"/>
              </a:rPr>
              <a:t>glikosit</a:t>
            </a:r>
            <a:r>
              <a:rPr lang="tr-TR" sz="2800" dirty="0" smtClean="0">
                <a:latin typeface="Arial" charset="0"/>
              </a:rPr>
              <a:t> bağ ile de bağlanabilir.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Ürün 2asetal gruba sahiptir ve hiç yari </a:t>
            </a:r>
            <a:r>
              <a:rPr lang="tr-TR" sz="2800" dirty="0" err="1" smtClean="0">
                <a:latin typeface="Arial" charset="0"/>
              </a:rPr>
              <a:t>asetel</a:t>
            </a:r>
            <a:r>
              <a:rPr lang="tr-TR" sz="2800" dirty="0" smtClean="0">
                <a:latin typeface="Arial" charset="0"/>
              </a:rPr>
              <a:t> bulunmaz.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İndirgen uçlar yoktur, bu nedenle indirgen olmayan </a:t>
            </a:r>
            <a:r>
              <a:rPr lang="tr-TR" sz="2800" dirty="0" err="1" smtClean="0">
                <a:latin typeface="Arial" charset="0"/>
              </a:rPr>
              <a:t>disakkarit</a:t>
            </a:r>
            <a:r>
              <a:rPr lang="tr-TR" sz="2800" dirty="0" smtClean="0">
                <a:latin typeface="Arial" charset="0"/>
              </a:rPr>
              <a:t> denir.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Arial" charset="0"/>
              </a:rPr>
              <a:t>Sükroz</a:t>
            </a:r>
            <a:r>
              <a:rPr lang="tr-TR" sz="2800" dirty="0" smtClean="0">
                <a:latin typeface="Arial" charset="0"/>
              </a:rPr>
              <a:t>: fotosentezin en önemli ara ürünü. İndirgen olmadığı için (oksijenle tepkimeye girip elektron vermediği için), </a:t>
            </a:r>
            <a:r>
              <a:rPr lang="tr-TR" sz="2800" dirty="0" err="1" smtClean="0">
                <a:latin typeface="Arial" charset="0"/>
              </a:rPr>
              <a:t>phloemde</a:t>
            </a:r>
            <a:r>
              <a:rPr lang="tr-TR" sz="2800" dirty="0" smtClean="0">
                <a:latin typeface="Arial" charset="0"/>
              </a:rPr>
              <a:t> taşınır.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Trehalo</a:t>
            </a:r>
            <a:r>
              <a:rPr lang="tr-TR" sz="2800" dirty="0" smtClean="0">
                <a:latin typeface="Arial" charset="0"/>
              </a:rPr>
              <a:t>z:böceklerin dolaşım sıvısında bulunur, enerji deposu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Pol</a:t>
            </a:r>
            <a:r>
              <a:rPr lang="tr-TR" dirty="0" smtClean="0">
                <a:solidFill>
                  <a:srgbClr val="2FB0DC"/>
                </a:solidFill>
              </a:rPr>
              <a:t>i</a:t>
            </a:r>
            <a:r>
              <a:rPr lang="en-US" dirty="0" err="1" smtClean="0">
                <a:solidFill>
                  <a:srgbClr val="2FB0DC"/>
                </a:solidFill>
              </a:rPr>
              <a:t>sa</a:t>
            </a:r>
            <a:r>
              <a:rPr lang="tr-TR" dirty="0" err="1" smtClean="0">
                <a:solidFill>
                  <a:srgbClr val="2FB0DC"/>
                </a:solidFill>
              </a:rPr>
              <a:t>kkarit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Doğal </a:t>
            </a:r>
            <a:r>
              <a:rPr lang="tr-TR" sz="2800" dirty="0" err="1" smtClean="0">
                <a:latin typeface="Arial" charset="0"/>
              </a:rPr>
              <a:t>karbohidratlar</a:t>
            </a:r>
            <a:r>
              <a:rPr lang="tr-TR" sz="2800" dirty="0" smtClean="0">
                <a:latin typeface="Arial" charset="0"/>
              </a:rPr>
              <a:t> polimerler halinde bulunur.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Bu </a:t>
            </a:r>
            <a:r>
              <a:rPr lang="tr-TR" sz="2800" dirty="0" err="1" smtClean="0">
                <a:latin typeface="Arial" charset="0"/>
              </a:rPr>
              <a:t>polisakkaritler</a:t>
            </a:r>
            <a:r>
              <a:rPr lang="tr-TR" sz="2800" dirty="0" smtClean="0">
                <a:latin typeface="Arial" charset="0"/>
              </a:rPr>
              <a:t>:</a:t>
            </a:r>
            <a:endParaRPr lang="en-US" sz="28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rgbClr val="062DFF"/>
                </a:solidFill>
                <a:latin typeface="Arial" charset="0"/>
              </a:rPr>
              <a:t>homopol</a:t>
            </a:r>
            <a:r>
              <a:rPr lang="tr-TR" dirty="0" smtClean="0">
                <a:solidFill>
                  <a:srgbClr val="062DFF"/>
                </a:solidFill>
                <a:latin typeface="Arial" charset="0"/>
              </a:rPr>
              <a:t>i</a:t>
            </a:r>
            <a:r>
              <a:rPr lang="en-US" dirty="0" err="1" smtClean="0">
                <a:solidFill>
                  <a:srgbClr val="062DFF"/>
                </a:solidFill>
                <a:latin typeface="Arial" charset="0"/>
              </a:rPr>
              <a:t>sa</a:t>
            </a:r>
            <a:r>
              <a:rPr lang="tr-TR" dirty="0" err="1" smtClean="0">
                <a:solidFill>
                  <a:srgbClr val="062DFF"/>
                </a:solidFill>
                <a:latin typeface="Arial" charset="0"/>
              </a:rPr>
              <a:t>kkaritler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rgbClr val="062DFF"/>
                </a:solidFill>
                <a:latin typeface="Arial" charset="0"/>
              </a:rPr>
              <a:t>heteropol</a:t>
            </a:r>
            <a:r>
              <a:rPr lang="tr-TR" dirty="0" smtClean="0">
                <a:solidFill>
                  <a:srgbClr val="062DFF"/>
                </a:solidFill>
                <a:latin typeface="Arial" charset="0"/>
              </a:rPr>
              <a:t>i</a:t>
            </a:r>
            <a:r>
              <a:rPr lang="en-US" dirty="0" err="1" smtClean="0">
                <a:solidFill>
                  <a:srgbClr val="062DFF"/>
                </a:solidFill>
                <a:latin typeface="Arial" charset="0"/>
              </a:rPr>
              <a:t>sa</a:t>
            </a:r>
            <a:r>
              <a:rPr lang="tr-TR" dirty="0" err="1" smtClean="0">
                <a:solidFill>
                  <a:srgbClr val="062DFF"/>
                </a:solidFill>
                <a:latin typeface="Arial" charset="0"/>
              </a:rPr>
              <a:t>kkaritler</a:t>
            </a: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 err="1" smtClean="0">
                <a:latin typeface="Arial" charset="0"/>
              </a:rPr>
              <a:t>Polisakkarit</a:t>
            </a:r>
            <a:r>
              <a:rPr lang="tr-TR" sz="2800" dirty="0" err="1" smtClean="0">
                <a:latin typeface="Arial" charset="0"/>
              </a:rPr>
              <a:t>ler</a:t>
            </a:r>
            <a:r>
              <a:rPr lang="tr-TR" sz="2800" dirty="0" smtClean="0">
                <a:latin typeface="Arial" charset="0"/>
              </a:rPr>
              <a:t>: belirli bir moleküler ağırlıkları yoktur. 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Proteinlerin tersine.. Çünkü proteinler gibi bir </a:t>
            </a:r>
            <a:r>
              <a:rPr lang="tr-TR" dirty="0" err="1" smtClean="0">
                <a:latin typeface="Arial" charset="0"/>
              </a:rPr>
              <a:t>template</a:t>
            </a:r>
            <a:r>
              <a:rPr lang="tr-TR" dirty="0" smtClean="0">
                <a:latin typeface="Arial" charset="0"/>
              </a:rPr>
              <a:t> üstüne oluşturulmazlar</a:t>
            </a:r>
            <a:endParaRPr lang="en-US" dirty="0" smtClean="0">
              <a:latin typeface="Arial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Gl</a:t>
            </a:r>
            <a:r>
              <a:rPr lang="tr-TR" dirty="0" err="1" smtClean="0">
                <a:solidFill>
                  <a:srgbClr val="2FB0DC"/>
                </a:solidFill>
              </a:rPr>
              <a:t>ikojen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228600" y="12954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latin typeface="Arial" charset="0"/>
              </a:rPr>
              <a:t>Gl</a:t>
            </a:r>
            <a:r>
              <a:rPr lang="tr-TR" sz="2800" dirty="0" err="1" smtClean="0">
                <a:latin typeface="Arial" charset="0"/>
              </a:rPr>
              <a:t>ikojen</a:t>
            </a:r>
            <a:r>
              <a:rPr lang="tr-TR" sz="2800" dirty="0" smtClean="0">
                <a:latin typeface="Arial" charset="0"/>
              </a:rPr>
              <a:t>:</a:t>
            </a:r>
            <a:r>
              <a:rPr lang="tr-TR" sz="2800" dirty="0" err="1" smtClean="0">
                <a:latin typeface="Arial" charset="0"/>
              </a:rPr>
              <a:t>glukozun</a:t>
            </a:r>
            <a:r>
              <a:rPr lang="tr-TR" sz="2800" dirty="0" smtClean="0">
                <a:latin typeface="Arial" charset="0"/>
              </a:rPr>
              <a:t> dallanmış </a:t>
            </a:r>
            <a:r>
              <a:rPr lang="tr-TR" sz="2800" dirty="0" err="1" smtClean="0">
                <a:latin typeface="Arial" charset="0"/>
              </a:rPr>
              <a:t>homopolisakkariti</a:t>
            </a:r>
            <a:endParaRPr lang="en-US" sz="2800" dirty="0">
              <a:solidFill>
                <a:srgbClr val="0F0F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latin typeface="Arial" charset="0"/>
              </a:rPr>
              <a:t>Glu</a:t>
            </a:r>
            <a:r>
              <a:rPr lang="tr-TR" sz="2800" dirty="0" smtClean="0">
                <a:latin typeface="Arial" charset="0"/>
              </a:rPr>
              <a:t>k</a:t>
            </a:r>
            <a:r>
              <a:rPr lang="en-US" sz="2800" dirty="0" smtClean="0">
                <a:latin typeface="Arial" charset="0"/>
              </a:rPr>
              <a:t>o</a:t>
            </a:r>
            <a:r>
              <a:rPr lang="tr-TR" sz="2800" dirty="0" smtClean="0">
                <a:latin typeface="Arial" charset="0"/>
              </a:rPr>
              <a:t>z</a:t>
            </a:r>
            <a:r>
              <a:rPr lang="en-US" sz="2800" dirty="0" smtClean="0">
                <a:latin typeface="Arial" charset="0"/>
              </a:rPr>
              <a:t> monomer</a:t>
            </a:r>
            <a:r>
              <a:rPr lang="tr-TR" sz="2800" dirty="0" err="1" smtClean="0">
                <a:latin typeface="Arial" charset="0"/>
              </a:rPr>
              <a:t>leri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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1 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 4)</a:t>
            </a:r>
            <a:r>
              <a:rPr lang="en-US" sz="2800" dirty="0" smtClean="0">
                <a:latin typeface="Arial" charset="0"/>
                <a:sym typeface="Symbol" charset="2"/>
              </a:rPr>
              <a:t> </a:t>
            </a:r>
            <a:r>
              <a:rPr lang="tr-TR" sz="2800" dirty="0" smtClean="0">
                <a:latin typeface="Arial" charset="0"/>
                <a:sym typeface="Symbol" charset="2"/>
              </a:rPr>
              <a:t>bağlı zincirler oluşturur.</a:t>
            </a:r>
            <a:endParaRPr lang="en-US" sz="2800" dirty="0" smtClean="0">
              <a:latin typeface="Arial" charset="0"/>
              <a:sym typeface="Symbol" charset="2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sz="2800" dirty="0" smtClean="0">
                <a:latin typeface="Arial" charset="0"/>
              </a:rPr>
              <a:t>Dallanma noktası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solidFill>
                  <a:srgbClr val="FF0603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FF0603"/>
                </a:solidFill>
                <a:latin typeface="Arial" charset="0"/>
                <a:sym typeface="Symbol" charset="2"/>
              </a:rPr>
              <a:t></a:t>
            </a:r>
            <a:r>
              <a:rPr lang="en-US" sz="2800" dirty="0" smtClean="0">
                <a:solidFill>
                  <a:srgbClr val="FF0603"/>
                </a:solidFill>
                <a:latin typeface="Arial" charset="0"/>
              </a:rPr>
              <a:t>1 </a:t>
            </a:r>
            <a:r>
              <a:rPr lang="en-US" sz="2800" dirty="0" smtClean="0">
                <a:solidFill>
                  <a:srgbClr val="FF0603"/>
                </a:solidFill>
                <a:latin typeface="Arial" charset="0"/>
                <a:sym typeface="Symbol" charset="2"/>
              </a:rPr>
              <a:t> 6)</a:t>
            </a:r>
            <a:r>
              <a:rPr lang="en-US" sz="2800" dirty="0" smtClean="0">
                <a:latin typeface="Arial" charset="0"/>
                <a:sym typeface="Symbol" charset="2"/>
              </a:rPr>
              <a:t> </a:t>
            </a:r>
            <a:r>
              <a:rPr lang="tr-TR" sz="2800" dirty="0" smtClean="0">
                <a:latin typeface="Arial" charset="0"/>
                <a:sym typeface="Symbol" charset="2"/>
              </a:rPr>
              <a:t>bağlayıcıları her 8-12 birimde bulunur.</a:t>
            </a:r>
            <a:endParaRPr lang="en-US" sz="2800" dirty="0" smtClean="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Arial" charset="0"/>
              </a:rPr>
              <a:t>Mol</a:t>
            </a:r>
            <a:r>
              <a:rPr lang="tr-TR" sz="2800" dirty="0" smtClean="0">
                <a:latin typeface="Arial" charset="0"/>
              </a:rPr>
              <a:t>eküler ağırlıkları birkaç milyona ulaşır. 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sz="2800" dirty="0" smtClean="0">
                <a:latin typeface="Arial" charset="0"/>
              </a:rPr>
              <a:t>Hayvanlarda en önemli depo </a:t>
            </a:r>
            <a:r>
              <a:rPr lang="tr-TR" sz="2800" dirty="0" err="1" smtClean="0">
                <a:latin typeface="Arial" charset="0"/>
              </a:rPr>
              <a:t>polisakkariti</a:t>
            </a:r>
            <a:endParaRPr lang="en-US" sz="2800" dirty="0">
              <a:solidFill>
                <a:srgbClr val="0F0F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endParaRPr lang="en-US" sz="2800" dirty="0">
              <a:latin typeface="Arial" charset="0"/>
            </a:endParaRP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Nişasta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tr-TR" sz="2800" dirty="0" smtClean="0">
                <a:latin typeface="Arial" charset="0"/>
              </a:rPr>
              <a:t>İki </a:t>
            </a:r>
            <a:r>
              <a:rPr lang="tr-TR" sz="2800" dirty="0" err="1" smtClean="0">
                <a:latin typeface="Arial" charset="0"/>
              </a:rPr>
              <a:t>glukoz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homopolisakkaritin</a:t>
            </a:r>
            <a:r>
              <a:rPr lang="tr-TR" sz="2800" dirty="0" smtClean="0">
                <a:latin typeface="Arial" charset="0"/>
              </a:rPr>
              <a:t> karışımında oluşur. </a:t>
            </a:r>
            <a:endParaRPr lang="en-US" sz="2800" dirty="0">
              <a:solidFill>
                <a:srgbClr val="0F0F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Am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i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lo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z: </a:t>
            </a:r>
            <a:r>
              <a:rPr lang="tr-TR" sz="2800" dirty="0" smtClean="0">
                <a:latin typeface="Arial" charset="0"/>
              </a:rPr>
              <a:t>dallanmamış polimerler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smtClean="0">
                <a:latin typeface="Arial" charset="0"/>
                <a:sym typeface="Symbol" charset="2"/>
              </a:rPr>
              <a:t></a:t>
            </a:r>
            <a:r>
              <a:rPr lang="en-US" sz="2800" dirty="0" smtClean="0">
                <a:latin typeface="Arial" charset="0"/>
              </a:rPr>
              <a:t>1 </a:t>
            </a:r>
            <a:r>
              <a:rPr lang="en-US" sz="2800" dirty="0" smtClean="0">
                <a:latin typeface="Arial" charset="0"/>
                <a:sym typeface="Symbol" charset="2"/>
              </a:rPr>
              <a:t> 4)</a:t>
            </a:r>
            <a:endParaRPr lang="en-US" sz="2800" dirty="0">
              <a:latin typeface="Arial" charset="0"/>
              <a:sym typeface="Symbol" charset="2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Am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i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lop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ek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tin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: </a:t>
            </a:r>
            <a:r>
              <a:rPr lang="tr-TR" sz="2800" dirty="0" smtClean="0">
                <a:latin typeface="Arial" charset="0"/>
              </a:rPr>
              <a:t>glikojen gibi dallanmış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smtClean="0">
                <a:latin typeface="Arial" charset="0"/>
                <a:sym typeface="Symbol" charset="2"/>
              </a:rPr>
              <a:t></a:t>
            </a:r>
            <a:r>
              <a:rPr lang="en-US" sz="2800" dirty="0" smtClean="0">
                <a:latin typeface="Arial" charset="0"/>
              </a:rPr>
              <a:t>1 </a:t>
            </a:r>
            <a:r>
              <a:rPr lang="en-US" sz="2800" dirty="0" smtClean="0">
                <a:latin typeface="Arial" charset="0"/>
                <a:sym typeface="Symbol" charset="2"/>
              </a:rPr>
              <a:t> 6)</a:t>
            </a:r>
            <a:r>
              <a:rPr lang="tr-TR" sz="2800" dirty="0" smtClean="0">
                <a:latin typeface="Arial" charset="0"/>
                <a:sym typeface="Symbol" charset="2"/>
              </a:rPr>
              <a:t>, her 24-30 birimde tekrarlar.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r>
              <a:rPr lang="tr-TR" sz="2800" dirty="0" err="1" smtClean="0">
                <a:latin typeface="Arial" charset="0"/>
              </a:rPr>
              <a:t>Amilopektin</a:t>
            </a:r>
            <a:r>
              <a:rPr lang="tr-TR" sz="2800" dirty="0" smtClean="0">
                <a:latin typeface="Arial" charset="0"/>
              </a:rPr>
              <a:t> 200 milyona yakın moleküler ağırlığı vardır.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sz="2800" dirty="0" smtClean="0">
                <a:latin typeface="Arial" charset="0"/>
              </a:rPr>
              <a:t>Bitkilerdeki en önemli depo </a:t>
            </a:r>
            <a:r>
              <a:rPr lang="tr-TR" sz="2800" dirty="0" err="1" smtClean="0">
                <a:latin typeface="Arial" charset="0"/>
              </a:rPr>
              <a:t>polisakkariti</a:t>
            </a:r>
            <a:endParaRPr lang="en-US" sz="2800" dirty="0">
              <a:solidFill>
                <a:srgbClr val="0F0FFF"/>
              </a:solidFill>
              <a:latin typeface="Arial" charset="0"/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Glikojen ve Nişastanın Metabolizması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05000"/>
            <a:ext cx="83058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Glikojen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Nişasta</a:t>
            </a:r>
            <a:r>
              <a:rPr lang="tr-TR" sz="2800" dirty="0" smtClean="0">
                <a:latin typeface="Arial" charset="0"/>
              </a:rPr>
              <a:t> hücrelerde </a:t>
            </a:r>
            <a:r>
              <a:rPr lang="tr-TR" sz="2800" dirty="0" err="1" smtClean="0">
                <a:latin typeface="Arial" charset="0"/>
              </a:rPr>
              <a:t>granüllerr</a:t>
            </a:r>
            <a:r>
              <a:rPr lang="tr-TR" sz="2800" dirty="0" smtClean="0">
                <a:latin typeface="Arial" charset="0"/>
              </a:rPr>
              <a:t> halinde bulunur.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Granüller polimerleri sentezleten ve bozan enzimlere sahiptir.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Glikojen ve </a:t>
            </a:r>
            <a:r>
              <a:rPr lang="tr-TR" sz="2800" dirty="0" err="1" smtClean="0">
                <a:latin typeface="Arial" charset="0"/>
              </a:rPr>
              <a:t>amilopektin</a:t>
            </a:r>
            <a:r>
              <a:rPr lang="tr-TR" sz="2800" dirty="0" smtClean="0">
                <a:latin typeface="Arial" charset="0"/>
              </a:rPr>
              <a:t> 1 indirgen uç ve bir çok indirgenmemiş uçlara sahiptir.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Arial" charset="0"/>
              </a:rPr>
              <a:t>Aynı anda bir çok indirgenmemiş uç tepkimeye girebilir. </a:t>
            </a:r>
            <a:endParaRPr lang="en-US" sz="2800" dirty="0" smtClean="0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2FB0DC"/>
                </a:solidFill>
              </a:rPr>
              <a:t>Karbohidratlar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858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Genel formülü - isimlendirilmesi: </a:t>
            </a:r>
            <a:r>
              <a:rPr lang="en-US" sz="2400" dirty="0" err="1" smtClean="0">
                <a:latin typeface="Arial" charset="0"/>
              </a:rPr>
              <a:t>C</a:t>
            </a:r>
            <a:r>
              <a:rPr lang="en-US" sz="2400" baseline="-25000" dirty="0" err="1" smtClean="0">
                <a:latin typeface="Arial" charset="0"/>
              </a:rPr>
              <a:t>n</a:t>
            </a:r>
            <a:r>
              <a:rPr lang="en-US" sz="2400" dirty="0" smtClean="0">
                <a:latin typeface="Arial" charset="0"/>
              </a:rPr>
              <a:t>(H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O)</a:t>
            </a:r>
            <a:r>
              <a:rPr lang="en-US" sz="2400" baseline="-25000" dirty="0" smtClean="0">
                <a:latin typeface="Arial" charset="0"/>
              </a:rPr>
              <a:t>n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Fotosentez sonucunda bitkilerde </a:t>
            </a:r>
            <a:r>
              <a:rPr lang="en-US" sz="2400" dirty="0" smtClean="0">
                <a:latin typeface="Arial" charset="0"/>
              </a:rPr>
              <a:t>CO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ve </a:t>
            </a:r>
            <a:r>
              <a:rPr lang="en-US" sz="2400" dirty="0" smtClean="0">
                <a:latin typeface="Arial" charset="0"/>
              </a:rPr>
              <a:t>H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tr-TR" sz="2400" dirty="0" smtClean="0">
                <a:latin typeface="Arial" charset="0"/>
              </a:rPr>
              <a:t>’dan elde edilir.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tr-TR" sz="2400" dirty="0" err="1" smtClean="0">
                <a:latin typeface="Arial" charset="0"/>
              </a:rPr>
              <a:t>Gliseraldehid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(M</a:t>
            </a:r>
            <a:r>
              <a:rPr lang="en-US" sz="2400" baseline="-25000" dirty="0" smtClean="0">
                <a:latin typeface="Arial" charset="0"/>
              </a:rPr>
              <a:t>w</a:t>
            </a:r>
            <a:r>
              <a:rPr lang="en-US" sz="2400" dirty="0" smtClean="0">
                <a:latin typeface="Arial" charset="0"/>
              </a:rPr>
              <a:t> = 90 g/mol) </a:t>
            </a:r>
            <a:r>
              <a:rPr lang="tr-TR" sz="2400" dirty="0" smtClean="0">
                <a:latin typeface="Arial" charset="0"/>
              </a:rPr>
              <a:t>gibi küçüklerden </a:t>
            </a:r>
            <a:r>
              <a:rPr lang="tr-TR" sz="2400" dirty="0" err="1" smtClean="0">
                <a:latin typeface="Arial" charset="0"/>
              </a:rPr>
              <a:t>amilopektin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(M</a:t>
            </a:r>
            <a:r>
              <a:rPr lang="en-US" sz="2400" baseline="-25000" dirty="0" smtClean="0">
                <a:latin typeface="Arial" charset="0"/>
              </a:rPr>
              <a:t>w</a:t>
            </a:r>
            <a:r>
              <a:rPr lang="en-US" sz="2400" dirty="0" smtClean="0">
                <a:latin typeface="Arial" charset="0"/>
              </a:rPr>
              <a:t> = 200,000,000 g/mol) </a:t>
            </a:r>
            <a:r>
              <a:rPr lang="tr-TR" sz="2400" dirty="0" smtClean="0">
                <a:latin typeface="Arial" charset="0"/>
              </a:rPr>
              <a:t>gibi büyüklere kadar çok büyük farklılık gösterir.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Bir çok farklı görevleri vardır: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Enerji kaynağı ve enerji depolanması</a:t>
            </a:r>
            <a:endParaRPr lang="en-US" sz="20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Hücre duvarı ve dış iskeletin yapısında vardır. </a:t>
            </a:r>
            <a:endParaRPr lang="en-US" sz="20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Hücreler arası sinyal iletiminde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Kimi zaman proteinlere </a:t>
            </a:r>
            <a:r>
              <a:rPr lang="tr-TR" sz="2400" dirty="0" err="1" smtClean="0">
                <a:latin typeface="Arial" charset="0"/>
              </a:rPr>
              <a:t>kovalent</a:t>
            </a:r>
            <a:r>
              <a:rPr lang="tr-TR" sz="2400" dirty="0" smtClean="0">
                <a:latin typeface="Arial" charset="0"/>
              </a:rPr>
              <a:t> olarak bağlanırlar: </a:t>
            </a:r>
            <a:r>
              <a:rPr lang="en-US" sz="2400" dirty="0" err="1" smtClean="0">
                <a:latin typeface="Arial" charset="0"/>
              </a:rPr>
              <a:t>glycoproteins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proteoglycans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Selüloz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Arial" charset="0"/>
              </a:rPr>
              <a:t>Selüloz </a:t>
            </a:r>
            <a:r>
              <a:rPr lang="tr-TR" sz="2800" dirty="0" err="1" smtClean="0">
                <a:latin typeface="Arial" charset="0"/>
              </a:rPr>
              <a:t>glukozun</a:t>
            </a:r>
            <a:r>
              <a:rPr lang="tr-TR" sz="2800" dirty="0" smtClean="0">
                <a:latin typeface="Arial" charset="0"/>
              </a:rPr>
              <a:t> dallanmış </a:t>
            </a:r>
            <a:r>
              <a:rPr lang="tr-TR" sz="2800" dirty="0" err="1" smtClean="0">
                <a:latin typeface="Arial" charset="0"/>
              </a:rPr>
              <a:t>homopolisakkaritidir</a:t>
            </a:r>
            <a:r>
              <a:rPr lang="tr-TR" sz="2800" dirty="0" smtClean="0">
                <a:latin typeface="Arial" charset="0"/>
              </a:rPr>
              <a:t>. 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Glu</a:t>
            </a:r>
            <a:r>
              <a:rPr lang="tr-TR" dirty="0" smtClean="0">
                <a:latin typeface="Arial" charset="0"/>
              </a:rPr>
              <a:t>k</a:t>
            </a:r>
            <a:r>
              <a:rPr lang="en-US" dirty="0" smtClean="0">
                <a:latin typeface="Arial" charset="0"/>
              </a:rPr>
              <a:t>o</a:t>
            </a:r>
            <a:r>
              <a:rPr lang="tr-TR" dirty="0" smtClean="0">
                <a:latin typeface="Arial" charset="0"/>
              </a:rPr>
              <a:t>z</a:t>
            </a:r>
            <a:r>
              <a:rPr lang="en-US" dirty="0" smtClean="0">
                <a:latin typeface="Arial" charset="0"/>
              </a:rPr>
              <a:t> monomer</a:t>
            </a:r>
            <a:r>
              <a:rPr lang="tr-TR" dirty="0" err="1" smtClean="0">
                <a:latin typeface="Arial" charset="0"/>
              </a:rPr>
              <a:t>leri</a:t>
            </a:r>
            <a:r>
              <a:rPr lang="en-US" dirty="0" smtClean="0">
                <a:solidFill>
                  <a:srgbClr val="0F0FFF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</a:t>
            </a:r>
            <a:r>
              <a:rPr lang="en-US" dirty="0" smtClean="0">
                <a:solidFill>
                  <a:srgbClr val="0F0FFF"/>
                </a:solidFill>
                <a:latin typeface="Arial" charset="0"/>
              </a:rPr>
              <a:t>1 </a:t>
            </a:r>
            <a:r>
              <a:rPr lang="en-US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 4)</a:t>
            </a:r>
            <a:r>
              <a:rPr lang="en-US" dirty="0" smtClean="0">
                <a:latin typeface="Arial" charset="0"/>
                <a:sym typeface="Symbol" charset="2"/>
              </a:rPr>
              <a:t> </a:t>
            </a:r>
            <a:r>
              <a:rPr lang="tr-TR" dirty="0" smtClean="0">
                <a:latin typeface="Arial" charset="0"/>
                <a:sym typeface="Symbol" charset="2"/>
              </a:rPr>
              <a:t>bağlı zincirler oluşturur. </a:t>
            </a:r>
            <a:endParaRPr lang="en-US" dirty="0" smtClean="0">
              <a:latin typeface="Arial" charset="0"/>
              <a:sym typeface="Symbol" charset="2"/>
            </a:endParaRPr>
          </a:p>
          <a:p>
            <a:pPr lvl="1" eaLnBrk="1" hangingPunct="1"/>
            <a:r>
              <a:rPr lang="tr-TR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İki komşu </a:t>
            </a:r>
            <a:r>
              <a:rPr lang="tr-TR" dirty="0" err="1" smtClean="0">
                <a:solidFill>
                  <a:srgbClr val="0F0FFF"/>
                </a:solidFill>
                <a:latin typeface="Arial" charset="0"/>
                <a:sym typeface="Symbol" charset="2"/>
              </a:rPr>
              <a:t>monomer</a:t>
            </a:r>
            <a:r>
              <a:rPr lang="tr-TR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 arasında H-bağı oluşur. </a:t>
            </a:r>
            <a:endParaRPr lang="en-US" dirty="0" smtClean="0">
              <a:latin typeface="Arial" charset="0"/>
              <a:sym typeface="Symbol" charset="2"/>
            </a:endParaRPr>
          </a:p>
          <a:p>
            <a:pPr lvl="1" eaLnBrk="1" hangingPunct="1"/>
            <a:r>
              <a:rPr lang="tr-TR" dirty="0" smtClean="0">
                <a:latin typeface="Arial" charset="0"/>
                <a:sym typeface="Symbol" charset="2"/>
              </a:rPr>
              <a:t>Ekstra H-bağları kurulur zincirler arasında. </a:t>
            </a:r>
            <a:endParaRPr lang="en-US" dirty="0" smtClean="0">
              <a:latin typeface="Arial" charset="0"/>
              <a:sym typeface="Symbol" charset="2"/>
            </a:endParaRPr>
          </a:p>
          <a:p>
            <a:pPr lvl="1" eaLnBrk="1" hangingPunct="1"/>
            <a:r>
              <a:rPr lang="tr-TR" dirty="0" smtClean="0">
                <a:latin typeface="Arial" charset="0"/>
                <a:sym typeface="Symbol" charset="2"/>
              </a:rPr>
              <a:t>Bu sayede yapı sert ve suda çözünmezdir. </a:t>
            </a:r>
            <a:endParaRPr lang="en-US" dirty="0" smtClean="0">
              <a:latin typeface="Arial" charset="0"/>
              <a:sym typeface="Symbol" charset="2"/>
            </a:endParaRPr>
          </a:p>
          <a:p>
            <a:pPr lvl="1" eaLnBrk="1" hangingPunct="1"/>
            <a:r>
              <a:rPr lang="tr-TR" dirty="0" smtClean="0">
                <a:latin typeface="Arial" charset="0"/>
                <a:sym typeface="Symbol" charset="2"/>
              </a:rPr>
              <a:t>Doğada en çok bulunan </a:t>
            </a:r>
            <a:r>
              <a:rPr lang="tr-TR" dirty="0" err="1" smtClean="0">
                <a:latin typeface="Arial" charset="0"/>
                <a:sym typeface="Symbol" charset="2"/>
              </a:rPr>
              <a:t>polisakkarit</a:t>
            </a:r>
            <a:endParaRPr lang="en-US" dirty="0" smtClean="0">
              <a:latin typeface="Arial" charset="0"/>
              <a:sym typeface="Symbol" charset="2"/>
            </a:endParaRPr>
          </a:p>
          <a:p>
            <a:pPr lvl="1"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Selüloz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  <a:r>
              <a:rPr lang="en-US" dirty="0" err="1" smtClean="0">
                <a:solidFill>
                  <a:srgbClr val="2FB0DC"/>
                </a:solidFill>
              </a:rPr>
              <a:t>Metaboli</a:t>
            </a:r>
            <a:r>
              <a:rPr lang="tr-TR" dirty="0" err="1" smtClean="0">
                <a:solidFill>
                  <a:srgbClr val="2FB0DC"/>
                </a:solidFill>
              </a:rPr>
              <a:t>zması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458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Lifli yapısı ve suda çözünmezliği selülozu zor bir </a:t>
            </a:r>
            <a:r>
              <a:rPr lang="tr-TR" sz="2400" dirty="0" err="1" smtClean="0">
                <a:latin typeface="Arial" charset="0"/>
              </a:rPr>
              <a:t>substrat</a:t>
            </a:r>
            <a:r>
              <a:rPr lang="tr-TR" sz="2400" dirty="0" smtClean="0">
                <a:latin typeface="Arial" charset="0"/>
              </a:rPr>
              <a:t> yapar.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Mantar, bakteri, </a:t>
            </a:r>
            <a:r>
              <a:rPr lang="tr-TR" sz="2400" dirty="0" err="1" smtClean="0">
                <a:latin typeface="Arial" charset="0"/>
              </a:rPr>
              <a:t>protozoa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selülaz</a:t>
            </a:r>
            <a:r>
              <a:rPr lang="tr-TR" sz="2400" dirty="0" smtClean="0">
                <a:latin typeface="Arial" charset="0"/>
              </a:rPr>
              <a:t> salgılarlar (ağacı </a:t>
            </a:r>
            <a:r>
              <a:rPr lang="tr-TR" sz="2400" dirty="0" err="1" smtClean="0">
                <a:latin typeface="Arial" charset="0"/>
              </a:rPr>
              <a:t>glukoz</a:t>
            </a:r>
            <a:r>
              <a:rPr lang="tr-TR" sz="2400" dirty="0" smtClean="0">
                <a:latin typeface="Arial" charset="0"/>
              </a:rPr>
              <a:t> kaynağı olarak kullanırlar)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Bir çok hayvan selülozu kullanamaz çünkü </a:t>
            </a:r>
            <a:r>
              <a:rPr lang="en-US" sz="2400" dirty="0" smtClean="0">
                <a:latin typeface="Arial" charset="0"/>
              </a:rPr>
              <a:t>Most animals (</a:t>
            </a:r>
            <a:r>
              <a:rPr lang="en-US" sz="2400" dirty="0" smtClean="0">
                <a:latin typeface="Symbol" charset="2"/>
              </a:rPr>
              <a:t>b</a:t>
            </a:r>
            <a:r>
              <a:rPr lang="en-US" sz="2400" dirty="0" smtClean="0">
                <a:latin typeface="Arial" charset="0"/>
              </a:rPr>
              <a:t>1 </a:t>
            </a:r>
            <a:r>
              <a:rPr lang="en-US" sz="2400" dirty="0" smtClean="0">
                <a:latin typeface="Arial" charset="0"/>
                <a:sym typeface="Symbol" charset="2"/>
              </a:rPr>
              <a:t></a:t>
            </a:r>
            <a:r>
              <a:rPr lang="en-US" sz="2400" dirty="0" smtClean="0">
                <a:latin typeface="Arial" charset="0"/>
              </a:rPr>
              <a:t>4) </a:t>
            </a:r>
            <a:r>
              <a:rPr lang="tr-TR" sz="2400" dirty="0" smtClean="0">
                <a:latin typeface="Arial" charset="0"/>
              </a:rPr>
              <a:t>bağını </a:t>
            </a:r>
            <a:r>
              <a:rPr lang="tr-TR" sz="2400" dirty="0" err="1" smtClean="0">
                <a:latin typeface="Arial" charset="0"/>
              </a:rPr>
              <a:t>hidrolze</a:t>
            </a:r>
            <a:r>
              <a:rPr lang="tr-TR" sz="2400" dirty="0" smtClean="0">
                <a:latin typeface="Arial" charset="0"/>
              </a:rPr>
              <a:t> edecek enzimleri yoktur.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Ruminants 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&amp;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termites</a:t>
            </a:r>
            <a:r>
              <a:rPr lang="tr-TR" sz="2400" dirty="0" smtClean="0">
                <a:latin typeface="Arial" charset="0"/>
              </a:rPr>
              <a:t>: mikroorganizmalar ile </a:t>
            </a:r>
            <a:r>
              <a:rPr lang="tr-TR" sz="2400" dirty="0" err="1" smtClean="0">
                <a:latin typeface="Arial" charset="0"/>
              </a:rPr>
              <a:t>simbiotik</a:t>
            </a:r>
            <a:r>
              <a:rPr lang="tr-TR" sz="2400" dirty="0" smtClean="0">
                <a:latin typeface="Arial" charset="0"/>
              </a:rPr>
              <a:t> yaşam sayesinde </a:t>
            </a:r>
            <a:r>
              <a:rPr lang="tr-TR" sz="2400" dirty="0" err="1" smtClean="0">
                <a:latin typeface="Arial" charset="0"/>
              </a:rPr>
              <a:t>selülaz</a:t>
            </a:r>
            <a:r>
              <a:rPr lang="tr-TR" sz="2400" dirty="0" smtClean="0">
                <a:latin typeface="Arial" charset="0"/>
              </a:rPr>
              <a:t> üretir.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dirty="0" err="1" smtClean="0">
                <a:latin typeface="Arial" charset="0"/>
              </a:rPr>
              <a:t>Selülaz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biyokütlenin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biyoyakıta</a:t>
            </a:r>
            <a:r>
              <a:rPr lang="tr-TR" sz="2400" dirty="0" smtClean="0">
                <a:latin typeface="Arial" charset="0"/>
              </a:rPr>
              <a:t> fermente edilmesine çok önemlidir. </a:t>
            </a:r>
            <a:endParaRPr lang="en-US" sz="3600" dirty="0" smtClean="0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248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Çitin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94211" name="Rectangle 9"/>
          <p:cNvSpPr>
            <a:spLocks noChangeArrowheads="1"/>
          </p:cNvSpPr>
          <p:nvPr/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tr-TR" dirty="0" smtClean="0">
                <a:latin typeface="Arial" charset="0"/>
              </a:rPr>
              <a:t>Çitin: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solidFill>
                  <a:srgbClr val="0F0FFF"/>
                </a:solidFill>
                <a:latin typeface="Arial" charset="0"/>
              </a:rPr>
              <a:t>N-</a:t>
            </a:r>
            <a:r>
              <a:rPr lang="en-US" dirty="0" err="1" smtClean="0">
                <a:solidFill>
                  <a:srgbClr val="0F0FFF"/>
                </a:solidFill>
                <a:latin typeface="Arial" charset="0"/>
              </a:rPr>
              <a:t>acetylglucosamine</a:t>
            </a:r>
            <a:r>
              <a:rPr lang="tr-TR" dirty="0" smtClean="0">
                <a:latin typeface="Arial" charset="0"/>
              </a:rPr>
              <a:t>’in </a:t>
            </a:r>
            <a:r>
              <a:rPr lang="tr-TR" dirty="0" err="1" smtClean="0">
                <a:latin typeface="Arial" charset="0"/>
              </a:rPr>
              <a:t>linear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homopolisakkariti</a:t>
            </a:r>
            <a:r>
              <a:rPr lang="tr-TR" dirty="0" smtClean="0">
                <a:latin typeface="Arial" charset="0"/>
              </a:rPr>
              <a:t>.</a:t>
            </a:r>
            <a:endParaRPr lang="en-US" dirty="0">
              <a:solidFill>
                <a:srgbClr val="0F0F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F0FFF"/>
                </a:solidFill>
                <a:latin typeface="Arial" charset="0"/>
              </a:rPr>
              <a:t>N-</a:t>
            </a:r>
            <a:r>
              <a:rPr lang="en-US" dirty="0" err="1">
                <a:solidFill>
                  <a:srgbClr val="0F0FFF"/>
                </a:solidFill>
                <a:latin typeface="Arial" charset="0"/>
              </a:rPr>
              <a:t>acetylglucosamine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monomer</a:t>
            </a:r>
            <a:r>
              <a:rPr lang="tr-TR" dirty="0" err="1" smtClean="0">
                <a:latin typeface="Arial" charset="0"/>
              </a:rPr>
              <a:t>leri</a:t>
            </a:r>
            <a:r>
              <a:rPr lang="tr-TR" dirty="0" smtClean="0">
                <a:latin typeface="Arial" charset="0"/>
              </a:rPr>
              <a:t> </a:t>
            </a:r>
            <a:r>
              <a:rPr lang="en-US" dirty="0" smtClean="0">
                <a:solidFill>
                  <a:srgbClr val="0F0FFF"/>
                </a:solidFill>
                <a:latin typeface="Arial" charset="0"/>
                <a:sym typeface="Symbol" charset="2"/>
              </a:rPr>
              <a:t></a:t>
            </a:r>
            <a:r>
              <a:rPr lang="en-US" dirty="0">
                <a:solidFill>
                  <a:srgbClr val="0F0FFF"/>
                </a:solidFill>
                <a:latin typeface="Arial" charset="0"/>
              </a:rPr>
              <a:t>1 </a:t>
            </a:r>
            <a:r>
              <a:rPr lang="en-US" dirty="0">
                <a:solidFill>
                  <a:srgbClr val="0F0FFF"/>
                </a:solidFill>
                <a:latin typeface="Arial" charset="0"/>
                <a:sym typeface="Symbol" charset="2"/>
              </a:rPr>
              <a:t> 4)</a:t>
            </a:r>
            <a:r>
              <a:rPr lang="en-US" dirty="0">
                <a:latin typeface="Arial" charset="0"/>
                <a:sym typeface="Symbol" charset="2"/>
              </a:rPr>
              <a:t> </a:t>
            </a:r>
            <a:r>
              <a:rPr lang="tr-TR" dirty="0" smtClean="0">
                <a:latin typeface="Arial" charset="0"/>
                <a:sym typeface="Symbol" charset="2"/>
              </a:rPr>
              <a:t>bağlı zincirler oluşturur.</a:t>
            </a:r>
            <a:endParaRPr lang="en-US" dirty="0">
              <a:latin typeface="Arial" charset="0"/>
              <a:sym typeface="Symbol" charset="2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dirty="0" smtClean="0">
                <a:latin typeface="Arial" charset="0"/>
              </a:rPr>
              <a:t>Selüloza benzer lifler oluşturur. </a:t>
            </a:r>
            <a:endParaRPr lang="en-US" dirty="0">
              <a:latin typeface="Arial" charset="0"/>
              <a:sym typeface="Symbol" charset="2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dirty="0" smtClean="0">
                <a:latin typeface="Arial" charset="0"/>
                <a:sym typeface="Symbol" charset="2"/>
              </a:rPr>
              <a:t>Sert, çözünmeyen, omurgalılar tarafından sindirilemez. </a:t>
            </a:r>
            <a:endParaRPr lang="en-US" dirty="0">
              <a:latin typeface="Arial" charset="0"/>
              <a:sym typeface="Symbol" charset="2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tr-TR" dirty="0" smtClean="0">
                <a:latin typeface="Arial" charset="0"/>
                <a:sym typeface="Symbol" charset="2"/>
              </a:rPr>
              <a:t>Mantarların hücre duvarları, böcek ve örümceklerin, dış iskeletleri</a:t>
            </a:r>
            <a:endParaRPr lang="en-US" dirty="0">
              <a:latin typeface="Arial" charset="0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Agar </a:t>
            </a:r>
            <a:r>
              <a:rPr lang="tr-TR" dirty="0" smtClean="0">
                <a:solidFill>
                  <a:srgbClr val="2FB0DC"/>
                </a:solidFill>
              </a:rPr>
              <a:t>ve </a:t>
            </a:r>
            <a:r>
              <a:rPr lang="en-US" dirty="0" err="1" smtClean="0">
                <a:solidFill>
                  <a:srgbClr val="2FB0DC"/>
                </a:solidFill>
              </a:rPr>
              <a:t>Agaro</a:t>
            </a:r>
            <a:r>
              <a:rPr lang="tr-TR" dirty="0" smtClean="0">
                <a:solidFill>
                  <a:srgbClr val="2FB0DC"/>
                </a:solidFill>
              </a:rPr>
              <a:t>z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Agar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modifiye</a:t>
            </a:r>
            <a:r>
              <a:rPr lang="tr-TR" sz="2800" dirty="0" smtClean="0">
                <a:latin typeface="Arial" charset="0"/>
              </a:rPr>
              <a:t> olmuş </a:t>
            </a:r>
            <a:r>
              <a:rPr lang="tr-TR" sz="2800" dirty="0" err="1" smtClean="0">
                <a:latin typeface="Arial" charset="0"/>
              </a:rPr>
              <a:t>galaktoz</a:t>
            </a:r>
            <a:r>
              <a:rPr lang="tr-TR" sz="2800" dirty="0" smtClean="0">
                <a:latin typeface="Arial" charset="0"/>
              </a:rPr>
              <a:t> birimlerinin karmaşık bir halde </a:t>
            </a:r>
            <a:r>
              <a:rPr lang="tr-TR" sz="2800" dirty="0" err="1" smtClean="0">
                <a:latin typeface="Arial" charset="0"/>
              </a:rPr>
              <a:t>heteropolisakkarit</a:t>
            </a:r>
            <a:r>
              <a:rPr lang="tr-TR" sz="2800" dirty="0" smtClean="0">
                <a:latin typeface="Arial" charset="0"/>
              </a:rPr>
              <a:t> oluşturması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Hücre duvarının en önemli bileşeni 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seaweeds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Agaro</a:t>
            </a:r>
            <a:r>
              <a:rPr lang="tr-TR" sz="2800" dirty="0" smtClean="0">
                <a:latin typeface="Arial" charset="0"/>
              </a:rPr>
              <a:t>z </a:t>
            </a:r>
            <a:r>
              <a:rPr lang="tr-TR" sz="2800" dirty="0" err="1" smtClean="0">
                <a:latin typeface="Arial" charset="0"/>
              </a:rPr>
              <a:t>agarın</a:t>
            </a:r>
            <a:r>
              <a:rPr lang="tr-TR" sz="2800" dirty="0" smtClean="0">
                <a:latin typeface="Arial" charset="0"/>
              </a:rPr>
              <a:t> bir içeriğidir.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Agar </a:t>
            </a:r>
            <a:r>
              <a:rPr lang="tr-TR" sz="2800" dirty="0" smtClean="0">
                <a:latin typeface="Arial" charset="0"/>
              </a:rPr>
              <a:t>çözeltisi jel oluşturur: bakteri kültürü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Agaro</a:t>
            </a:r>
            <a:r>
              <a:rPr lang="tr-TR" sz="2800" dirty="0" smtClean="0">
                <a:latin typeface="Arial" charset="0"/>
              </a:rPr>
              <a:t>z çözeltisi jel oluşturur: DNA </a:t>
            </a:r>
            <a:r>
              <a:rPr lang="tr-TR" sz="2800" dirty="0" err="1" smtClean="0">
                <a:latin typeface="Arial" charset="0"/>
              </a:rPr>
              <a:t>ayrştırılması</a:t>
            </a:r>
            <a:r>
              <a:rPr lang="tr-TR" sz="2800" dirty="0" smtClean="0">
                <a:latin typeface="Arial" charset="0"/>
              </a:rPr>
              <a:t> için </a:t>
            </a:r>
            <a:r>
              <a:rPr lang="tr-TR" sz="2800" dirty="0" err="1" smtClean="0">
                <a:latin typeface="Arial" charset="0"/>
              </a:rPr>
              <a:t>elektorforezde</a:t>
            </a:r>
            <a:r>
              <a:rPr lang="tr-TR" sz="2800" dirty="0" smtClean="0">
                <a:latin typeface="Arial" charset="0"/>
              </a:rPr>
              <a:t> kullanılır.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Hücre dışı </a:t>
            </a:r>
            <a:r>
              <a:rPr lang="tr-TR" dirty="0" err="1" smtClean="0">
                <a:solidFill>
                  <a:srgbClr val="2FB0DC"/>
                </a:solidFill>
              </a:rPr>
              <a:t>matriks</a:t>
            </a:r>
            <a:r>
              <a:rPr lang="tr-TR" dirty="0" smtClean="0">
                <a:solidFill>
                  <a:srgbClr val="2FB0DC"/>
                </a:solidFill>
              </a:rPr>
              <a:t> (ECM)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Çok hücreli hayvanların dokularındaki hücre dışı boşluk, besinlerin ve oksijenin hücrelere difüzyonu için gözenekli bir yol sağlayan ve hücreleri bir arada tutan, 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Dolgu maddesi olarak da adlandırılan jelimsi malzeme.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err="1" smtClean="0">
                <a:latin typeface="Arial" charset="0"/>
              </a:rPr>
              <a:t>Fibroblastları</a:t>
            </a:r>
            <a:r>
              <a:rPr lang="tr-TR" sz="2400" dirty="0" smtClean="0">
                <a:latin typeface="Arial" charset="0"/>
              </a:rPr>
              <a:t> ve diğer bağ doku hücrelerini çevreleyen </a:t>
            </a:r>
            <a:r>
              <a:rPr lang="tr-TR" sz="2400" dirty="0" err="1" smtClean="0">
                <a:latin typeface="Arial" charset="0"/>
              </a:rPr>
              <a:t>retiküler</a:t>
            </a:r>
            <a:r>
              <a:rPr lang="tr-TR" sz="2400" dirty="0" smtClean="0">
                <a:latin typeface="Arial" charset="0"/>
              </a:rPr>
              <a:t> ECM, </a:t>
            </a:r>
            <a:r>
              <a:rPr lang="tr-TR" sz="2400" b="1" dirty="0" smtClean="0">
                <a:latin typeface="Arial" charset="0"/>
              </a:rPr>
              <a:t>lifsi </a:t>
            </a:r>
            <a:r>
              <a:rPr lang="tr-TR" sz="2400" b="1" dirty="0" err="1" smtClean="0">
                <a:latin typeface="Arial" charset="0"/>
              </a:rPr>
              <a:t>kollajenler</a:t>
            </a:r>
            <a:r>
              <a:rPr lang="tr-TR" sz="2400" b="1" dirty="0" smtClean="0">
                <a:latin typeface="Arial" charset="0"/>
              </a:rPr>
              <a:t>, </a:t>
            </a:r>
            <a:r>
              <a:rPr lang="tr-TR" sz="2400" b="1" dirty="0" err="1" smtClean="0">
                <a:latin typeface="Arial" charset="0"/>
              </a:rPr>
              <a:t>elastin</a:t>
            </a:r>
            <a:r>
              <a:rPr lang="tr-TR" sz="2400" b="1" dirty="0" smtClean="0">
                <a:latin typeface="Arial" charset="0"/>
              </a:rPr>
              <a:t>, </a:t>
            </a:r>
            <a:r>
              <a:rPr lang="tr-TR" sz="2400" b="1" dirty="0" err="1" smtClean="0">
                <a:latin typeface="Arial" charset="0"/>
              </a:rPr>
              <a:t>fibronektin</a:t>
            </a:r>
            <a:r>
              <a:rPr lang="tr-TR" sz="2400" b="1" dirty="0" smtClean="0">
                <a:latin typeface="Arial" charset="0"/>
              </a:rPr>
              <a:t> gibi lifsi proteinler ve </a:t>
            </a:r>
            <a:r>
              <a:rPr lang="tr-TR" sz="2400" b="1" dirty="0" err="1" smtClean="0">
                <a:latin typeface="Arial" charset="0"/>
              </a:rPr>
              <a:t>heteropolissakaritlerin</a:t>
            </a:r>
            <a:r>
              <a:rPr lang="tr-TR" sz="2400" dirty="0" smtClean="0">
                <a:latin typeface="Arial" charset="0"/>
              </a:rPr>
              <a:t> ağ örtüsü şeklinde kenetlenmesini sağlar.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Bazal zar, </a:t>
            </a:r>
            <a:r>
              <a:rPr lang="tr-TR" sz="2400" dirty="0" err="1" smtClean="0">
                <a:latin typeface="Arial" charset="0"/>
              </a:rPr>
              <a:t>epitel</a:t>
            </a:r>
            <a:r>
              <a:rPr lang="tr-TR" sz="2400" dirty="0" smtClean="0">
                <a:latin typeface="Arial" charset="0"/>
              </a:rPr>
              <a:t> hücrelerin temelini oluşturan özelleşmiş ECM olup, </a:t>
            </a:r>
            <a:r>
              <a:rPr lang="tr-TR" sz="2400" b="1" dirty="0" smtClean="0">
                <a:latin typeface="Arial" charset="0"/>
              </a:rPr>
              <a:t>özel </a:t>
            </a:r>
            <a:r>
              <a:rPr lang="tr-TR" sz="2400" b="1" dirty="0" err="1" smtClean="0">
                <a:latin typeface="Arial" charset="0"/>
              </a:rPr>
              <a:t>kollajenler</a:t>
            </a:r>
            <a:r>
              <a:rPr lang="tr-TR" sz="2400" b="1" dirty="0" smtClean="0">
                <a:latin typeface="Arial" charset="0"/>
              </a:rPr>
              <a:t>, </a:t>
            </a:r>
            <a:r>
              <a:rPr lang="tr-TR" sz="2400" b="1" dirty="0" err="1" smtClean="0">
                <a:latin typeface="Arial" charset="0"/>
              </a:rPr>
              <a:t>laminin</a:t>
            </a:r>
            <a:r>
              <a:rPr lang="tr-TR" sz="2400" b="1" dirty="0" smtClean="0">
                <a:latin typeface="Arial" charset="0"/>
              </a:rPr>
              <a:t> ve </a:t>
            </a:r>
            <a:r>
              <a:rPr lang="tr-TR" sz="2400" b="1" dirty="0" err="1" smtClean="0">
                <a:latin typeface="Arial" charset="0"/>
              </a:rPr>
              <a:t>heteropolisakkaritleri</a:t>
            </a:r>
            <a:r>
              <a:rPr lang="tr-TR" sz="2400" dirty="0" smtClean="0">
                <a:latin typeface="Arial" charset="0"/>
              </a:rPr>
              <a:t> içerir. 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Gl</a:t>
            </a:r>
            <a:r>
              <a:rPr lang="tr-TR" dirty="0" err="1" smtClean="0">
                <a:solidFill>
                  <a:srgbClr val="2FB0DC"/>
                </a:solidFill>
              </a:rPr>
              <a:t>ik</a:t>
            </a:r>
            <a:r>
              <a:rPr lang="en-US" dirty="0" smtClean="0">
                <a:solidFill>
                  <a:srgbClr val="2FB0DC"/>
                </a:solidFill>
              </a:rPr>
              <a:t>o</a:t>
            </a:r>
            <a:r>
              <a:rPr lang="tr-TR" dirty="0" smtClean="0">
                <a:solidFill>
                  <a:srgbClr val="2FB0DC"/>
                </a:solidFill>
              </a:rPr>
              <a:t>z</a:t>
            </a:r>
            <a:r>
              <a:rPr lang="en-US" dirty="0" err="1" smtClean="0">
                <a:solidFill>
                  <a:srgbClr val="2FB0DC"/>
                </a:solidFill>
              </a:rPr>
              <a:t>aminogl</a:t>
            </a:r>
            <a:r>
              <a:rPr lang="tr-TR" dirty="0" smtClean="0">
                <a:solidFill>
                  <a:srgbClr val="2FB0DC"/>
                </a:solidFill>
              </a:rPr>
              <a:t>ikanlar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Tekrarlayan </a:t>
            </a:r>
            <a:r>
              <a:rPr lang="tr-TR" sz="2400" dirty="0" err="1" smtClean="0">
                <a:latin typeface="Arial" charset="0"/>
              </a:rPr>
              <a:t>disakkarit</a:t>
            </a:r>
            <a:r>
              <a:rPr lang="tr-TR" sz="2400" dirty="0" smtClean="0">
                <a:latin typeface="Arial" charset="0"/>
              </a:rPr>
              <a:t> birimlerinin düz zincirleri</a:t>
            </a:r>
            <a:endParaRPr lang="en-US" sz="2400" dirty="0" smtClean="0">
              <a:solidFill>
                <a:srgbClr val="FF5050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İki </a:t>
            </a:r>
            <a:r>
              <a:rPr lang="tr-TR" sz="2400" dirty="0" err="1" smtClean="0">
                <a:latin typeface="Arial" charset="0"/>
              </a:rPr>
              <a:t>disakkariten</a:t>
            </a:r>
            <a:r>
              <a:rPr lang="tr-TR" sz="2400" dirty="0" smtClean="0">
                <a:latin typeface="Arial" charset="0"/>
              </a:rPr>
              <a:t> biri: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N-a</a:t>
            </a:r>
            <a:r>
              <a:rPr lang="tr-TR" sz="2400" dirty="0" smtClean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et</a:t>
            </a:r>
            <a:r>
              <a:rPr lang="tr-TR" sz="2400" dirty="0" smtClean="0">
                <a:latin typeface="Arial" charset="0"/>
              </a:rPr>
              <a:t>i</a:t>
            </a:r>
            <a:r>
              <a:rPr lang="en-US" sz="2400" dirty="0" smtClean="0">
                <a:latin typeface="Arial" charset="0"/>
              </a:rPr>
              <a:t>l-</a:t>
            </a:r>
            <a:r>
              <a:rPr lang="en-US" sz="2400" dirty="0" err="1" smtClean="0">
                <a:latin typeface="Arial" charset="0"/>
              </a:rPr>
              <a:t>glu</a:t>
            </a:r>
            <a:r>
              <a:rPr lang="tr-TR" sz="2400" dirty="0" smtClean="0">
                <a:latin typeface="Arial" charset="0"/>
              </a:rPr>
              <a:t>k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tr-TR" sz="2400" dirty="0" smtClean="0">
                <a:latin typeface="Arial" charset="0"/>
              </a:rPr>
              <a:t>z</a:t>
            </a:r>
            <a:r>
              <a:rPr lang="en-US" sz="2400" dirty="0" err="1" smtClean="0">
                <a:latin typeface="Arial" charset="0"/>
              </a:rPr>
              <a:t>amin</a:t>
            </a:r>
            <a:r>
              <a:rPr lang="tr-TR" sz="2400" dirty="0" smtClean="0">
                <a:latin typeface="Arial" charset="0"/>
              </a:rPr>
              <a:t> ya da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N-a</a:t>
            </a:r>
            <a:r>
              <a:rPr lang="tr-TR" sz="2400" dirty="0" smtClean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et</a:t>
            </a:r>
            <a:r>
              <a:rPr lang="tr-TR" sz="2400" dirty="0" smtClean="0">
                <a:latin typeface="Arial" charset="0"/>
              </a:rPr>
              <a:t>i</a:t>
            </a:r>
            <a:r>
              <a:rPr lang="en-US" sz="2400" dirty="0" smtClean="0">
                <a:latin typeface="Arial" charset="0"/>
              </a:rPr>
              <a:t>l-gala</a:t>
            </a:r>
            <a:r>
              <a:rPr lang="tr-TR" sz="2400" dirty="0" smtClean="0">
                <a:latin typeface="Arial" charset="0"/>
              </a:rPr>
              <a:t>k</a:t>
            </a:r>
            <a:r>
              <a:rPr lang="en-US" sz="2400" dirty="0" smtClean="0">
                <a:latin typeface="Arial" charset="0"/>
              </a:rPr>
              <a:t>to</a:t>
            </a:r>
            <a:r>
              <a:rPr lang="tr-TR" sz="2400" dirty="0" smtClean="0">
                <a:latin typeface="Arial" charset="0"/>
              </a:rPr>
              <a:t>z</a:t>
            </a:r>
            <a:r>
              <a:rPr lang="en-US" sz="2400" dirty="0" err="1" smtClean="0">
                <a:latin typeface="Arial" charset="0"/>
              </a:rPr>
              <a:t>amin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Diğeri de </a:t>
            </a:r>
            <a:r>
              <a:rPr lang="tr-TR" sz="2400" dirty="0" err="1" smtClean="0">
                <a:latin typeface="Arial" charset="0"/>
              </a:rPr>
              <a:t>uronik</a:t>
            </a:r>
            <a:r>
              <a:rPr lang="tr-TR" sz="2400" dirty="0" smtClean="0">
                <a:latin typeface="Arial" charset="0"/>
              </a:rPr>
              <a:t> asit (</a:t>
            </a:r>
            <a:r>
              <a:rPr lang="tr-TR" sz="2400" dirty="0" err="1" smtClean="0">
                <a:latin typeface="Arial" charset="0"/>
              </a:rPr>
              <a:t>hiyaluronon</a:t>
            </a:r>
            <a:r>
              <a:rPr lang="tr-TR" sz="2400" dirty="0" smtClean="0">
                <a:latin typeface="Arial" charset="0"/>
              </a:rPr>
              <a:t> dışında).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Eksi yüklü: </a:t>
            </a:r>
            <a:r>
              <a:rPr lang="tr-TR" sz="2400" dirty="0" err="1" smtClean="0">
                <a:latin typeface="Arial" charset="0"/>
              </a:rPr>
              <a:t>heparin</a:t>
            </a:r>
            <a:r>
              <a:rPr lang="tr-TR" sz="2400" dirty="0" smtClean="0">
                <a:latin typeface="Arial" charset="0"/>
              </a:rPr>
              <a:t> ve </a:t>
            </a:r>
            <a:r>
              <a:rPr lang="tr-TR" sz="2400" dirty="0" err="1" smtClean="0">
                <a:latin typeface="Arial" charset="0"/>
              </a:rPr>
              <a:t>heparan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sulfattaki</a:t>
            </a:r>
            <a:r>
              <a:rPr lang="tr-TR" sz="2400" dirty="0" smtClean="0">
                <a:latin typeface="Arial" charset="0"/>
              </a:rPr>
              <a:t> hidroksil grupları ve bazı </a:t>
            </a:r>
            <a:r>
              <a:rPr lang="tr-TR" sz="2400" dirty="0" err="1" smtClean="0">
                <a:latin typeface="Arial" charset="0"/>
              </a:rPr>
              <a:t>glukozamin</a:t>
            </a:r>
            <a:r>
              <a:rPr lang="tr-TR" sz="2400" dirty="0" smtClean="0">
                <a:latin typeface="Arial" charset="0"/>
              </a:rPr>
              <a:t> kalıntılarının amino grubu üzerindeki sülfat esterleri bu polimerlere çok yüksek yoğunlukta negatif yüklü  olmalarını sağlar 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Uzatılmış bir </a:t>
            </a:r>
            <a:r>
              <a:rPr lang="tr-TR" sz="2400" dirty="0" err="1" smtClean="0">
                <a:latin typeface="Arial" charset="0"/>
              </a:rPr>
              <a:t>konformasyon</a:t>
            </a:r>
            <a:r>
              <a:rPr lang="tr-TR" sz="2400" dirty="0" smtClean="0">
                <a:latin typeface="Arial" charset="0"/>
              </a:rPr>
              <a:t> tercih ederler çözeltide. 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Bu da komşu yüklü gruplar arasındaki itme kuvvetini en aza indirger.</a:t>
            </a:r>
          </a:p>
          <a:p>
            <a:pPr eaLnBrk="1" hangingPunct="1">
              <a:spcBef>
                <a:spcPct val="25000"/>
              </a:spcBef>
            </a:pPr>
            <a:r>
              <a:rPr lang="tr-TR" sz="2400" dirty="0" smtClean="0">
                <a:latin typeface="Arial" charset="0"/>
              </a:rPr>
              <a:t>Hücre dışı </a:t>
            </a:r>
            <a:r>
              <a:rPr lang="tr-TR" sz="2400" dirty="0" err="1" smtClean="0">
                <a:latin typeface="Arial" charset="0"/>
              </a:rPr>
              <a:t>matrikse</a:t>
            </a:r>
            <a:r>
              <a:rPr lang="tr-TR" sz="2400" dirty="0" smtClean="0">
                <a:latin typeface="Arial" charset="0"/>
              </a:rPr>
              <a:t> viskozite, yapışkanlık ve gerilme kuvveti sağlarlar.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Heparin </a:t>
            </a:r>
            <a:r>
              <a:rPr lang="tr-TR" dirty="0" smtClean="0">
                <a:solidFill>
                  <a:srgbClr val="2FB0DC"/>
                </a:solidFill>
              </a:rPr>
              <a:t>ve </a:t>
            </a:r>
            <a:r>
              <a:rPr lang="en-US" dirty="0" err="1" smtClean="0">
                <a:solidFill>
                  <a:srgbClr val="2FB0DC"/>
                </a:solidFill>
              </a:rPr>
              <a:t>Heparan</a:t>
            </a:r>
            <a:r>
              <a:rPr lang="en-US" dirty="0" smtClean="0">
                <a:solidFill>
                  <a:srgbClr val="2FB0DC"/>
                </a:solidFill>
              </a:rPr>
              <a:t> S</a:t>
            </a:r>
            <a:r>
              <a:rPr lang="tr-TR" dirty="0" smtClean="0">
                <a:solidFill>
                  <a:srgbClr val="2FB0DC"/>
                </a:solidFill>
              </a:rPr>
              <a:t>ü</a:t>
            </a:r>
            <a:r>
              <a:rPr lang="en-US" dirty="0" err="1" smtClean="0">
                <a:solidFill>
                  <a:srgbClr val="2FB0DC"/>
                </a:solidFill>
              </a:rPr>
              <a:t>lfat</a:t>
            </a:r>
            <a:r>
              <a:rPr lang="en-US" dirty="0" smtClean="0">
                <a:solidFill>
                  <a:srgbClr val="2FB0DC"/>
                </a:solidFill>
              </a:rPr>
              <a:t> 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Düz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pol</a:t>
            </a:r>
            <a:r>
              <a:rPr lang="tr-TR" sz="2800" dirty="0" smtClean="0">
                <a:latin typeface="Arial" charset="0"/>
              </a:rPr>
              <a:t>i</a:t>
            </a:r>
            <a:r>
              <a:rPr lang="en-US" sz="2800" dirty="0" err="1" smtClean="0">
                <a:latin typeface="Arial" charset="0"/>
              </a:rPr>
              <a:t>mer</a:t>
            </a:r>
            <a:r>
              <a:rPr lang="en-US" sz="2800" dirty="0" smtClean="0">
                <a:latin typeface="Arial" charset="0"/>
              </a:rPr>
              <a:t>, 3 – 40 </a:t>
            </a:r>
            <a:r>
              <a:rPr lang="en-US" sz="2800" dirty="0" err="1" smtClean="0">
                <a:latin typeface="Arial" charset="0"/>
              </a:rPr>
              <a:t>kDa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Heparan</a:t>
            </a:r>
            <a:r>
              <a:rPr lang="en-US" sz="2800" dirty="0" smtClean="0">
                <a:latin typeface="Arial" charset="0"/>
              </a:rPr>
              <a:t> s</a:t>
            </a:r>
            <a:r>
              <a:rPr lang="tr-TR" sz="2800" dirty="0" smtClean="0">
                <a:latin typeface="Arial" charset="0"/>
              </a:rPr>
              <a:t>ü</a:t>
            </a:r>
            <a:r>
              <a:rPr lang="en-US" sz="2800" dirty="0" err="1" smtClean="0">
                <a:latin typeface="Arial" charset="0"/>
              </a:rPr>
              <a:t>lfat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heparine</a:t>
            </a:r>
            <a:r>
              <a:rPr lang="tr-TR" sz="2800" dirty="0" smtClean="0">
                <a:latin typeface="Arial" charset="0"/>
              </a:rPr>
              <a:t> benzeyen bir </a:t>
            </a:r>
            <a:r>
              <a:rPr lang="tr-TR" sz="2800" dirty="0" err="1" smtClean="0">
                <a:latin typeface="Arial" charset="0"/>
              </a:rPr>
              <a:t>polisakkarit</a:t>
            </a:r>
            <a:r>
              <a:rPr lang="tr-TR" sz="2800" dirty="0" smtClean="0">
                <a:latin typeface="Arial" charset="0"/>
              </a:rPr>
              <a:t> ama proteinlere bağlıdır. 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Yüksek negatif yüke sahiptir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Kanın pıhtılaşmasını engeller: </a:t>
            </a:r>
            <a:r>
              <a:rPr lang="tr-TR" sz="2800" dirty="0" err="1" smtClean="0">
                <a:latin typeface="Arial" charset="0"/>
              </a:rPr>
              <a:t>proteaz</a:t>
            </a:r>
            <a:r>
              <a:rPr lang="tr-TR" sz="2800" dirty="0" smtClean="0">
                <a:latin typeface="Arial" charset="0"/>
              </a:rPr>
              <a:t> inhibitörü </a:t>
            </a:r>
            <a:r>
              <a:rPr lang="en-US" sz="2800" dirty="0" err="1" smtClean="0">
                <a:latin typeface="Arial" charset="0"/>
              </a:rPr>
              <a:t>antithrombin</a:t>
            </a:r>
            <a:r>
              <a:rPr lang="tr-TR" sz="2800" dirty="0" smtClean="0">
                <a:latin typeface="Arial" charset="0"/>
              </a:rPr>
              <a:t>i aktifleştirerek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Farklı hücrelere bağlanması: 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kan damarlarının oluşmasını </a:t>
            </a:r>
            <a:r>
              <a:rPr lang="tr-TR" sz="2800" dirty="0" err="1" smtClean="0">
                <a:solidFill>
                  <a:srgbClr val="0F0FFF"/>
                </a:solidFill>
                <a:latin typeface="Arial" charset="0"/>
              </a:rPr>
              <a:t>regüle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 eder.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Bazı virüs ve bakterilere bağlanarak </a:t>
            </a:r>
            <a:r>
              <a:rPr lang="tr-TR" sz="2800" dirty="0" err="1" smtClean="0">
                <a:latin typeface="Arial" charset="0"/>
              </a:rPr>
              <a:t>patojenitelerini</a:t>
            </a:r>
            <a:r>
              <a:rPr lang="tr-TR" sz="2800" dirty="0" smtClean="0">
                <a:latin typeface="Arial" charset="0"/>
              </a:rPr>
              <a:t> düşürür. 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286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Gl</a:t>
            </a:r>
            <a:r>
              <a:rPr lang="tr-TR" dirty="0" err="1" smtClean="0">
                <a:solidFill>
                  <a:srgbClr val="2FB0DC"/>
                </a:solidFill>
              </a:rPr>
              <a:t>ikokonjugatlar</a:t>
            </a:r>
            <a:r>
              <a:rPr lang="tr-TR" dirty="0" smtClean="0">
                <a:solidFill>
                  <a:srgbClr val="2FB0DC"/>
                </a:solidFill>
              </a:rPr>
              <a:t>: </a:t>
            </a:r>
            <a:r>
              <a:rPr lang="tr-TR" dirty="0" err="1" smtClean="0">
                <a:solidFill>
                  <a:srgbClr val="2FB0DC"/>
                </a:solidFill>
              </a:rPr>
              <a:t>glikoproteinler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Küçük </a:t>
            </a:r>
            <a:r>
              <a:rPr lang="tr-TR" dirty="0" err="1" smtClean="0">
                <a:latin typeface="Arial" charset="0"/>
              </a:rPr>
              <a:t>oligosakkaritlerin</a:t>
            </a:r>
            <a:r>
              <a:rPr lang="tr-TR" dirty="0" smtClean="0">
                <a:latin typeface="Arial" charset="0"/>
              </a:rPr>
              <a:t> bağlı olduğu proteinler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K</a:t>
            </a:r>
            <a:r>
              <a:rPr lang="en-US" sz="2400" dirty="0" err="1" smtClean="0">
                <a:latin typeface="Arial" charset="0"/>
              </a:rPr>
              <a:t>arboh</a:t>
            </a:r>
            <a:r>
              <a:rPr lang="tr-TR" sz="2400" dirty="0" smtClean="0">
                <a:latin typeface="Arial" charset="0"/>
              </a:rPr>
              <a:t>i</a:t>
            </a:r>
            <a:r>
              <a:rPr lang="en-US" sz="2400" dirty="0" smtClean="0">
                <a:latin typeface="Arial" charset="0"/>
              </a:rPr>
              <a:t>drat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anomerik</a:t>
            </a:r>
            <a:r>
              <a:rPr lang="tr-TR" sz="2400" dirty="0" smtClean="0">
                <a:latin typeface="Arial" charset="0"/>
              </a:rPr>
              <a:t> karbona bağlanır.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Memeli proteinlerin hemen hemen yarısı </a:t>
            </a:r>
            <a:r>
              <a:rPr lang="tr-TR" sz="2400" dirty="0" err="1" smtClean="0">
                <a:latin typeface="Arial" charset="0"/>
              </a:rPr>
              <a:t>glikoproteinlerdir</a:t>
            </a:r>
            <a:r>
              <a:rPr lang="tr-TR" sz="2400" dirty="0" smtClean="0">
                <a:latin typeface="Arial" charset="0"/>
              </a:rPr>
              <a:t>. </a:t>
            </a:r>
          </a:p>
          <a:p>
            <a:pPr lvl="2" eaLnBrk="1" hangingPunct="1">
              <a:lnSpc>
                <a:spcPct val="110000"/>
              </a:lnSpc>
            </a:pPr>
            <a:r>
              <a:rPr lang="tr-TR" sz="2000" dirty="0" smtClean="0">
                <a:latin typeface="Arial" charset="0"/>
              </a:rPr>
              <a:t>Kanda, hücre dışı </a:t>
            </a:r>
            <a:r>
              <a:rPr lang="tr-TR" sz="2000" dirty="0" err="1" smtClean="0">
                <a:latin typeface="Arial" charset="0"/>
              </a:rPr>
              <a:t>matriks</a:t>
            </a:r>
            <a:r>
              <a:rPr lang="tr-TR" sz="2000" dirty="0" smtClean="0">
                <a:latin typeface="Arial" charset="0"/>
              </a:rPr>
              <a:t>, plazma zarının dış yüzeyi</a:t>
            </a:r>
          </a:p>
          <a:p>
            <a:pPr lvl="2" eaLnBrk="1" hangingPunct="1">
              <a:lnSpc>
                <a:spcPct val="110000"/>
              </a:lnSpc>
            </a:pPr>
            <a:r>
              <a:rPr lang="tr-TR" sz="2000" dirty="0" smtClean="0">
                <a:latin typeface="Arial" charset="0"/>
              </a:rPr>
              <a:t>Hücre içinde: </a:t>
            </a:r>
            <a:r>
              <a:rPr lang="tr-TR" sz="2000" dirty="0" err="1" smtClean="0">
                <a:latin typeface="Arial" charset="0"/>
              </a:rPr>
              <a:t>golgi</a:t>
            </a:r>
            <a:r>
              <a:rPr lang="tr-TR" sz="2000" dirty="0" smtClean="0">
                <a:latin typeface="Arial" charset="0"/>
              </a:rPr>
              <a:t>, salgı tanecikleri, </a:t>
            </a:r>
            <a:r>
              <a:rPr lang="tr-TR" sz="2000" dirty="0" err="1" smtClean="0">
                <a:latin typeface="Arial" charset="0"/>
              </a:rPr>
              <a:t>lizozomlar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K</a:t>
            </a:r>
            <a:r>
              <a:rPr lang="en-US" sz="2400" dirty="0" err="1" smtClean="0">
                <a:latin typeface="Arial" charset="0"/>
              </a:rPr>
              <a:t>arboh</a:t>
            </a:r>
            <a:r>
              <a:rPr lang="tr-TR" sz="2400" dirty="0" smtClean="0">
                <a:latin typeface="Arial" charset="0"/>
              </a:rPr>
              <a:t>i</a:t>
            </a:r>
            <a:r>
              <a:rPr lang="en-US" sz="2400" dirty="0" smtClean="0">
                <a:latin typeface="Arial" charset="0"/>
              </a:rPr>
              <a:t>drat</a:t>
            </a:r>
            <a:r>
              <a:rPr lang="tr-TR" sz="2400" dirty="0" err="1" smtClean="0">
                <a:latin typeface="Arial" charset="0"/>
              </a:rPr>
              <a:t>lar</a:t>
            </a:r>
            <a:r>
              <a:rPr lang="en-US" sz="2400" dirty="0" smtClean="0">
                <a:latin typeface="Arial" charset="0"/>
              </a:rPr>
              <a:t> protein-protein </a:t>
            </a:r>
            <a:r>
              <a:rPr lang="tr-TR" sz="2400" dirty="0" smtClean="0">
                <a:latin typeface="Arial" charset="0"/>
              </a:rPr>
              <a:t>tanınmasında rol oynarlar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Bakterilerin küçük bir kısmı proteinlerini şeker ekler. 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Viral protein</a:t>
            </a:r>
            <a:r>
              <a:rPr lang="tr-TR" sz="2400" dirty="0" err="1" smtClean="0">
                <a:latin typeface="Arial" charset="0"/>
              </a:rPr>
              <a:t>ler</a:t>
            </a:r>
            <a:r>
              <a:rPr lang="tr-TR" sz="2400" dirty="0" smtClean="0">
                <a:latin typeface="Arial" charset="0"/>
              </a:rPr>
              <a:t> ağırlıkla şekerlenmiştir: </a:t>
            </a:r>
            <a:r>
              <a:rPr lang="en-US" sz="2400" dirty="0" err="1" smtClean="0">
                <a:solidFill>
                  <a:srgbClr val="0F0FFF"/>
                </a:solidFill>
                <a:latin typeface="Arial" charset="0"/>
              </a:rPr>
              <a:t>imm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ün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 s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stem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den kaçmak için</a:t>
            </a:r>
            <a:endParaRPr lang="en-US" sz="24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3810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Gl</a:t>
            </a:r>
            <a:r>
              <a:rPr lang="tr-TR" dirty="0" err="1" smtClean="0">
                <a:solidFill>
                  <a:srgbClr val="2FB0DC"/>
                </a:solidFill>
              </a:rPr>
              <a:t>ikokonjugatlar</a:t>
            </a:r>
            <a:r>
              <a:rPr lang="tr-TR" dirty="0" smtClean="0">
                <a:solidFill>
                  <a:srgbClr val="2FB0DC"/>
                </a:solidFill>
              </a:rPr>
              <a:t> </a:t>
            </a:r>
            <a:r>
              <a:rPr lang="en-US" dirty="0" smtClean="0">
                <a:solidFill>
                  <a:srgbClr val="2FB0DC"/>
                </a:solidFill>
              </a:rPr>
              <a:t>: </a:t>
            </a:r>
            <a:r>
              <a:rPr lang="en-US" dirty="0" err="1" smtClean="0">
                <a:solidFill>
                  <a:srgbClr val="2FB0DC"/>
                </a:solidFill>
              </a:rPr>
              <a:t>Gl</a:t>
            </a:r>
            <a:r>
              <a:rPr lang="tr-TR" dirty="0" err="1" smtClean="0">
                <a:solidFill>
                  <a:srgbClr val="2FB0DC"/>
                </a:solidFill>
              </a:rPr>
              <a:t>ikolipidler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53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dirty="0" err="1" smtClean="0">
                <a:latin typeface="Arial" charset="0"/>
              </a:rPr>
              <a:t>Kovalent</a:t>
            </a:r>
            <a:r>
              <a:rPr lang="tr-TR" sz="2800" dirty="0" smtClean="0">
                <a:latin typeface="Arial" charset="0"/>
              </a:rPr>
              <a:t> bağ ile bağlanmış </a:t>
            </a:r>
            <a:r>
              <a:rPr lang="tr-TR" sz="2800" dirty="0" err="1" smtClean="0">
                <a:latin typeface="Arial" charset="0"/>
              </a:rPr>
              <a:t>oligosakkaritli</a:t>
            </a:r>
            <a:r>
              <a:rPr lang="tr-TR" sz="2800" dirty="0" smtClean="0">
                <a:latin typeface="Arial" charset="0"/>
              </a:rPr>
              <a:t> lipitler</a:t>
            </a:r>
            <a:endParaRPr lang="en-US" sz="28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Bitki ve hayvan hücre zarlarının yapısında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Omurgalılarda, </a:t>
            </a:r>
            <a:r>
              <a:rPr lang="tr-TR" dirty="0" err="1" smtClean="0">
                <a:latin typeface="Arial" charset="0"/>
              </a:rPr>
              <a:t>gangliosit</a:t>
            </a:r>
            <a:r>
              <a:rPr lang="tr-TR" dirty="0" smtClean="0">
                <a:latin typeface="Arial" charset="0"/>
              </a:rPr>
              <a:t> şeker kompozisyonu kan gruplarını belirler</a:t>
            </a:r>
            <a:endParaRPr lang="en-US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G</a:t>
            </a:r>
            <a:r>
              <a:rPr lang="en-US" dirty="0" smtClean="0">
                <a:latin typeface="Arial" charset="0"/>
              </a:rPr>
              <a:t>ram-</a:t>
            </a:r>
            <a:r>
              <a:rPr lang="en-US" dirty="0" err="1" smtClean="0">
                <a:latin typeface="Arial" charset="0"/>
              </a:rPr>
              <a:t>negati</a:t>
            </a:r>
            <a:r>
              <a:rPr lang="tr-TR" dirty="0" smtClean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 b</a:t>
            </a:r>
            <a:r>
              <a:rPr lang="tr-TR" dirty="0" smtClean="0">
                <a:latin typeface="Arial" charset="0"/>
              </a:rPr>
              <a:t>ak</a:t>
            </a:r>
            <a:r>
              <a:rPr lang="en-US" dirty="0" err="1" smtClean="0">
                <a:latin typeface="Arial" charset="0"/>
              </a:rPr>
              <a:t>teri</a:t>
            </a:r>
            <a:r>
              <a:rPr lang="tr-TR" dirty="0" smtClean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solidFill>
                  <a:srgbClr val="0F0FFF"/>
                </a:solidFill>
                <a:latin typeface="Arial" charset="0"/>
              </a:rPr>
              <a:t>lipopol</a:t>
            </a:r>
            <a:r>
              <a:rPr lang="tr-TR" dirty="0" smtClean="0">
                <a:solidFill>
                  <a:srgbClr val="0F0FFF"/>
                </a:solidFill>
                <a:latin typeface="Arial" charset="0"/>
              </a:rPr>
              <a:t>i</a:t>
            </a:r>
            <a:r>
              <a:rPr lang="en-US" dirty="0" err="1" smtClean="0">
                <a:solidFill>
                  <a:srgbClr val="0F0FFF"/>
                </a:solidFill>
                <a:latin typeface="Arial" charset="0"/>
              </a:rPr>
              <a:t>sa</a:t>
            </a:r>
            <a:r>
              <a:rPr lang="tr-TR" dirty="0" err="1" smtClean="0">
                <a:solidFill>
                  <a:srgbClr val="0F0FFF"/>
                </a:solidFill>
                <a:latin typeface="Arial" charset="0"/>
              </a:rPr>
              <a:t>kka</a:t>
            </a:r>
            <a:r>
              <a:rPr lang="en-US" dirty="0" err="1" smtClean="0">
                <a:solidFill>
                  <a:srgbClr val="0F0FFF"/>
                </a:solidFill>
                <a:latin typeface="Arial" charset="0"/>
              </a:rPr>
              <a:t>ri</a:t>
            </a:r>
            <a:r>
              <a:rPr lang="tr-TR" dirty="0" err="1" smtClean="0">
                <a:solidFill>
                  <a:srgbClr val="0F0FFF"/>
                </a:solidFill>
                <a:latin typeface="Arial" charset="0"/>
              </a:rPr>
              <a:t>tler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peptidogl</a:t>
            </a:r>
            <a:r>
              <a:rPr lang="tr-TR" dirty="0" smtClean="0">
                <a:latin typeface="Arial" charset="0"/>
              </a:rPr>
              <a:t>ikanı kaplar. </a:t>
            </a:r>
            <a:endParaRPr lang="en-US" dirty="0" smtClean="0">
              <a:latin typeface="Arial" charset="0"/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2FB0DC"/>
                </a:solidFill>
              </a:rPr>
              <a:t>Glikokonjugatlar</a:t>
            </a:r>
            <a:r>
              <a:rPr lang="tr-TR" dirty="0" smtClean="0">
                <a:solidFill>
                  <a:srgbClr val="2FB0DC"/>
                </a:solidFill>
              </a:rPr>
              <a:t> </a:t>
            </a:r>
            <a:r>
              <a:rPr lang="en-US" dirty="0" smtClean="0">
                <a:solidFill>
                  <a:srgbClr val="2FB0DC"/>
                </a:solidFill>
              </a:rPr>
              <a:t>: </a:t>
            </a:r>
            <a:r>
              <a:rPr lang="en-US" dirty="0" err="1" smtClean="0">
                <a:solidFill>
                  <a:srgbClr val="2FB0DC"/>
                </a:solidFill>
              </a:rPr>
              <a:t>Proteogl</a:t>
            </a:r>
            <a:r>
              <a:rPr lang="tr-TR" dirty="0" smtClean="0">
                <a:solidFill>
                  <a:srgbClr val="2FB0DC"/>
                </a:solidFill>
              </a:rPr>
              <a:t>ikanlar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Arial" charset="0"/>
              </a:rPr>
              <a:t>S</a:t>
            </a:r>
            <a:r>
              <a:rPr lang="tr-TR" sz="2800" dirty="0" smtClean="0">
                <a:latin typeface="Arial" charset="0"/>
              </a:rPr>
              <a:t>ü</a:t>
            </a:r>
            <a:r>
              <a:rPr lang="en-US" sz="2800" dirty="0" err="1" smtClean="0">
                <a:latin typeface="Arial" charset="0"/>
              </a:rPr>
              <a:t>lfat</a:t>
            </a:r>
            <a:r>
              <a:rPr lang="tr-TR" sz="2800" dirty="0" smtClean="0">
                <a:latin typeface="Arial" charset="0"/>
              </a:rPr>
              <a:t>lanmış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glu</a:t>
            </a:r>
            <a:r>
              <a:rPr lang="tr-TR" sz="2800" dirty="0" smtClean="0">
                <a:latin typeface="Arial" charset="0"/>
              </a:rPr>
              <a:t>k</a:t>
            </a:r>
            <a:r>
              <a:rPr lang="en-US" sz="2800" dirty="0" smtClean="0">
                <a:latin typeface="Arial" charset="0"/>
              </a:rPr>
              <a:t>o</a:t>
            </a:r>
            <a:r>
              <a:rPr lang="tr-TR" sz="2800" dirty="0" smtClean="0">
                <a:latin typeface="Arial" charset="0"/>
              </a:rPr>
              <a:t>z</a:t>
            </a:r>
            <a:r>
              <a:rPr lang="en-US" sz="2800" dirty="0" err="1" smtClean="0">
                <a:latin typeface="Arial" charset="0"/>
              </a:rPr>
              <a:t>aminogl</a:t>
            </a:r>
            <a:r>
              <a:rPr lang="tr-TR" sz="2800" dirty="0" smtClean="0">
                <a:latin typeface="Arial" charset="0"/>
              </a:rPr>
              <a:t>ikanlar hücre zarındaki proteinlere bağlanır. 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S</a:t>
            </a:r>
            <a:r>
              <a:rPr lang="tr-TR" dirty="0" smtClean="0">
                <a:latin typeface="Arial" charset="0"/>
              </a:rPr>
              <a:t>i</a:t>
            </a:r>
            <a:r>
              <a:rPr lang="en-US" dirty="0" err="1" smtClean="0">
                <a:latin typeface="Arial" charset="0"/>
              </a:rPr>
              <a:t>nde</a:t>
            </a:r>
            <a:r>
              <a:rPr lang="tr-TR" dirty="0" smtClean="0">
                <a:latin typeface="Arial" charset="0"/>
              </a:rPr>
              <a:t>kanlar</a:t>
            </a:r>
            <a:r>
              <a:rPr lang="en-US" dirty="0" smtClean="0">
                <a:latin typeface="Arial" charset="0"/>
              </a:rPr>
              <a:t>: protein </a:t>
            </a:r>
            <a:r>
              <a:rPr lang="tr-TR" dirty="0" smtClean="0">
                <a:latin typeface="Arial" charset="0"/>
              </a:rPr>
              <a:t>tek bir </a:t>
            </a:r>
            <a:r>
              <a:rPr lang="en-US" dirty="0" err="1" smtClean="0">
                <a:latin typeface="Arial" charset="0"/>
              </a:rPr>
              <a:t>transmembrane</a:t>
            </a:r>
            <a:r>
              <a:rPr lang="tr-TR" dirty="0" smtClean="0">
                <a:latin typeface="Arial" charset="0"/>
              </a:rPr>
              <a:t> bölgesine sahip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latin typeface="Arial" charset="0"/>
              </a:rPr>
              <a:t>Gl</a:t>
            </a:r>
            <a:r>
              <a:rPr lang="tr-TR" dirty="0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pi</a:t>
            </a:r>
            <a:r>
              <a:rPr lang="tr-TR" dirty="0" smtClean="0">
                <a:latin typeface="Arial" charset="0"/>
              </a:rPr>
              <a:t>kanlar</a:t>
            </a:r>
            <a:r>
              <a:rPr lang="en-US" dirty="0" smtClean="0">
                <a:latin typeface="Arial" charset="0"/>
              </a:rPr>
              <a:t>: protein </a:t>
            </a:r>
            <a:r>
              <a:rPr lang="tr-TR" dirty="0" smtClean="0">
                <a:latin typeface="Arial" charset="0"/>
              </a:rPr>
              <a:t>zardaki </a:t>
            </a:r>
            <a:r>
              <a:rPr lang="tr-TR" dirty="0" err="1" smtClean="0">
                <a:latin typeface="Arial" charset="0"/>
              </a:rPr>
              <a:t>lipite</a:t>
            </a:r>
            <a:r>
              <a:rPr lang="tr-TR" dirty="0" smtClean="0">
                <a:latin typeface="Arial" charset="0"/>
              </a:rPr>
              <a:t> bağlıdır. 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dirty="0" smtClean="0">
                <a:latin typeface="Arial" charset="0"/>
              </a:rPr>
              <a:t>Komşu hücrelerdeki reseptörlerle etkileşir ve hücre büyümesini kontrol eder.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Hücre dışı </a:t>
            </a:r>
            <a:r>
              <a:rPr lang="tr-TR" sz="2800" dirty="0" err="1" smtClean="0">
                <a:latin typeface="Arial" charset="0"/>
              </a:rPr>
              <a:t>matriksin</a:t>
            </a:r>
            <a:r>
              <a:rPr lang="tr-TR" sz="2800" dirty="0" smtClean="0">
                <a:latin typeface="Arial" charset="0"/>
              </a:rPr>
              <a:t> en önemli bileşeni</a:t>
            </a:r>
            <a:endParaRPr lang="en-US" sz="28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2FB0DC"/>
                </a:solidFill>
              </a:rPr>
              <a:t>Monosakkaritler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9144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Renksiz, suda çözünen, kristal katılar</a:t>
            </a: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Çoğu tatlıdır</a:t>
            </a: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Genel olarak </a:t>
            </a:r>
            <a:r>
              <a:rPr lang="tr-TR" sz="2400" dirty="0" err="1" smtClean="0">
                <a:latin typeface="Arial" charset="0"/>
              </a:rPr>
              <a:t>monosakkarit</a:t>
            </a:r>
            <a:r>
              <a:rPr lang="tr-TR" sz="2400" dirty="0" smtClean="0">
                <a:latin typeface="Arial" charset="0"/>
              </a:rPr>
              <a:t> iskeleti, tüm karbon atomlarının tekli bağlarla bağlandığı dallanmamış karbon zincirleridir </a:t>
            </a:r>
          </a:p>
          <a:p>
            <a:pPr lvl="1" eaLnBrk="1" hangingPunct="1">
              <a:lnSpc>
                <a:spcPct val="120000"/>
              </a:lnSpc>
            </a:pPr>
            <a:r>
              <a:rPr lang="tr-TR" sz="2000" dirty="0" smtClean="0">
                <a:latin typeface="Arial" charset="0"/>
              </a:rPr>
              <a:t>Karbon atomlarının biri karbonil grubu </a:t>
            </a:r>
            <a:r>
              <a:rPr lang="tr-TR" sz="2000" dirty="0" err="1" smtClean="0">
                <a:latin typeface="Arial" charset="0"/>
              </a:rPr>
              <a:t>oluşturu</a:t>
            </a:r>
            <a:r>
              <a:rPr lang="tr-TR" sz="2000" dirty="0" smtClean="0">
                <a:latin typeface="Arial" charset="0"/>
              </a:rPr>
              <a:t>, diğerleri ise OH- grubu taşır</a:t>
            </a: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En basit </a:t>
            </a:r>
            <a:r>
              <a:rPr lang="tr-TR" sz="2400" dirty="0" err="1" smtClean="0">
                <a:latin typeface="Arial" charset="0"/>
              </a:rPr>
              <a:t>monosakkaritler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trioz</a:t>
            </a:r>
            <a:r>
              <a:rPr lang="tr-TR" sz="2400" dirty="0" smtClean="0">
                <a:latin typeface="Arial" charset="0"/>
              </a:rPr>
              <a:t>: </a:t>
            </a:r>
            <a:r>
              <a:rPr lang="tr-TR" sz="2400" dirty="0" err="1" smtClean="0">
                <a:latin typeface="Arial" charset="0"/>
              </a:rPr>
              <a:t>aldoz</a:t>
            </a:r>
            <a:r>
              <a:rPr lang="tr-TR" sz="2400" dirty="0" smtClean="0">
                <a:latin typeface="Arial" charset="0"/>
              </a:rPr>
              <a:t> ve </a:t>
            </a:r>
            <a:r>
              <a:rPr lang="tr-TR" sz="2400" dirty="0" err="1" smtClean="0">
                <a:latin typeface="Arial" charset="0"/>
              </a:rPr>
              <a:t>ketoz</a:t>
            </a: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Arial" charset="0"/>
              </a:rPr>
              <a:t>4,5,6,7 karbon atomlu </a:t>
            </a:r>
            <a:r>
              <a:rPr lang="tr-TR" sz="2400" dirty="0" err="1" smtClean="0">
                <a:latin typeface="Arial" charset="0"/>
              </a:rPr>
              <a:t>monosakkarit</a:t>
            </a:r>
            <a:r>
              <a:rPr lang="tr-TR" sz="2400" dirty="0" smtClean="0">
                <a:latin typeface="Arial" charset="0"/>
              </a:rPr>
              <a:t>: </a:t>
            </a:r>
            <a:r>
              <a:rPr lang="tr-TR" sz="2400" dirty="0" err="1" smtClean="0">
                <a:latin typeface="Arial" charset="0"/>
              </a:rPr>
              <a:t>tetroz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pentoz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heksoz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heptoz</a:t>
            </a:r>
            <a:r>
              <a:rPr lang="tr-TR" sz="2400" dirty="0" smtClean="0">
                <a:latin typeface="Arial" charset="0"/>
              </a:rPr>
              <a:t>..</a:t>
            </a:r>
          </a:p>
          <a:p>
            <a:pPr lvl="1" eaLnBrk="1" hangingPunct="1">
              <a:lnSpc>
                <a:spcPct val="120000"/>
              </a:lnSpc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Proteogl</a:t>
            </a:r>
            <a:r>
              <a:rPr lang="tr-TR" dirty="0" err="1" smtClean="0">
                <a:solidFill>
                  <a:srgbClr val="2FB0DC"/>
                </a:solidFill>
              </a:rPr>
              <a:t>ik</a:t>
            </a:r>
            <a:r>
              <a:rPr lang="en-US" dirty="0" smtClean="0">
                <a:solidFill>
                  <a:srgbClr val="2FB0DC"/>
                </a:solidFill>
              </a:rPr>
              <a:t>an</a:t>
            </a:r>
            <a:r>
              <a:rPr lang="tr-TR" dirty="0" err="1" smtClean="0">
                <a:solidFill>
                  <a:srgbClr val="2FB0DC"/>
                </a:solidFill>
              </a:rPr>
              <a:t>lar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686800" cy="33528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Arial" charset="0"/>
              </a:rPr>
              <a:t>Farklı </a:t>
            </a:r>
            <a:r>
              <a:rPr lang="tr-TR" sz="2800" dirty="0" err="1" smtClean="0">
                <a:latin typeface="Arial" charset="0"/>
              </a:rPr>
              <a:t>GAGlar</a:t>
            </a:r>
            <a:r>
              <a:rPr lang="tr-TR" sz="2800" dirty="0" smtClean="0">
                <a:latin typeface="Arial" charset="0"/>
              </a:rPr>
              <a:t> çekirdek proteine bağlanır. 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tr-TR" sz="2800" dirty="0" smtClean="0">
                <a:latin typeface="Arial" charset="0"/>
              </a:rPr>
              <a:t>Dokular pek çok farklı çekirdek proteine sahiptir</a:t>
            </a:r>
          </a:p>
          <a:p>
            <a:pPr lvl="1" eaLnBrk="1" hangingPunct="1"/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Aggr</a:t>
            </a:r>
            <a:r>
              <a:rPr lang="tr-TR" sz="2400" dirty="0" smtClean="0">
                <a:solidFill>
                  <a:srgbClr val="0000FF"/>
                </a:solidFill>
                <a:latin typeface="Arial" charset="0"/>
              </a:rPr>
              <a:t>ek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an</a:t>
            </a:r>
            <a:r>
              <a:rPr lang="tr-TR" sz="2400" dirty="0" err="1" smtClean="0">
                <a:solidFill>
                  <a:srgbClr val="0000FF"/>
                </a:solidFill>
                <a:latin typeface="Arial" charset="0"/>
              </a:rPr>
              <a:t>lar</a:t>
            </a:r>
            <a:r>
              <a:rPr lang="tr-TR" sz="24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en çok çalışılanlar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Proteogl</a:t>
            </a:r>
            <a:r>
              <a:rPr lang="tr-TR" dirty="0" err="1" smtClean="0">
                <a:solidFill>
                  <a:srgbClr val="2FB0DC"/>
                </a:solidFill>
              </a:rPr>
              <a:t>ik</a:t>
            </a:r>
            <a:r>
              <a:rPr lang="en-US" dirty="0" smtClean="0">
                <a:solidFill>
                  <a:srgbClr val="2FB0DC"/>
                </a:solidFill>
              </a:rPr>
              <a:t>an </a:t>
            </a:r>
            <a:r>
              <a:rPr lang="tr-TR" dirty="0" smtClean="0">
                <a:solidFill>
                  <a:srgbClr val="2FB0DC"/>
                </a:solidFill>
              </a:rPr>
              <a:t>Yığınları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dirty="0" err="1" smtClean="0">
                <a:latin typeface="Arial" charset="0"/>
              </a:rPr>
              <a:t>Hiyaluronan</a:t>
            </a:r>
            <a:r>
              <a:rPr lang="tr-TR" sz="2800" dirty="0" smtClean="0">
                <a:latin typeface="Arial" charset="0"/>
              </a:rPr>
              <a:t> ve </a:t>
            </a:r>
            <a:r>
              <a:rPr lang="tr-TR" sz="2800" dirty="0" err="1" smtClean="0">
                <a:latin typeface="Arial" charset="0"/>
              </a:rPr>
              <a:t>agrekanlar</a:t>
            </a:r>
            <a:r>
              <a:rPr lang="tr-TR" sz="2800" dirty="0" smtClean="0">
                <a:latin typeface="Arial" charset="0"/>
              </a:rPr>
              <a:t> büyük bir </a:t>
            </a:r>
            <a:r>
              <a:rPr lang="tr-TR" sz="2800" dirty="0" err="1" smtClean="0">
                <a:latin typeface="Arial" charset="0"/>
              </a:rPr>
              <a:t>kovalent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olmayab</a:t>
            </a:r>
            <a:r>
              <a:rPr lang="tr-TR" sz="2800" dirty="0" smtClean="0">
                <a:latin typeface="Arial" charset="0"/>
              </a:rPr>
              <a:t> yığın oluşturur.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dirty="0" err="1" smtClean="0">
                <a:latin typeface="Arial" charset="0"/>
              </a:rPr>
              <a:t>M</a:t>
            </a:r>
            <a:r>
              <a:rPr lang="en-US" sz="2800" baseline="-25000" dirty="0" err="1" smtClean="0">
                <a:latin typeface="Arial" charset="0"/>
              </a:rPr>
              <a:t>r</a:t>
            </a:r>
            <a:r>
              <a:rPr lang="en-US" sz="2800" dirty="0" smtClean="0">
                <a:latin typeface="Arial" charset="0"/>
              </a:rPr>
              <a:t> &gt; 2</a:t>
            </a:r>
            <a:r>
              <a:rPr lang="en-US" sz="2800" dirty="0" smtClean="0">
                <a:latin typeface="Arial" charset="0"/>
                <a:cs typeface="Arial" charset="0"/>
              </a:rPr>
              <a:t>•10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8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Çok fazla su molekülü tutar: </a:t>
            </a:r>
            <a:r>
              <a:rPr lang="en-US" sz="2800" dirty="0" smtClean="0">
                <a:latin typeface="Arial" charset="0"/>
              </a:rPr>
              <a:t>(1000 X </a:t>
            </a:r>
            <a:r>
              <a:rPr lang="tr-TR" sz="2800" dirty="0" smtClean="0">
                <a:latin typeface="Arial" charset="0"/>
              </a:rPr>
              <a:t>ağırlığının</a:t>
            </a:r>
            <a:r>
              <a:rPr lang="en-US" sz="2800" dirty="0" smtClean="0">
                <a:latin typeface="Arial" charset="0"/>
              </a:rPr>
              <a:t>); </a:t>
            </a:r>
            <a:r>
              <a:rPr lang="en-US" sz="2800" dirty="0" err="1" smtClean="0">
                <a:latin typeface="Arial" charset="0"/>
              </a:rPr>
              <a:t>lubri</a:t>
            </a:r>
            <a:r>
              <a:rPr lang="tr-TR" sz="2800" dirty="0" err="1" smtClean="0">
                <a:latin typeface="Arial" charset="0"/>
              </a:rPr>
              <a:t>kasyonu</a:t>
            </a:r>
            <a:r>
              <a:rPr lang="tr-TR" sz="2800" dirty="0" smtClean="0">
                <a:latin typeface="Arial" charset="0"/>
              </a:rPr>
              <a:t> sağlar 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Çok az sürtünme, kayganlık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Eklemleri kaplar: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</a:rPr>
              <a:t>arti</a:t>
            </a:r>
            <a:r>
              <a:rPr lang="tr-TR" sz="2800" dirty="0" err="1" smtClean="0">
                <a:solidFill>
                  <a:srgbClr val="0000FF"/>
                </a:solidFill>
                <a:latin typeface="Arial" charset="0"/>
              </a:rPr>
              <a:t>küler</a:t>
            </a:r>
            <a:r>
              <a:rPr lang="tr-TR" sz="2800" dirty="0" smtClean="0">
                <a:solidFill>
                  <a:srgbClr val="0000FF"/>
                </a:solidFill>
                <a:latin typeface="Arial" charset="0"/>
              </a:rPr>
              <a:t> kıkırdak</a:t>
            </a:r>
            <a:endParaRPr lang="en-US" sz="2800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Sürtünmeyi azaltır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Denge sağlar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ECM</a:t>
            </a:r>
          </a:p>
        </p:txBody>
      </p:sp>
      <p:sp>
        <p:nvSpPr>
          <p:cNvPr id="130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Arial" charset="0"/>
              </a:rPr>
              <a:t>Hücre dışı materyal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tr-TR" sz="2800" dirty="0" smtClean="0">
                <a:latin typeface="Arial" charset="0"/>
              </a:rPr>
              <a:t>Dayanıklılık, esneklik ve fiziksel bariyer sağlar dokulara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tr-TR" sz="2800" dirty="0" smtClean="0">
                <a:latin typeface="Arial" charset="0"/>
              </a:rPr>
              <a:t>Ana bileşenleri</a:t>
            </a:r>
            <a:r>
              <a:rPr lang="en-US" sz="2800" dirty="0" smtClean="0">
                <a:latin typeface="Arial" charset="0"/>
              </a:rPr>
              <a:t>:</a:t>
            </a: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Proteoglycan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yığınları</a:t>
            </a:r>
            <a:endParaRPr lang="en-US" sz="2400" dirty="0" smtClean="0">
              <a:latin typeface="Arial" charset="0"/>
            </a:endParaRPr>
          </a:p>
          <a:p>
            <a:pPr lvl="1" eaLnBrk="1" hangingPunct="1"/>
            <a:r>
              <a:rPr lang="tr-TR" sz="2400" dirty="0" err="1" smtClean="0">
                <a:latin typeface="Arial" charset="0"/>
              </a:rPr>
              <a:t>Kollajen</a:t>
            </a:r>
            <a:r>
              <a:rPr lang="tr-TR" sz="2400" dirty="0" smtClean="0">
                <a:latin typeface="Arial" charset="0"/>
              </a:rPr>
              <a:t> lifleri</a:t>
            </a:r>
            <a:endParaRPr lang="en-US" sz="2400" dirty="0" smtClean="0">
              <a:latin typeface="Arial" charset="0"/>
            </a:endParaRP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Elastin</a:t>
            </a:r>
            <a:r>
              <a:rPr lang="en-US" sz="2400" dirty="0" smtClean="0">
                <a:latin typeface="Arial" charset="0"/>
              </a:rPr>
              <a:t> (a fibrous protein)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ECM </a:t>
            </a:r>
            <a:r>
              <a:rPr lang="tr-TR" sz="2800" dirty="0" smtClean="0">
                <a:latin typeface="Arial" charset="0"/>
              </a:rPr>
              <a:t>tümör hücreleri için de bariyer  oluşturur (</a:t>
            </a:r>
            <a:r>
              <a:rPr lang="tr-TR" sz="2800" dirty="0" err="1" smtClean="0">
                <a:latin typeface="Arial" charset="0"/>
              </a:rPr>
              <a:t>barrier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invasion</a:t>
            </a:r>
            <a:r>
              <a:rPr lang="tr-TR" sz="2800" dirty="0" smtClean="0">
                <a:latin typeface="Arial" charset="0"/>
              </a:rPr>
              <a:t>)</a:t>
            </a:r>
            <a:endParaRPr lang="en-US" sz="2800" dirty="0" smtClean="0">
              <a:latin typeface="Arial" charset="0"/>
            </a:endParaRPr>
          </a:p>
          <a:p>
            <a:pPr lvl="1" eaLnBrk="1" hangingPunct="1"/>
            <a:r>
              <a:rPr lang="tr-TR" sz="2400" dirty="0" smtClean="0">
                <a:latin typeface="Arial" charset="0"/>
              </a:rPr>
              <a:t>Ama bazı tümör hücreleri </a:t>
            </a:r>
            <a:r>
              <a:rPr lang="tr-TR" sz="2400" dirty="0" err="1" smtClean="0">
                <a:latin typeface="Arial" charset="0"/>
              </a:rPr>
              <a:t>heparinase</a:t>
            </a:r>
            <a:r>
              <a:rPr lang="tr-TR" sz="2400" dirty="0" smtClean="0">
                <a:latin typeface="Arial" charset="0"/>
              </a:rPr>
              <a:t> ya da MMP gibi enzimler salgılarlar….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2FB0DC"/>
                </a:solidFill>
              </a:rPr>
              <a:t>Hücrelerin </a:t>
            </a:r>
            <a:r>
              <a:rPr lang="en-US" dirty="0" smtClean="0">
                <a:solidFill>
                  <a:srgbClr val="2FB0DC"/>
                </a:solidFill>
              </a:rPr>
              <a:t>ECM</a:t>
            </a:r>
            <a:r>
              <a:rPr lang="tr-TR" dirty="0" smtClean="0">
                <a:solidFill>
                  <a:srgbClr val="2FB0DC"/>
                </a:solidFill>
              </a:rPr>
              <a:t> ile etkileşimi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Bazı </a:t>
            </a:r>
            <a:r>
              <a:rPr lang="tr-TR" sz="2400" dirty="0" err="1" smtClean="0">
                <a:latin typeface="Arial" charset="0"/>
              </a:rPr>
              <a:t>integral</a:t>
            </a:r>
            <a:r>
              <a:rPr lang="tr-TR" sz="2400" dirty="0" smtClean="0">
                <a:latin typeface="Arial" charset="0"/>
              </a:rPr>
              <a:t> zar proteinleri </a:t>
            </a:r>
            <a:r>
              <a:rPr lang="en-US" sz="2400" dirty="0" err="1" smtClean="0">
                <a:latin typeface="Arial" charset="0"/>
              </a:rPr>
              <a:t>proteogl</a:t>
            </a:r>
            <a:r>
              <a:rPr lang="tr-TR" sz="2400" dirty="0" err="1" smtClean="0">
                <a:latin typeface="Arial" charset="0"/>
              </a:rPr>
              <a:t>ikanlardır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</a:t>
            </a:r>
            <a:r>
              <a:rPr lang="tr-TR" sz="2000" dirty="0" smtClean="0">
                <a:latin typeface="Arial" charset="0"/>
              </a:rPr>
              <a:t>i</a:t>
            </a:r>
            <a:r>
              <a:rPr lang="en-US" sz="2000" dirty="0" err="1" smtClean="0">
                <a:latin typeface="Arial" charset="0"/>
              </a:rPr>
              <a:t>nde</a:t>
            </a:r>
            <a:r>
              <a:rPr lang="tr-TR" sz="2000" dirty="0" smtClean="0">
                <a:latin typeface="Arial" charset="0"/>
              </a:rPr>
              <a:t>kanlar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Diğer </a:t>
            </a:r>
            <a:r>
              <a:rPr lang="tr-TR" sz="2400" dirty="0" err="1" smtClean="0">
                <a:latin typeface="Arial" charset="0"/>
              </a:rPr>
              <a:t>integral</a:t>
            </a:r>
            <a:r>
              <a:rPr lang="tr-TR" sz="2400" dirty="0" smtClean="0">
                <a:latin typeface="Arial" charset="0"/>
              </a:rPr>
              <a:t> proteinleri de hücre dışı </a:t>
            </a:r>
            <a:r>
              <a:rPr lang="tr-TR" sz="2400" dirty="0" err="1" smtClean="0">
                <a:latin typeface="Arial" charset="0"/>
              </a:rPr>
              <a:t>proteoglikanlar</a:t>
            </a:r>
            <a:r>
              <a:rPr lang="tr-TR" sz="2400" dirty="0" smtClean="0">
                <a:latin typeface="Arial" charset="0"/>
              </a:rPr>
              <a:t> için reseptördür. 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Integrins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Bu proteinler hücre iskeletini </a:t>
            </a:r>
            <a:r>
              <a:rPr lang="tr-TR" sz="2400" dirty="0" err="1" smtClean="0">
                <a:latin typeface="Arial" charset="0"/>
              </a:rPr>
              <a:t>ECMe</a:t>
            </a:r>
            <a:r>
              <a:rPr lang="tr-TR" sz="2400" dirty="0" smtClean="0">
                <a:latin typeface="Arial" charset="0"/>
              </a:rPr>
              <a:t> bağlar ve sinyalleri iletir. 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latin typeface="Arial" charset="0"/>
              </a:rPr>
              <a:t>Hücre büyümesi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latin typeface="Arial" charset="0"/>
              </a:rPr>
              <a:t>Hücre hareketi 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Apopto</a:t>
            </a:r>
            <a:r>
              <a:rPr lang="tr-TR" sz="2000" dirty="0" smtClean="0">
                <a:latin typeface="Arial" charset="0"/>
              </a:rPr>
              <a:t>z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latin typeface="Arial" charset="0"/>
              </a:rPr>
              <a:t>Yara </a:t>
            </a:r>
            <a:r>
              <a:rPr lang="tr-TR" sz="2000" dirty="0" err="1" smtClean="0">
                <a:latin typeface="Arial" charset="0"/>
              </a:rPr>
              <a:t>iyileşmleri</a:t>
            </a:r>
            <a:r>
              <a:rPr lang="tr-TR" sz="2000" dirty="0" smtClean="0">
                <a:latin typeface="Arial" charset="0"/>
              </a:rPr>
              <a:t> 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2FB0DC"/>
                </a:solidFill>
              </a:rPr>
              <a:t>Karbohidratların</a:t>
            </a:r>
            <a:r>
              <a:rPr lang="tr-TR" dirty="0" smtClean="0">
                <a:solidFill>
                  <a:srgbClr val="2FB0DC"/>
                </a:solidFill>
              </a:rPr>
              <a:t> </a:t>
            </a:r>
            <a:r>
              <a:rPr lang="tr-TR" dirty="0" err="1" smtClean="0">
                <a:solidFill>
                  <a:srgbClr val="2FB0DC"/>
                </a:solidFill>
              </a:rPr>
              <a:t>Biyoteknoloji’deki</a:t>
            </a:r>
            <a:r>
              <a:rPr lang="tr-TR" dirty="0" smtClean="0">
                <a:solidFill>
                  <a:srgbClr val="2FB0DC"/>
                </a:solidFill>
              </a:rPr>
              <a:t> Yeri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latin typeface="Arial" charset="0"/>
              </a:rPr>
              <a:t>İndirgen şekerler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glukoz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biyosensörü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latin typeface="Arial" charset="0"/>
              </a:rPr>
              <a:t>İndirgen olmayan şekerler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trehaloz</a:t>
            </a:r>
            <a:r>
              <a:rPr lang="tr-TR" sz="2800" dirty="0" smtClean="0">
                <a:latin typeface="Arial" charset="0"/>
              </a:rPr>
              <a:t> kuraklığa dayanıklılık sağlar- (</a:t>
            </a:r>
            <a:r>
              <a:rPr lang="tr-TR" sz="2800" dirty="0" err="1" smtClean="0">
                <a:latin typeface="Arial" charset="0"/>
              </a:rPr>
              <a:t>transgenic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rice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plants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with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trehalose</a:t>
            </a:r>
            <a:r>
              <a:rPr lang="tr-TR" sz="2800" dirty="0" smtClean="0">
                <a:latin typeface="Arial" charset="0"/>
              </a:rPr>
              <a:t> P-</a:t>
            </a:r>
            <a:r>
              <a:rPr lang="tr-TR" sz="2800" dirty="0" err="1" smtClean="0">
                <a:latin typeface="Arial" charset="0"/>
              </a:rPr>
              <a:t>synthase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and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trehalose</a:t>
            </a:r>
            <a:r>
              <a:rPr lang="tr-TR" sz="2800" dirty="0" smtClean="0">
                <a:latin typeface="Arial" charset="0"/>
              </a:rPr>
              <a:t> 6-P </a:t>
            </a:r>
            <a:r>
              <a:rPr lang="tr-TR" sz="2800" dirty="0" err="1" smtClean="0">
                <a:latin typeface="Arial" charset="0"/>
              </a:rPr>
              <a:t>phosphatase</a:t>
            </a:r>
            <a:r>
              <a:rPr lang="tr-TR" sz="28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>
                <a:latin typeface="Arial" charset="0"/>
              </a:rPr>
              <a:t>Xylose</a:t>
            </a:r>
            <a:r>
              <a:rPr lang="tr-TR" sz="2800" dirty="0" smtClean="0">
                <a:latin typeface="Arial" charset="0"/>
              </a:rPr>
              <a:t>: 5C şeker- bitki hücre duvarı- </a:t>
            </a:r>
            <a:r>
              <a:rPr lang="tr-TR" sz="2800" i="1" dirty="0" err="1" smtClean="0">
                <a:latin typeface="Arial" charset="0"/>
              </a:rPr>
              <a:t>Zymomonas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strains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that</a:t>
            </a:r>
            <a:r>
              <a:rPr lang="tr-TR" sz="2800" dirty="0" smtClean="0">
                <a:latin typeface="Arial" charset="0"/>
              </a:rPr>
              <a:t> can </a:t>
            </a:r>
            <a:r>
              <a:rPr lang="tr-TR" sz="2800" dirty="0" err="1" smtClean="0">
                <a:latin typeface="Arial" charset="0"/>
              </a:rPr>
              <a:t>efficiently</a:t>
            </a:r>
            <a:r>
              <a:rPr lang="tr-TR" sz="2800" dirty="0" smtClean="0">
                <a:latin typeface="Arial" charset="0"/>
              </a:rPr>
              <a:t> ferment </a:t>
            </a:r>
            <a:r>
              <a:rPr lang="tr-TR" sz="2800" dirty="0" err="1" smtClean="0">
                <a:latin typeface="Arial" charset="0"/>
              </a:rPr>
              <a:t>xylose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to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ethanol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>
                <a:latin typeface="Arial" charset="0"/>
              </a:rPr>
              <a:t>Agar</a:t>
            </a:r>
            <a:r>
              <a:rPr lang="tr-TR" sz="2800" b="1" dirty="0" smtClean="0">
                <a:latin typeface="Arial" charset="0"/>
              </a:rPr>
              <a:t> ve </a:t>
            </a:r>
            <a:r>
              <a:rPr lang="tr-TR" sz="2800" b="1" dirty="0" err="1" smtClean="0">
                <a:latin typeface="Arial" charset="0"/>
              </a:rPr>
              <a:t>agaroz</a:t>
            </a:r>
            <a:r>
              <a:rPr lang="tr-TR" sz="2800" dirty="0" smtClean="0">
                <a:latin typeface="Arial" charset="0"/>
              </a:rPr>
              <a:t>: bakteri kültürü ve </a:t>
            </a:r>
            <a:r>
              <a:rPr lang="tr-TR" sz="2800" dirty="0" err="1" smtClean="0">
                <a:latin typeface="Arial" charset="0"/>
              </a:rPr>
              <a:t>elektorforez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>
                <a:latin typeface="Arial" charset="0"/>
              </a:rPr>
              <a:t>Selülaz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biyokütlenin</a:t>
            </a:r>
            <a:r>
              <a:rPr lang="tr-TR" sz="2800" dirty="0" smtClean="0">
                <a:latin typeface="Arial" charset="0"/>
              </a:rPr>
              <a:t> hidrolizinde rol alır, ve daha sonra </a:t>
            </a:r>
            <a:r>
              <a:rPr lang="tr-TR" sz="2800" dirty="0" err="1" smtClean="0">
                <a:latin typeface="Arial" charset="0"/>
              </a:rPr>
              <a:t>fernente</a:t>
            </a:r>
            <a:r>
              <a:rPr lang="tr-TR" sz="2800" dirty="0" smtClean="0">
                <a:latin typeface="Arial" charset="0"/>
              </a:rPr>
              <a:t> olması -</a:t>
            </a:r>
            <a:r>
              <a:rPr lang="tr-TR" sz="2800" dirty="0" err="1" smtClean="0">
                <a:latin typeface="Arial" charset="0"/>
              </a:rPr>
              <a:t>biyoyakıt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>
                <a:latin typeface="Arial" charset="0"/>
              </a:rPr>
              <a:t>Matrigel</a:t>
            </a:r>
            <a:r>
              <a:rPr lang="tr-TR" sz="2800" dirty="0" smtClean="0">
                <a:latin typeface="Arial" charset="0"/>
              </a:rPr>
              <a:t> - </a:t>
            </a:r>
            <a:r>
              <a:rPr lang="tr-TR" sz="2800" dirty="0" err="1" smtClean="0">
                <a:latin typeface="Arial" charset="0"/>
              </a:rPr>
              <a:t>laminin</a:t>
            </a:r>
            <a:r>
              <a:rPr lang="tr-TR" sz="2800" dirty="0" smtClean="0">
                <a:latin typeface="Arial" charset="0"/>
              </a:rPr>
              <a:t>, </a:t>
            </a:r>
            <a:r>
              <a:rPr lang="tr-TR" sz="2800" dirty="0" err="1" smtClean="0">
                <a:latin typeface="Arial" charset="0"/>
              </a:rPr>
              <a:t>kolajen</a:t>
            </a:r>
            <a:r>
              <a:rPr lang="tr-TR" sz="2800" dirty="0" smtClean="0">
                <a:latin typeface="Arial" charset="0"/>
              </a:rPr>
              <a:t>, </a:t>
            </a:r>
            <a:r>
              <a:rPr lang="tr-TR" sz="2800" dirty="0" err="1" smtClean="0">
                <a:latin typeface="Arial" charset="0"/>
              </a:rPr>
              <a:t>heparan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sulfat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proteoglikanlar</a:t>
            </a:r>
            <a:r>
              <a:rPr lang="tr-TR" sz="2800" dirty="0" smtClean="0">
                <a:latin typeface="Arial" charset="0"/>
              </a:rPr>
              <a:t>: hücre kültürü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>
                <a:latin typeface="Arial" charset="0"/>
              </a:rPr>
              <a:t>Oligosakkaritler</a:t>
            </a:r>
            <a:r>
              <a:rPr lang="tr-TR" sz="2800" dirty="0" smtClean="0">
                <a:latin typeface="Arial" charset="0"/>
              </a:rPr>
              <a:t>: İlaç ya da gen </a:t>
            </a:r>
            <a:r>
              <a:rPr lang="tr-TR" sz="2800" dirty="0" err="1" smtClean="0">
                <a:latin typeface="Arial" charset="0"/>
              </a:rPr>
              <a:t>salımında</a:t>
            </a:r>
            <a:r>
              <a:rPr lang="tr-TR" sz="2800" dirty="0" smtClean="0">
                <a:latin typeface="Arial" charset="0"/>
              </a:rPr>
              <a:t> hedefleme (anti- </a:t>
            </a:r>
            <a:r>
              <a:rPr lang="tr-TR" sz="2800" dirty="0" err="1" smtClean="0">
                <a:latin typeface="Arial" charset="0"/>
              </a:rPr>
              <a:t>angiogenic</a:t>
            </a:r>
            <a:r>
              <a:rPr lang="tr-TR" sz="2800" dirty="0" smtClean="0">
                <a:latin typeface="Arial" charset="0"/>
              </a:rPr>
              <a:t>, anti-</a:t>
            </a:r>
            <a:r>
              <a:rPr lang="tr-TR" sz="2800" dirty="0" err="1" smtClean="0">
                <a:latin typeface="Arial" charset="0"/>
              </a:rPr>
              <a:t>cancer</a:t>
            </a:r>
            <a:r>
              <a:rPr lang="tr-TR" sz="2800" dirty="0" smtClean="0">
                <a:latin typeface="Arial" charset="0"/>
              </a:rPr>
              <a:t>)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Aldo</a:t>
            </a:r>
            <a:r>
              <a:rPr lang="tr-TR" dirty="0" err="1" smtClean="0">
                <a:solidFill>
                  <a:srgbClr val="2FB0DC"/>
                </a:solidFill>
              </a:rPr>
              <a:t>zlar</a:t>
            </a:r>
            <a:r>
              <a:rPr lang="tr-TR" dirty="0" smtClean="0">
                <a:solidFill>
                  <a:srgbClr val="2FB0DC"/>
                </a:solidFill>
              </a:rPr>
              <a:t> ve </a:t>
            </a:r>
            <a:r>
              <a:rPr lang="en-US" dirty="0" err="1" smtClean="0">
                <a:solidFill>
                  <a:srgbClr val="2FB0DC"/>
                </a:solidFill>
              </a:rPr>
              <a:t>Keto</a:t>
            </a:r>
            <a:r>
              <a:rPr lang="tr-TR" dirty="0" err="1" smtClean="0">
                <a:solidFill>
                  <a:srgbClr val="2FB0DC"/>
                </a:solidFill>
              </a:rPr>
              <a:t>zlar</a:t>
            </a:r>
            <a:r>
              <a:rPr lang="tr-TR" dirty="0" smtClean="0">
                <a:solidFill>
                  <a:srgbClr val="2FB0DC"/>
                </a:solidFill>
              </a:rPr>
              <a:t/>
            </a:r>
            <a:br>
              <a:rPr lang="tr-TR" dirty="0" smtClean="0">
                <a:solidFill>
                  <a:srgbClr val="2FB0DC"/>
                </a:solidFill>
              </a:rPr>
            </a:br>
            <a:r>
              <a:rPr lang="tr-TR" sz="3600" i="1" dirty="0" smtClean="0">
                <a:solidFill>
                  <a:srgbClr val="2FB0DC"/>
                </a:solidFill>
              </a:rPr>
              <a:t>- </a:t>
            </a:r>
            <a:r>
              <a:rPr lang="tr-TR" sz="3600" i="1" dirty="0" err="1" smtClean="0">
                <a:solidFill>
                  <a:srgbClr val="2FB0DC"/>
                </a:solidFill>
              </a:rPr>
              <a:t>monosakkaritler</a:t>
            </a:r>
            <a:r>
              <a:rPr lang="tr-TR" sz="3600" i="1" dirty="0" smtClean="0">
                <a:solidFill>
                  <a:srgbClr val="2FB0DC"/>
                </a:solidFill>
              </a:rPr>
              <a:t> -</a:t>
            </a:r>
            <a:endParaRPr lang="en-US" i="1" dirty="0" smtClean="0">
              <a:solidFill>
                <a:srgbClr val="2FB0DC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47800"/>
            <a:ext cx="8001000" cy="205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err="1" smtClean="0">
                <a:solidFill>
                  <a:srgbClr val="FF0603"/>
                </a:solidFill>
                <a:latin typeface="Arial" charset="0"/>
              </a:rPr>
              <a:t>aldo</a:t>
            </a:r>
            <a:r>
              <a:rPr lang="tr-TR" dirty="0" smtClean="0">
                <a:solidFill>
                  <a:srgbClr val="FF0603"/>
                </a:solidFill>
                <a:latin typeface="Arial" charset="0"/>
              </a:rPr>
              <a:t>z: </a:t>
            </a:r>
            <a:r>
              <a:rPr lang="tr-TR" dirty="0" err="1" smtClean="0">
                <a:latin typeface="Arial" charset="0"/>
              </a:rPr>
              <a:t>aldehid</a:t>
            </a:r>
            <a:r>
              <a:rPr lang="tr-TR" dirty="0" smtClean="0">
                <a:latin typeface="Arial" charset="0"/>
              </a:rPr>
              <a:t> grubuna sahip (karbonil grubu zincirin sonunda)</a:t>
            </a:r>
            <a:endParaRPr lang="en-US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err="1" smtClean="0">
                <a:solidFill>
                  <a:srgbClr val="FF0603"/>
                </a:solidFill>
                <a:latin typeface="Arial" charset="0"/>
              </a:rPr>
              <a:t>Keto</a:t>
            </a:r>
            <a:r>
              <a:rPr lang="tr-TR" dirty="0" smtClean="0">
                <a:solidFill>
                  <a:srgbClr val="FF0603"/>
                </a:solidFill>
                <a:latin typeface="Arial" charset="0"/>
              </a:rPr>
              <a:t>z: </a:t>
            </a:r>
            <a:r>
              <a:rPr lang="tr-TR" dirty="0" smtClean="0">
                <a:latin typeface="Arial" charset="0"/>
              </a:rPr>
              <a:t>keton</a:t>
            </a:r>
            <a:r>
              <a:rPr lang="en-US" dirty="0" smtClean="0">
                <a:latin typeface="Arial" charset="0"/>
              </a:rPr>
              <a:t> </a:t>
            </a:r>
            <a:r>
              <a:rPr lang="tr-TR" dirty="0" smtClean="0">
                <a:latin typeface="Arial" charset="0"/>
              </a:rPr>
              <a:t>grubuna sahip (karbonil grubu zincirin herhangi bir diğer konumunda)</a:t>
            </a:r>
            <a:endParaRPr lang="en-US" dirty="0" smtClean="0">
              <a:latin typeface="Arial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err="1" smtClean="0">
                <a:solidFill>
                  <a:srgbClr val="2FB0DC"/>
                </a:solidFill>
              </a:rPr>
              <a:t>Monosakkaritler</a:t>
            </a:r>
            <a:r>
              <a:rPr lang="tr-TR" sz="3200" dirty="0" smtClean="0">
                <a:solidFill>
                  <a:srgbClr val="2FB0DC"/>
                </a:solidFill>
              </a:rPr>
              <a:t> Asimetrik Merkezlere Sahiptir</a:t>
            </a:r>
            <a:endParaRPr lang="en-US" sz="3200" dirty="0" smtClean="0">
              <a:solidFill>
                <a:srgbClr val="2FB0DC"/>
              </a:solidFill>
            </a:endParaRPr>
          </a:p>
        </p:txBody>
      </p:sp>
      <p:sp>
        <p:nvSpPr>
          <p:cNvPr id="27651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58200" cy="5257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400" dirty="0" err="1" smtClean="0">
                <a:latin typeface="Arial" charset="0"/>
              </a:rPr>
              <a:t>Enanti</a:t>
            </a:r>
            <a:r>
              <a:rPr lang="tr-TR" sz="2400" dirty="0" smtClean="0">
                <a:latin typeface="Arial" charset="0"/>
              </a:rPr>
              <a:t>y</a:t>
            </a:r>
            <a:r>
              <a:rPr lang="en-US" sz="2400" dirty="0" err="1" smtClean="0">
                <a:latin typeface="Arial" charset="0"/>
              </a:rPr>
              <a:t>omer</a:t>
            </a:r>
            <a:r>
              <a:rPr lang="tr-TR" sz="2400" dirty="0" err="1" smtClean="0">
                <a:latin typeface="Arial" charset="0"/>
              </a:rPr>
              <a:t>ler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tr-TR" sz="2400" dirty="0" smtClean="0">
                <a:latin typeface="Arial" charset="0"/>
              </a:rPr>
              <a:t>birbirinin ayna görüntüsü olan </a:t>
            </a:r>
            <a:r>
              <a:rPr lang="en-US" sz="2400" dirty="0" err="1" smtClean="0">
                <a:solidFill>
                  <a:srgbClr val="FF0603"/>
                </a:solidFill>
                <a:latin typeface="Arial" charset="0"/>
              </a:rPr>
              <a:t>stereoi</a:t>
            </a:r>
            <a:r>
              <a:rPr lang="tr-TR" sz="2400" dirty="0" smtClean="0">
                <a:solidFill>
                  <a:srgbClr val="FF0603"/>
                </a:solidFill>
                <a:latin typeface="Arial" charset="0"/>
              </a:rPr>
              <a:t>z</a:t>
            </a:r>
            <a:r>
              <a:rPr lang="en-US" sz="2400" dirty="0" err="1" smtClean="0">
                <a:solidFill>
                  <a:srgbClr val="FF0603"/>
                </a:solidFill>
                <a:latin typeface="Arial" charset="0"/>
              </a:rPr>
              <a:t>omer</a:t>
            </a:r>
            <a:r>
              <a:rPr lang="tr-TR" sz="2400" dirty="0" err="1" smtClean="0">
                <a:solidFill>
                  <a:srgbClr val="FF0603"/>
                </a:solidFill>
                <a:latin typeface="Arial" charset="0"/>
              </a:rPr>
              <a:t>ler</a:t>
            </a:r>
            <a:endParaRPr lang="en-US" sz="2400" dirty="0" smtClean="0">
              <a:solidFill>
                <a:srgbClr val="FF0603"/>
              </a:solidFill>
              <a:latin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tr-TR" sz="2400" dirty="0" err="1" smtClean="0">
                <a:latin typeface="Arial" charset="0"/>
              </a:rPr>
              <a:t>Dihidroksiaseton</a:t>
            </a:r>
            <a:r>
              <a:rPr lang="tr-TR" sz="2400" dirty="0" smtClean="0">
                <a:latin typeface="Arial" charset="0"/>
              </a:rPr>
              <a:t> hariç tüm </a:t>
            </a:r>
            <a:r>
              <a:rPr lang="tr-TR" sz="2400" dirty="0" err="1" smtClean="0">
                <a:latin typeface="Arial" charset="0"/>
              </a:rPr>
              <a:t>monosakkaritler</a:t>
            </a:r>
            <a:r>
              <a:rPr lang="tr-TR" sz="2400" dirty="0" smtClean="0">
                <a:latin typeface="Arial" charset="0"/>
              </a:rPr>
              <a:t> bir ve ya daha fazla </a:t>
            </a:r>
            <a:r>
              <a:rPr lang="tr-TR" sz="2400" dirty="0" err="1" smtClean="0">
                <a:latin typeface="Arial" charset="0"/>
              </a:rPr>
              <a:t>kiral</a:t>
            </a:r>
            <a:r>
              <a:rPr lang="tr-TR" sz="2400" dirty="0" smtClean="0">
                <a:latin typeface="Arial" charset="0"/>
              </a:rPr>
              <a:t> karbon atomu içerir</a:t>
            </a:r>
          </a:p>
          <a:p>
            <a:pPr lvl="1" eaLnBrk="1" hangingPunct="1">
              <a:lnSpc>
                <a:spcPct val="115000"/>
              </a:lnSpc>
            </a:pPr>
            <a:r>
              <a:rPr lang="tr-TR" sz="2000" dirty="0" smtClean="0">
                <a:latin typeface="Arial" charset="0"/>
              </a:rPr>
              <a:t>Optikçe aktif izomerler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Şekerlerin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D 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ve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L isomer</a:t>
            </a:r>
            <a:r>
              <a:rPr lang="tr-TR" sz="2400" dirty="0" err="1" smtClean="0">
                <a:solidFill>
                  <a:srgbClr val="0F0FFF"/>
                </a:solidFill>
                <a:latin typeface="Arial" charset="0"/>
              </a:rPr>
              <a:t>leri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F0FFF"/>
                </a:solidFill>
                <a:latin typeface="Arial" charset="0"/>
              </a:rPr>
              <a:t>enanti</a:t>
            </a:r>
            <a:r>
              <a:rPr lang="tr-TR" sz="2400" dirty="0" smtClean="0">
                <a:solidFill>
                  <a:srgbClr val="0F0FFF"/>
                </a:solidFill>
                <a:latin typeface="Arial" charset="0"/>
              </a:rPr>
              <a:t>y</a:t>
            </a:r>
            <a:r>
              <a:rPr lang="en-US" sz="2400" dirty="0" err="1" smtClean="0">
                <a:solidFill>
                  <a:srgbClr val="0F0FFF"/>
                </a:solidFill>
                <a:latin typeface="Arial" charset="0"/>
              </a:rPr>
              <a:t>omer</a:t>
            </a:r>
            <a:r>
              <a:rPr lang="tr-TR" sz="2400" dirty="0" err="1" smtClean="0">
                <a:solidFill>
                  <a:srgbClr val="0F0FFF"/>
                </a:solidFill>
                <a:latin typeface="Arial" charset="0"/>
              </a:rPr>
              <a:t>lerdir</a:t>
            </a:r>
            <a:endParaRPr lang="en-US" sz="2400" dirty="0" smtClean="0">
              <a:solidFill>
                <a:srgbClr val="0F0FFF"/>
              </a:solidFill>
              <a:latin typeface="Arial" charset="0"/>
            </a:endParaRPr>
          </a:p>
          <a:p>
            <a:pPr lvl="1" eaLnBrk="1" hangingPunct="1">
              <a:lnSpc>
                <a:spcPct val="115000"/>
              </a:lnSpc>
            </a:pPr>
            <a:r>
              <a:rPr lang="tr-TR" sz="2000" i="1" dirty="0" smtClean="0">
                <a:solidFill>
                  <a:srgbClr val="0F0FFF"/>
                </a:solidFill>
                <a:latin typeface="Arial" charset="0"/>
              </a:rPr>
              <a:t>Örn:</a:t>
            </a:r>
            <a:r>
              <a:rPr lang="en-US" sz="2000" i="1" dirty="0" smtClean="0">
                <a:solidFill>
                  <a:srgbClr val="0F0FFF"/>
                </a:solidFill>
                <a:latin typeface="Arial" charset="0"/>
              </a:rPr>
              <a:t>.</a:t>
            </a:r>
            <a:r>
              <a:rPr lang="en-US" sz="2000" dirty="0" smtClean="0">
                <a:solidFill>
                  <a:srgbClr val="0F0FFF"/>
                </a:solidFill>
                <a:latin typeface="Arial" charset="0"/>
              </a:rPr>
              <a:t> L </a:t>
            </a: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ve</a:t>
            </a:r>
            <a:r>
              <a:rPr lang="en-US" sz="2000" dirty="0" smtClean="0">
                <a:solidFill>
                  <a:srgbClr val="0F0FFF"/>
                </a:solidFill>
                <a:latin typeface="Arial" charset="0"/>
              </a:rPr>
              <a:t> D </a:t>
            </a:r>
            <a:r>
              <a:rPr lang="tr-TR" sz="2000" dirty="0" err="1" smtClean="0">
                <a:solidFill>
                  <a:srgbClr val="0F0FFF"/>
                </a:solidFill>
                <a:latin typeface="Arial" charset="0"/>
              </a:rPr>
              <a:t>glukozun</a:t>
            </a: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 </a:t>
            </a:r>
            <a:r>
              <a:rPr lang="tr-TR" sz="2000" dirty="0" err="1" smtClean="0">
                <a:solidFill>
                  <a:srgbClr val="0F0FFF"/>
                </a:solidFill>
                <a:latin typeface="Arial" charset="0"/>
              </a:rPr>
              <a:t>sıdaki</a:t>
            </a:r>
            <a:r>
              <a:rPr lang="tr-TR" sz="2000" dirty="0" smtClean="0">
                <a:solidFill>
                  <a:srgbClr val="0F0FFF"/>
                </a:solidFill>
                <a:latin typeface="Arial" charset="0"/>
              </a:rPr>
              <a:t> çözünürlükleri aynıdır. </a:t>
            </a:r>
            <a:r>
              <a:rPr lang="en-US" sz="2000" dirty="0" smtClean="0">
                <a:solidFill>
                  <a:srgbClr val="0F0F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>
                <a:latin typeface="Arial" charset="0"/>
              </a:rPr>
              <a:t>Canlı organizmalardaki bir çok </a:t>
            </a:r>
            <a:r>
              <a:rPr lang="tr-TR" sz="2400" dirty="0" err="1" smtClean="0">
                <a:latin typeface="Arial" charset="0"/>
              </a:rPr>
              <a:t>heksoz</a:t>
            </a:r>
            <a:r>
              <a:rPr lang="tr-TR" sz="2400" dirty="0" smtClean="0">
                <a:latin typeface="Arial" charset="0"/>
              </a:rPr>
              <a:t> D </a:t>
            </a:r>
            <a:r>
              <a:rPr lang="tr-TR" sz="2400" dirty="0" err="1" smtClean="0">
                <a:latin typeface="Arial" charset="0"/>
              </a:rPr>
              <a:t>stereoizomerdir</a:t>
            </a:r>
            <a:r>
              <a:rPr lang="tr-TR" sz="2400" dirty="0" smtClean="0">
                <a:latin typeface="Arial" charset="0"/>
              </a:rPr>
              <a:t>.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tr-TR" sz="2400" dirty="0" smtClean="0">
                <a:latin typeface="Arial" charset="0"/>
              </a:rPr>
              <a:t>Bazı basit şekerler L-formunda da bulunur: </a:t>
            </a:r>
            <a:r>
              <a:rPr lang="en-US" sz="2400" dirty="0" smtClean="0">
                <a:latin typeface="Arial" charset="0"/>
              </a:rPr>
              <a:t>L-</a:t>
            </a:r>
            <a:r>
              <a:rPr lang="en-US" sz="2400" dirty="0" err="1" smtClean="0">
                <a:latin typeface="Arial" charset="0"/>
              </a:rPr>
              <a:t>arabinose</a:t>
            </a:r>
            <a:endParaRPr lang="en-US" sz="3600" dirty="0" smtClean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Diastereomer</a:t>
            </a:r>
            <a:r>
              <a:rPr lang="tr-TR" dirty="0" err="1" smtClean="0">
                <a:solidFill>
                  <a:srgbClr val="2FB0DC"/>
                </a:solidFill>
              </a:rPr>
              <a:t>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30723" name="Rectangle 307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76400"/>
            <a:ext cx="8534400" cy="3810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800" dirty="0" err="1" smtClean="0">
                <a:latin typeface="Arial" charset="0"/>
              </a:rPr>
              <a:t>Diastereomer</a:t>
            </a:r>
            <a:r>
              <a:rPr lang="tr-TR" sz="2800" dirty="0" err="1" smtClean="0">
                <a:latin typeface="Arial" charset="0"/>
              </a:rPr>
              <a:t>ler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tr-TR" sz="2800" dirty="0" smtClean="0">
                <a:latin typeface="Arial" charset="0"/>
              </a:rPr>
              <a:t>birbirinin ayna görüntüsü olmayan </a:t>
            </a:r>
            <a:r>
              <a:rPr lang="en-US" sz="2800" dirty="0" smtClean="0">
                <a:latin typeface="Arial" charset="0"/>
              </a:rPr>
              <a:t>stereoisomer</a:t>
            </a:r>
            <a:r>
              <a:rPr lang="tr-TR" sz="2800" dirty="0" err="1" smtClean="0">
                <a:latin typeface="Arial" charset="0"/>
              </a:rPr>
              <a:t>ler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2800" dirty="0" err="1" smtClean="0">
                <a:latin typeface="Arial" charset="0"/>
              </a:rPr>
              <a:t>Diastereomer</a:t>
            </a:r>
            <a:r>
              <a:rPr lang="tr-TR" sz="2800" dirty="0" err="1" smtClean="0">
                <a:latin typeface="Arial" charset="0"/>
              </a:rPr>
              <a:t>ler</a:t>
            </a:r>
            <a:r>
              <a:rPr lang="tr-TR" sz="2800" dirty="0" smtClean="0">
                <a:latin typeface="Arial" charset="0"/>
              </a:rPr>
              <a:t> farklı fiziksel özelliklere sahiptirler</a:t>
            </a:r>
            <a:endParaRPr lang="en-US" sz="2800" dirty="0" smtClean="0">
              <a:latin typeface="Arial" charset="0"/>
            </a:endParaRPr>
          </a:p>
          <a:p>
            <a:pPr lvl="1" eaLnBrk="1" hangingPunct="1">
              <a:lnSpc>
                <a:spcPct val="115000"/>
              </a:lnSpc>
            </a:pPr>
            <a:r>
              <a:rPr lang="tr-TR" sz="2400" i="1" dirty="0" smtClean="0">
                <a:latin typeface="Arial" charset="0"/>
              </a:rPr>
              <a:t>Örn: </a:t>
            </a:r>
            <a:r>
              <a:rPr lang="tr-TR" sz="2400" i="1" dirty="0" err="1" smtClean="0">
                <a:latin typeface="Arial" charset="0"/>
              </a:rPr>
              <a:t>threose</a:t>
            </a:r>
            <a:r>
              <a:rPr lang="tr-TR" sz="2400" i="1" dirty="0" smtClean="0">
                <a:latin typeface="Arial" charset="0"/>
              </a:rPr>
              <a:t> ve </a:t>
            </a:r>
            <a:r>
              <a:rPr lang="tr-TR" sz="2400" i="1" dirty="0" err="1" smtClean="0">
                <a:latin typeface="Arial" charset="0"/>
              </a:rPr>
              <a:t>erythrose</a:t>
            </a:r>
            <a:r>
              <a:rPr lang="tr-TR" sz="2400" i="1" dirty="0" smtClean="0">
                <a:latin typeface="Arial" charset="0"/>
              </a:rPr>
              <a:t>- sudaki çözünürlükleri farklıdır.</a:t>
            </a:r>
            <a:r>
              <a:rPr lang="en-US" sz="2400" dirty="0" smtClean="0">
                <a:latin typeface="Arial" charset="0"/>
              </a:rPr>
              <a:t> 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Drawing  Monosaccharides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3058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800" smtClean="0">
                <a:latin typeface="Arial" charset="0"/>
              </a:rPr>
              <a:t>Chiral compounds can be drawn using perspective formulas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800" smtClean="0">
                <a:latin typeface="Arial" charset="0"/>
              </a:rPr>
              <a:t>However, chiral carbohydrates are usually represented by Fischer projections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800" smtClean="0">
                <a:latin typeface="Arial" charset="0"/>
              </a:rPr>
              <a:t>Horizontal bonds are pointing towards you; vertical bonds are projecting away from you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endParaRPr lang="en-US" sz="2800" smtClean="0">
              <a:latin typeface="Arial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FB0DC"/>
                </a:solidFill>
              </a:rPr>
              <a:t>Epimer</a:t>
            </a:r>
            <a:r>
              <a:rPr lang="tr-TR" dirty="0" err="1" smtClean="0">
                <a:solidFill>
                  <a:srgbClr val="2FB0DC"/>
                </a:solidFill>
              </a:rPr>
              <a:t>ler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8458200" cy="1905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Epimer</a:t>
            </a:r>
            <a:r>
              <a:rPr lang="tr-TR" sz="2800" dirty="0" err="1" smtClean="0">
                <a:solidFill>
                  <a:srgbClr val="0F0FFF"/>
                </a:solidFill>
                <a:latin typeface="Arial" charset="0"/>
              </a:rPr>
              <a:t>ler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: </a:t>
            </a:r>
            <a:r>
              <a:rPr lang="tr-TR" sz="2800" dirty="0" smtClean="0">
                <a:latin typeface="Arial" charset="0"/>
              </a:rPr>
              <a:t>1 karbon atomu etrafındaki farklı konfigürasyona sahip 2 şeker. 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2FB0DC"/>
                </a:solidFill>
              </a:rPr>
              <a:t>Aldozlar</a:t>
            </a:r>
            <a:r>
              <a:rPr lang="tr-TR" dirty="0" smtClean="0">
                <a:solidFill>
                  <a:srgbClr val="2FB0DC"/>
                </a:solidFill>
              </a:rPr>
              <a:t> ve </a:t>
            </a:r>
            <a:r>
              <a:rPr lang="tr-TR" dirty="0" err="1" smtClean="0">
                <a:solidFill>
                  <a:srgbClr val="2FB0DC"/>
                </a:solidFill>
              </a:rPr>
              <a:t>Ketozlar</a:t>
            </a:r>
            <a:endParaRPr lang="en-US" dirty="0" smtClean="0">
              <a:solidFill>
                <a:srgbClr val="2FB0DC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76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Ribo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z: </a:t>
            </a:r>
            <a:r>
              <a:rPr lang="tr-TR" sz="2800" dirty="0" smtClean="0">
                <a:latin typeface="Arial" charset="0"/>
              </a:rPr>
              <a:t>5-karbonlu şeker</a:t>
            </a:r>
            <a:endParaRPr lang="en-US" sz="2800" dirty="0" smtClean="0">
              <a:solidFill>
                <a:srgbClr val="0F0FFF"/>
              </a:solidFill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Glu</a:t>
            </a:r>
            <a:r>
              <a:rPr lang="tr-TR" sz="2800" dirty="0" smtClean="0">
                <a:solidFill>
                  <a:srgbClr val="0F0FFF"/>
                </a:solidFill>
                <a:latin typeface="Arial" charset="0"/>
              </a:rPr>
              <a:t>koz: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6-karbonlu şeker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0F0FFF"/>
                </a:solidFill>
                <a:latin typeface="Arial" charset="0"/>
              </a:rPr>
              <a:t>Galactose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err="1" smtClean="0">
                <a:latin typeface="Arial" charset="0"/>
              </a:rPr>
              <a:t>glukozun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epimeri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Mannose </a:t>
            </a:r>
            <a:r>
              <a:rPr lang="tr-TR" sz="2800" dirty="0" err="1" smtClean="0">
                <a:latin typeface="Arial" charset="0"/>
              </a:rPr>
              <a:t>glukozun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epimeri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Fructose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glukozun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ketoz</a:t>
            </a:r>
            <a:r>
              <a:rPr lang="tr-TR" sz="2800" dirty="0" smtClean="0">
                <a:latin typeface="Arial" charset="0"/>
              </a:rPr>
              <a:t> formu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524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1767</Words>
  <Application>Microsoft Office PowerPoint</Application>
  <PresentationFormat>Ekran Gösterisi (4:3)</PresentationFormat>
  <Paragraphs>218</Paragraphs>
  <Slides>34</Slides>
  <Notes>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Blank Presentation</vt:lpstr>
      <vt:lpstr>Slayt 1</vt:lpstr>
      <vt:lpstr>Karbohidratlar</vt:lpstr>
      <vt:lpstr>Monosakkaritler</vt:lpstr>
      <vt:lpstr>Aldozlar ve Ketozlar - monosakkaritler -</vt:lpstr>
      <vt:lpstr>Monosakkaritler Asimetrik Merkezlere Sahiptir</vt:lpstr>
      <vt:lpstr>Diastereomerler</vt:lpstr>
      <vt:lpstr>Drawing  Monosaccharides</vt:lpstr>
      <vt:lpstr>Epimerler</vt:lpstr>
      <vt:lpstr>Aldozlar ve Ketozlar</vt:lpstr>
      <vt:lpstr>Yarı asetaller ve yarı ketaller</vt:lpstr>
      <vt:lpstr>Yaygın monosakkaritler halkalı yapıya sahiptir</vt:lpstr>
      <vt:lpstr>Piranoz ve Furanoz</vt:lpstr>
      <vt:lpstr>Zincir-halka Dengesi ve İndirgen Şekerler</vt:lpstr>
      <vt:lpstr>Glikozit Bağı</vt:lpstr>
      <vt:lpstr>İndirgen olmayan Disakkaritler</vt:lpstr>
      <vt:lpstr>Polisakkarit</vt:lpstr>
      <vt:lpstr>Glikojen</vt:lpstr>
      <vt:lpstr>Nişasta</vt:lpstr>
      <vt:lpstr>Glikojen ve Nişastanın Metabolizması</vt:lpstr>
      <vt:lpstr>Selüloz</vt:lpstr>
      <vt:lpstr>Selüloz Metabolizması</vt:lpstr>
      <vt:lpstr>Çitin</vt:lpstr>
      <vt:lpstr>Agar ve Agaroz</vt:lpstr>
      <vt:lpstr>Hücre dışı matriks (ECM)</vt:lpstr>
      <vt:lpstr>Glikozaminoglikanlar</vt:lpstr>
      <vt:lpstr>Heparin ve Heparan Sülfat </vt:lpstr>
      <vt:lpstr>Glikokonjugatlar: glikoproteinler</vt:lpstr>
      <vt:lpstr>Glikokonjugatlar : Glikolipidler</vt:lpstr>
      <vt:lpstr>Glikokonjugatlar : Proteoglikanlar</vt:lpstr>
      <vt:lpstr>Proteoglikanlar</vt:lpstr>
      <vt:lpstr>Proteoglikan Yığınları</vt:lpstr>
      <vt:lpstr>ECM</vt:lpstr>
      <vt:lpstr>Hücrelerin ECM ile etkileşimi</vt:lpstr>
      <vt:lpstr>Karbohidratların Biyoteknoloji’deki Yeri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subject>Biochemistry</dc:subject>
  <dc:creator>Dr. Kalju Kahn</dc:creator>
  <cp:keywords>Carbohydrates</cp:keywords>
  <dc:description>Created original material for Lehninger</dc:description>
  <cp:lastModifiedBy>ASUSPC</cp:lastModifiedBy>
  <cp:revision>145</cp:revision>
  <dcterms:created xsi:type="dcterms:W3CDTF">2003-04-17T00:46:24Z</dcterms:created>
  <dcterms:modified xsi:type="dcterms:W3CDTF">2018-02-12T14:06:46Z</dcterms:modified>
</cp:coreProperties>
</file>