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434FEB8-08DC-4880-9FC7-3BEA357AAF90}"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10798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34FEB8-08DC-4880-9FC7-3BEA357AAF90}"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59342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34FEB8-08DC-4880-9FC7-3BEA357AAF90}"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218847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34FEB8-08DC-4880-9FC7-3BEA357AAF90}"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1500293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434FEB8-08DC-4880-9FC7-3BEA357AAF90}" type="datetimeFigureOut">
              <a:rPr lang="tr-TR" smtClean="0"/>
              <a:t>21.10.2020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4004830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34FEB8-08DC-4880-9FC7-3BEA357AAF90}"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759362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34FEB8-08DC-4880-9FC7-3BEA357AAF90}" type="datetimeFigureOut">
              <a:rPr lang="tr-TR" smtClean="0"/>
              <a:t>21.10.2020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3365596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34FEB8-08DC-4880-9FC7-3BEA357AAF90}" type="datetimeFigureOut">
              <a:rPr lang="tr-TR" smtClean="0"/>
              <a:t>21.10.2020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2626319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34FEB8-08DC-4880-9FC7-3BEA357AAF90}" type="datetimeFigureOut">
              <a:rPr lang="tr-TR" smtClean="0"/>
              <a:t>21.10.2020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426820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434FEB8-08DC-4880-9FC7-3BEA357AAF90}"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397581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434FEB8-08DC-4880-9FC7-3BEA357AAF90}" type="datetimeFigureOut">
              <a:rPr lang="tr-TR" smtClean="0"/>
              <a:t>21.10.2020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62F932B-B120-4A6F-85C6-EB7BB692476A}" type="slidenum">
              <a:rPr lang="tr-TR" smtClean="0"/>
              <a:t>‹#›</a:t>
            </a:fld>
            <a:endParaRPr lang="tr-TR"/>
          </a:p>
        </p:txBody>
      </p:sp>
    </p:spTree>
    <p:extLst>
      <p:ext uri="{BB962C8B-B14F-4D97-AF65-F5344CB8AC3E}">
        <p14:creationId xmlns:p14="http://schemas.microsoft.com/office/powerpoint/2010/main" val="1376411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34FEB8-08DC-4880-9FC7-3BEA357AAF90}" type="datetimeFigureOut">
              <a:rPr lang="tr-TR" smtClean="0"/>
              <a:t>21.10.2020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F932B-B120-4A6F-85C6-EB7BB692476A}" type="slidenum">
              <a:rPr lang="tr-TR" smtClean="0"/>
              <a:t>‹#›</a:t>
            </a:fld>
            <a:endParaRPr lang="tr-TR"/>
          </a:p>
        </p:txBody>
      </p:sp>
    </p:spTree>
    <p:extLst>
      <p:ext uri="{BB962C8B-B14F-4D97-AF65-F5344CB8AC3E}">
        <p14:creationId xmlns:p14="http://schemas.microsoft.com/office/powerpoint/2010/main" val="1344949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Tree>
    <p:extLst>
      <p:ext uri="{BB962C8B-B14F-4D97-AF65-F5344CB8AC3E}">
        <p14:creationId xmlns:p14="http://schemas.microsoft.com/office/powerpoint/2010/main" val="1129403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919289" y="1484313"/>
            <a:ext cx="8569325" cy="4525962"/>
          </a:xfrm>
        </p:spPr>
        <p:txBody>
          <a:bodyPr/>
          <a:lstStyle/>
          <a:p>
            <a:pPr>
              <a:lnSpc>
                <a:spcPct val="90000"/>
              </a:lnSpc>
            </a:pPr>
            <a:r>
              <a:rPr lang="tr-TR" altLang="tr-TR" sz="2400"/>
              <a:t>Although many supervisors and managers will be happy to provide references, you need to consider which of them will make the best impression on a potential new employer. </a:t>
            </a:r>
          </a:p>
          <a:p>
            <a:pPr>
              <a:lnSpc>
                <a:spcPct val="90000"/>
              </a:lnSpc>
            </a:pPr>
            <a:endParaRPr lang="tr-TR" altLang="tr-TR" sz="2400"/>
          </a:p>
          <a:p>
            <a:pPr>
              <a:lnSpc>
                <a:spcPct val="90000"/>
              </a:lnSpc>
            </a:pPr>
            <a:r>
              <a:rPr lang="tr-TR" altLang="tr-TR" sz="2400"/>
              <a:t>Some references mean well, but they're not great talkers. </a:t>
            </a:r>
          </a:p>
          <a:p>
            <a:pPr>
              <a:lnSpc>
                <a:spcPct val="90000"/>
              </a:lnSpc>
            </a:pPr>
            <a:endParaRPr lang="tr-TR" altLang="tr-TR" sz="2400"/>
          </a:p>
          <a:p>
            <a:pPr>
              <a:lnSpc>
                <a:spcPct val="90000"/>
              </a:lnSpc>
            </a:pPr>
            <a:r>
              <a:rPr lang="tr-TR" altLang="tr-TR" sz="2400"/>
              <a:t>Don't ask a reference for something that's impossible for them to deliver. </a:t>
            </a:r>
          </a:p>
        </p:txBody>
      </p:sp>
    </p:spTree>
    <p:extLst>
      <p:ext uri="{BB962C8B-B14F-4D97-AF65-F5344CB8AC3E}">
        <p14:creationId xmlns:p14="http://schemas.microsoft.com/office/powerpoint/2010/main" val="1755293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1981201" y="1052513"/>
            <a:ext cx="8507413" cy="5073650"/>
          </a:xfrm>
        </p:spPr>
        <p:txBody>
          <a:bodyPr/>
          <a:lstStyle/>
          <a:p>
            <a:pPr>
              <a:buFontTx/>
              <a:buNone/>
            </a:pPr>
            <a:r>
              <a:rPr lang="tr-TR" altLang="tr-TR" u="sng">
                <a:solidFill>
                  <a:schemeClr val="accent2"/>
                </a:solidFill>
              </a:rPr>
              <a:t>The preferred profile for a good referee is: </a:t>
            </a:r>
          </a:p>
          <a:p>
            <a:pPr>
              <a:buFontTx/>
              <a:buNone/>
            </a:pPr>
            <a:endParaRPr lang="tr-TR" altLang="tr-TR" u="sng">
              <a:solidFill>
                <a:schemeClr val="accent2"/>
              </a:solidFill>
            </a:endParaRPr>
          </a:p>
          <a:p>
            <a:r>
              <a:rPr lang="tr-TR" altLang="tr-TR"/>
              <a:t>Articulate, able to express themselves well.  </a:t>
            </a:r>
          </a:p>
          <a:p>
            <a:endParaRPr lang="tr-TR" altLang="tr-TR"/>
          </a:p>
          <a:p>
            <a:r>
              <a:rPr lang="tr-TR" altLang="tr-TR"/>
              <a:t>Well spoke, clear speaker easy to understand. </a:t>
            </a:r>
          </a:p>
          <a:p>
            <a:endParaRPr lang="tr-TR" altLang="tr-TR"/>
          </a:p>
          <a:p>
            <a:r>
              <a:rPr lang="tr-TR" altLang="tr-TR"/>
              <a:t>Authoritative, sounds like a boss. </a:t>
            </a:r>
          </a:p>
          <a:p>
            <a:endParaRPr lang="tr-TR" altLang="tr-TR"/>
          </a:p>
          <a:p>
            <a:r>
              <a:rPr lang="tr-TR" altLang="tr-TR"/>
              <a:t>Knowledgeable about your work and personal achievements </a:t>
            </a:r>
          </a:p>
        </p:txBody>
      </p:sp>
    </p:spTree>
    <p:extLst>
      <p:ext uri="{BB962C8B-B14F-4D97-AF65-F5344CB8AC3E}">
        <p14:creationId xmlns:p14="http://schemas.microsoft.com/office/powerpoint/2010/main" val="2968552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r-TR" altLang="tr-TR" b="1" u="sng">
                <a:solidFill>
                  <a:schemeClr val="accent2"/>
                </a:solidFill>
              </a:rPr>
              <a:t>Problems with references</a:t>
            </a:r>
          </a:p>
        </p:txBody>
      </p:sp>
      <p:sp>
        <p:nvSpPr>
          <p:cNvPr id="22531" name="Rectangle 3"/>
          <p:cNvSpPr>
            <a:spLocks noGrp="1" noChangeArrowheads="1"/>
          </p:cNvSpPr>
          <p:nvPr>
            <p:ph type="body" idx="1"/>
          </p:nvPr>
        </p:nvSpPr>
        <p:spPr>
          <a:xfrm>
            <a:off x="1981201" y="1600201"/>
            <a:ext cx="8507413" cy="4525963"/>
          </a:xfrm>
        </p:spPr>
        <p:txBody>
          <a:bodyPr>
            <a:normAutofit lnSpcReduction="10000"/>
          </a:bodyPr>
          <a:lstStyle/>
          <a:p>
            <a:pPr>
              <a:lnSpc>
                <a:spcPct val="90000"/>
              </a:lnSpc>
              <a:buFontTx/>
              <a:buNone/>
            </a:pPr>
            <a:r>
              <a:rPr lang="tr-TR" altLang="tr-TR" sz="2400"/>
              <a:t>Your employment history tells a story. </a:t>
            </a:r>
          </a:p>
          <a:p>
            <a:pPr>
              <a:lnSpc>
                <a:spcPct val="90000"/>
              </a:lnSpc>
              <a:buFontTx/>
              <a:buNone/>
            </a:pPr>
            <a:endParaRPr lang="tr-TR" altLang="tr-TR" sz="2400"/>
          </a:p>
          <a:p>
            <a:pPr>
              <a:lnSpc>
                <a:spcPct val="90000"/>
              </a:lnSpc>
              <a:buFontTx/>
              <a:buNone/>
            </a:pPr>
            <a:r>
              <a:rPr lang="tr-TR" altLang="tr-TR" sz="2400"/>
              <a:t>One of the most common questions about references is "Why no references from this recent employer?" </a:t>
            </a:r>
          </a:p>
          <a:p>
            <a:pPr>
              <a:lnSpc>
                <a:spcPct val="90000"/>
              </a:lnSpc>
              <a:buFontTx/>
              <a:buNone/>
            </a:pPr>
            <a:endParaRPr lang="tr-TR" altLang="tr-TR" sz="2400"/>
          </a:p>
          <a:p>
            <a:pPr>
              <a:lnSpc>
                <a:spcPct val="90000"/>
              </a:lnSpc>
              <a:buFontTx/>
              <a:buNone/>
            </a:pPr>
            <a:r>
              <a:rPr lang="tr-TR" altLang="tr-TR" sz="2400"/>
              <a:t>You may well have a very good reason for that situation, but the gap is still noticeable, and needs filling. In some cases you actually have better references from other sources. </a:t>
            </a:r>
          </a:p>
          <a:p>
            <a:pPr>
              <a:lnSpc>
                <a:spcPct val="90000"/>
              </a:lnSpc>
              <a:buFontTx/>
              <a:buNone/>
            </a:pPr>
            <a:endParaRPr lang="tr-TR" altLang="tr-TR" sz="2400"/>
          </a:p>
          <a:p>
            <a:pPr>
              <a:lnSpc>
                <a:spcPct val="90000"/>
              </a:lnSpc>
              <a:buFontTx/>
              <a:buNone/>
            </a:pPr>
            <a:r>
              <a:rPr lang="tr-TR" altLang="tr-TR" sz="2400"/>
              <a:t>You may never want to see your recent manager again.</a:t>
            </a:r>
            <a:br>
              <a:rPr lang="tr-TR" altLang="tr-TR" sz="2400"/>
            </a:br>
            <a:r>
              <a:rPr lang="tr-TR" altLang="tr-TR" sz="2400"/>
              <a:t/>
            </a:r>
            <a:br>
              <a:rPr lang="tr-TR" altLang="tr-TR" sz="2400"/>
            </a:br>
            <a:endParaRPr lang="tr-TR" altLang="tr-TR" sz="2400"/>
          </a:p>
        </p:txBody>
      </p:sp>
    </p:spTree>
    <p:extLst>
      <p:ext uri="{BB962C8B-B14F-4D97-AF65-F5344CB8AC3E}">
        <p14:creationId xmlns:p14="http://schemas.microsoft.com/office/powerpoint/2010/main" val="2229607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1631950" y="765175"/>
            <a:ext cx="8686800" cy="5360988"/>
          </a:xfrm>
        </p:spPr>
        <p:txBody>
          <a:bodyPr/>
          <a:lstStyle/>
          <a:p>
            <a:pPr>
              <a:lnSpc>
                <a:spcPct val="80000"/>
              </a:lnSpc>
            </a:pPr>
            <a:r>
              <a:rPr lang="tr-TR" altLang="tr-TR" sz="2400"/>
              <a:t>Whatever the reason, prepare a response to this inevitable question, so you don't trip over it during an interview. </a:t>
            </a:r>
          </a:p>
          <a:p>
            <a:pPr>
              <a:lnSpc>
                <a:spcPct val="80000"/>
              </a:lnSpc>
            </a:pPr>
            <a:endParaRPr lang="tr-TR" altLang="tr-TR" sz="2400"/>
          </a:p>
          <a:p>
            <a:pPr>
              <a:lnSpc>
                <a:spcPct val="80000"/>
              </a:lnSpc>
            </a:pPr>
            <a:r>
              <a:rPr lang="tr-TR" altLang="tr-TR" sz="2400"/>
              <a:t>You may be able to get a reference from the prior employer from another source. </a:t>
            </a:r>
          </a:p>
          <a:p>
            <a:pPr>
              <a:lnSpc>
                <a:spcPct val="80000"/>
              </a:lnSpc>
            </a:pPr>
            <a:endParaRPr lang="tr-TR" altLang="tr-TR" sz="2400"/>
          </a:p>
          <a:p>
            <a:pPr>
              <a:lnSpc>
                <a:spcPct val="80000"/>
              </a:lnSpc>
            </a:pPr>
            <a:r>
              <a:rPr lang="tr-TR" altLang="tr-TR" sz="2400"/>
              <a:t>You may want to point out that under the circumstances of your departure from that employer you didn't consider it appropriate to ask for references. </a:t>
            </a:r>
          </a:p>
          <a:p>
            <a:pPr>
              <a:lnSpc>
                <a:spcPct val="80000"/>
              </a:lnSpc>
            </a:pPr>
            <a:endParaRPr lang="tr-TR" altLang="tr-TR" sz="2400"/>
          </a:p>
          <a:p>
            <a:pPr>
              <a:lnSpc>
                <a:spcPct val="80000"/>
              </a:lnSpc>
            </a:pPr>
            <a:r>
              <a:rPr lang="tr-TR" altLang="tr-TR" sz="2400"/>
              <a:t>You can then add that one of your other references is a fully qualified person to provide references in relation to the job. </a:t>
            </a:r>
          </a:p>
        </p:txBody>
      </p:sp>
    </p:spTree>
    <p:extLst>
      <p:ext uri="{BB962C8B-B14F-4D97-AF65-F5344CB8AC3E}">
        <p14:creationId xmlns:p14="http://schemas.microsoft.com/office/powerpoint/2010/main" val="655756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altLang="tr-TR" b="1" u="sng">
                <a:solidFill>
                  <a:schemeClr val="accent2"/>
                </a:solidFill>
              </a:rPr>
              <a:t>Professional references</a:t>
            </a:r>
            <a:r>
              <a:rPr lang="tr-TR" altLang="tr-TR" u="sng">
                <a:solidFill>
                  <a:schemeClr val="accent2"/>
                </a:solidFill>
              </a:rPr>
              <a:t> </a:t>
            </a:r>
          </a:p>
        </p:txBody>
      </p:sp>
      <p:sp>
        <p:nvSpPr>
          <p:cNvPr id="24579" name="Rectangle 3"/>
          <p:cNvSpPr>
            <a:spLocks noGrp="1" noChangeArrowheads="1"/>
          </p:cNvSpPr>
          <p:nvPr>
            <p:ph type="body" idx="1"/>
          </p:nvPr>
        </p:nvSpPr>
        <p:spPr>
          <a:xfrm>
            <a:off x="1774825" y="1600201"/>
            <a:ext cx="8642350" cy="4525963"/>
          </a:xfrm>
        </p:spPr>
        <p:txBody>
          <a:bodyPr/>
          <a:lstStyle/>
          <a:p>
            <a:pPr>
              <a:lnSpc>
                <a:spcPct val="80000"/>
              </a:lnSpc>
            </a:pPr>
            <a:r>
              <a:rPr lang="tr-TR" altLang="tr-TR" sz="2000" b="1"/>
              <a:t>Business references:</a:t>
            </a:r>
            <a:r>
              <a:rPr lang="tr-TR" altLang="tr-TR" sz="2000"/>
              <a:t> Target your references, using appropriate managers or supervisors in relation to the new job. If you're going for a sales job, you'd use a sales manager as a reference.</a:t>
            </a:r>
            <a:br>
              <a:rPr lang="tr-TR" altLang="tr-TR" sz="2000"/>
            </a:br>
            <a:endParaRPr lang="tr-TR" altLang="tr-TR" sz="2000"/>
          </a:p>
          <a:p>
            <a:pPr>
              <a:lnSpc>
                <a:spcPct val="80000"/>
              </a:lnSpc>
            </a:pPr>
            <a:r>
              <a:rPr lang="tr-TR" altLang="tr-TR" sz="2000"/>
              <a:t/>
            </a:r>
            <a:br>
              <a:rPr lang="tr-TR" altLang="tr-TR" sz="2000"/>
            </a:br>
            <a:r>
              <a:rPr lang="tr-TR" altLang="tr-TR" sz="2000" b="1"/>
              <a:t>Technical jobs references:</a:t>
            </a:r>
            <a:r>
              <a:rPr lang="tr-TR" altLang="tr-TR" sz="2000"/>
              <a:t> These jobs really do involve speaking another language, and your reference must be able to deal with any technical questions about your work. Technically qualified managers or highly qualified technical experts are the best references.</a:t>
            </a:r>
          </a:p>
          <a:p>
            <a:pPr>
              <a:lnSpc>
                <a:spcPct val="80000"/>
              </a:lnSpc>
            </a:pPr>
            <a:r>
              <a:rPr lang="tr-TR" altLang="tr-TR" sz="2000"/>
              <a:t/>
            </a:r>
            <a:br>
              <a:rPr lang="tr-TR" altLang="tr-TR" sz="2000"/>
            </a:br>
            <a:r>
              <a:rPr lang="tr-TR" altLang="tr-TR" sz="2000"/>
              <a:t/>
            </a:r>
            <a:br>
              <a:rPr lang="tr-TR" altLang="tr-TR" sz="2000"/>
            </a:br>
            <a:r>
              <a:rPr lang="tr-TR" altLang="tr-TR" sz="2000" b="1"/>
              <a:t>Academic references:</a:t>
            </a:r>
            <a:r>
              <a:rPr lang="tr-TR" altLang="tr-TR" sz="2000"/>
              <a:t> For postgraduates, academic references in some professions and sciences can be difficult/impossible for those outside the profession. Your reference must be someone who can deal with advanced questions at this level. A former lecturer or a recognized expert in the field is the best reference. </a:t>
            </a:r>
          </a:p>
        </p:txBody>
      </p:sp>
    </p:spTree>
    <p:extLst>
      <p:ext uri="{BB962C8B-B14F-4D97-AF65-F5344CB8AC3E}">
        <p14:creationId xmlns:p14="http://schemas.microsoft.com/office/powerpoint/2010/main" val="1515484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35188" y="188913"/>
            <a:ext cx="8229600" cy="1143000"/>
          </a:xfrm>
        </p:spPr>
        <p:txBody>
          <a:bodyPr/>
          <a:lstStyle/>
          <a:p>
            <a:r>
              <a:rPr lang="tr-TR" altLang="tr-TR" sz="3600" u="sng">
                <a:solidFill>
                  <a:schemeClr val="accent2"/>
                </a:solidFill>
              </a:rPr>
              <a:t>How to Create an Interesting Online CV</a:t>
            </a:r>
            <a:br>
              <a:rPr lang="tr-TR" altLang="tr-TR" sz="3600" u="sng">
                <a:solidFill>
                  <a:schemeClr val="accent2"/>
                </a:solidFill>
              </a:rPr>
            </a:br>
            <a:endParaRPr lang="tr-TR" altLang="tr-TR" sz="3600" u="sng">
              <a:solidFill>
                <a:schemeClr val="accent2"/>
              </a:solidFill>
            </a:endParaRPr>
          </a:p>
        </p:txBody>
      </p:sp>
      <p:sp>
        <p:nvSpPr>
          <p:cNvPr id="25603" name="Rectangle 3"/>
          <p:cNvSpPr>
            <a:spLocks noGrp="1" noChangeArrowheads="1"/>
          </p:cNvSpPr>
          <p:nvPr>
            <p:ph type="body" idx="1"/>
          </p:nvPr>
        </p:nvSpPr>
        <p:spPr>
          <a:xfrm>
            <a:off x="1981201" y="1135063"/>
            <a:ext cx="8435975" cy="4525962"/>
          </a:xfrm>
        </p:spPr>
        <p:txBody>
          <a:bodyPr>
            <a:normAutofit fontScale="92500" lnSpcReduction="20000"/>
          </a:bodyPr>
          <a:lstStyle/>
          <a:p>
            <a:pPr>
              <a:lnSpc>
                <a:spcPct val="80000"/>
              </a:lnSpc>
              <a:buFontTx/>
              <a:buNone/>
            </a:pPr>
            <a:r>
              <a:rPr lang="tr-TR" altLang="tr-TR" b="1">
                <a:solidFill>
                  <a:schemeClr val="folHlink"/>
                </a:solidFill>
              </a:rPr>
              <a:t>DO:</a:t>
            </a:r>
          </a:p>
          <a:p>
            <a:pPr>
              <a:lnSpc>
                <a:spcPct val="80000"/>
              </a:lnSpc>
              <a:buFontTx/>
              <a:buNone/>
            </a:pPr>
            <a:endParaRPr lang="tr-TR" altLang="tr-TR" b="1">
              <a:solidFill>
                <a:schemeClr val="folHlink"/>
              </a:solidFill>
            </a:endParaRPr>
          </a:p>
          <a:p>
            <a:pPr>
              <a:lnSpc>
                <a:spcPct val="80000"/>
              </a:lnSpc>
            </a:pPr>
            <a:r>
              <a:rPr lang="tr-TR" altLang="tr-TR" sz="2000"/>
              <a:t>Include all qualifications, experience, and studies. Make it interesting, show some actual achievements. </a:t>
            </a:r>
          </a:p>
          <a:p>
            <a:pPr>
              <a:lnSpc>
                <a:spcPct val="80000"/>
              </a:lnSpc>
              <a:buFontTx/>
              <a:buNone/>
            </a:pPr>
            <a:endParaRPr lang="tr-TR" altLang="tr-TR" sz="2000"/>
          </a:p>
          <a:p>
            <a:pPr>
              <a:lnSpc>
                <a:spcPct val="80000"/>
              </a:lnSpc>
            </a:pPr>
            <a:r>
              <a:rPr lang="tr-TR" altLang="tr-TR" sz="2000"/>
              <a:t>Drop names of employers, if you can. It's a character reference, and it assures prospective employers that they can check your references. </a:t>
            </a:r>
          </a:p>
          <a:p>
            <a:pPr>
              <a:lnSpc>
                <a:spcPct val="80000"/>
              </a:lnSpc>
            </a:pPr>
            <a:endParaRPr lang="tr-TR" altLang="tr-TR" sz="2000"/>
          </a:p>
          <a:p>
            <a:pPr>
              <a:lnSpc>
                <a:spcPct val="80000"/>
              </a:lnSpc>
            </a:pPr>
            <a:r>
              <a:rPr lang="tr-TR" altLang="tr-TR" sz="2000"/>
              <a:t>Include anything unique. Any information that shows value and real ability is priceless, and it's what gets you your job interviews. </a:t>
            </a:r>
          </a:p>
          <a:p>
            <a:pPr>
              <a:lnSpc>
                <a:spcPct val="80000"/>
              </a:lnSpc>
            </a:pPr>
            <a:endParaRPr lang="tr-TR" altLang="tr-TR" sz="2000"/>
          </a:p>
          <a:p>
            <a:pPr>
              <a:lnSpc>
                <a:spcPct val="80000"/>
              </a:lnSpc>
            </a:pPr>
            <a:r>
              <a:rPr lang="tr-TR" altLang="tr-TR" sz="2000"/>
              <a:t>Put real effort into designing your text, presentation, and the layout of your CV. Get help if you need it, but make sure all the content is working for you. </a:t>
            </a:r>
          </a:p>
          <a:p>
            <a:pPr>
              <a:lnSpc>
                <a:spcPct val="80000"/>
              </a:lnSpc>
            </a:pPr>
            <a:endParaRPr lang="tr-TR" altLang="tr-TR" sz="2000"/>
          </a:p>
          <a:p>
            <a:pPr>
              <a:lnSpc>
                <a:spcPct val="80000"/>
              </a:lnSpc>
            </a:pPr>
            <a:r>
              <a:rPr lang="tr-TR" altLang="tr-TR" sz="2000"/>
              <a:t>Make sure that you include a statement that you have references. It is essential, and looks bad if you don't because it's a basic part. </a:t>
            </a:r>
            <a:r>
              <a:rPr lang="tr-TR" altLang="tr-TR" sz="2000">
                <a:solidFill>
                  <a:schemeClr val="accent2"/>
                </a:solidFill>
              </a:rPr>
              <a:t/>
            </a:r>
            <a:br>
              <a:rPr lang="tr-TR" altLang="tr-TR" sz="2000">
                <a:solidFill>
                  <a:schemeClr val="accent2"/>
                </a:solidFill>
              </a:rPr>
            </a:br>
            <a:endParaRPr lang="tr-TR" altLang="tr-TR" sz="2000">
              <a:solidFill>
                <a:schemeClr val="accent2"/>
              </a:solidFill>
            </a:endParaRPr>
          </a:p>
          <a:p>
            <a:pPr>
              <a:lnSpc>
                <a:spcPct val="80000"/>
              </a:lnSpc>
            </a:pPr>
            <a:endParaRPr lang="tr-TR" altLang="tr-TR" sz="2000">
              <a:solidFill>
                <a:schemeClr val="accent2"/>
              </a:solidFill>
            </a:endParaRPr>
          </a:p>
        </p:txBody>
      </p:sp>
    </p:spTree>
    <p:extLst>
      <p:ext uri="{BB962C8B-B14F-4D97-AF65-F5344CB8AC3E}">
        <p14:creationId xmlns:p14="http://schemas.microsoft.com/office/powerpoint/2010/main" val="502793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l"/>
            <a:r>
              <a:rPr lang="tr-TR" altLang="tr-TR" b="1" u="sng">
                <a:solidFill>
                  <a:schemeClr val="folHlink"/>
                </a:solidFill>
              </a:rPr>
              <a:t>DON’T</a:t>
            </a:r>
          </a:p>
        </p:txBody>
      </p:sp>
      <p:sp>
        <p:nvSpPr>
          <p:cNvPr id="26627" name="Rectangle 3"/>
          <p:cNvSpPr>
            <a:spLocks noGrp="1" noChangeArrowheads="1"/>
          </p:cNvSpPr>
          <p:nvPr>
            <p:ph type="body" idx="1"/>
          </p:nvPr>
        </p:nvSpPr>
        <p:spPr>
          <a:xfrm>
            <a:off x="1774825" y="1600201"/>
            <a:ext cx="8713788" cy="4525963"/>
          </a:xfrm>
        </p:spPr>
        <p:txBody>
          <a:bodyPr/>
          <a:lstStyle/>
          <a:p>
            <a:r>
              <a:rPr lang="tr-TR" altLang="tr-TR" sz="2000"/>
              <a:t>Make any false or possibly misleading claims on your CV. It's a great way to definitely lose a job (This used to be considered 'clever,' for about five seconds, until the world figured it out. Any information you provide which can be shown to be incorrect will be used against you). </a:t>
            </a:r>
          </a:p>
          <a:p>
            <a:endParaRPr lang="tr-TR" altLang="tr-TR" sz="2000"/>
          </a:p>
          <a:p>
            <a:r>
              <a:rPr lang="tr-TR" altLang="tr-TR" sz="2000"/>
              <a:t>Include personal information that could be used for identity theft. Keep your personal security extremely tight. Stick to a single point of contact, preferably through the job site itself. </a:t>
            </a:r>
          </a:p>
          <a:p>
            <a:endParaRPr lang="tr-TR" altLang="tr-TR" sz="2000"/>
          </a:p>
          <a:p>
            <a:r>
              <a:rPr lang="tr-TR" altLang="tr-TR" sz="2000"/>
              <a:t>Include names or contacts of references without their permission. It's not only bad etiquette; it's potentially risky for them </a:t>
            </a:r>
          </a:p>
        </p:txBody>
      </p:sp>
      <p:sp>
        <p:nvSpPr>
          <p:cNvPr id="26628" name="Rectangle 4"/>
          <p:cNvSpPr>
            <a:spLocks noChangeArrowheads="1"/>
          </p:cNvSpPr>
          <p:nvPr/>
        </p:nvSpPr>
        <p:spPr bwMode="auto">
          <a:xfrm>
            <a:off x="1524000" y="0"/>
            <a:ext cx="184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ltLang="tr-TR"/>
          </a:p>
          <a:p>
            <a:pPr eaLnBrk="0" hangingPunct="0"/>
            <a:endParaRPr lang="tr-TR" altLang="tr-TR"/>
          </a:p>
        </p:txBody>
      </p:sp>
      <p:sp>
        <p:nvSpPr>
          <p:cNvPr id="26629" name="Rectangle 5"/>
          <p:cNvSpPr>
            <a:spLocks noChangeArrowheads="1"/>
          </p:cNvSpPr>
          <p:nvPr/>
        </p:nvSpPr>
        <p:spPr bwMode="auto">
          <a:xfrm>
            <a:off x="1524000" y="0"/>
            <a:ext cx="184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ltLang="tr-TR"/>
          </a:p>
          <a:p>
            <a:pPr eaLnBrk="0" hangingPunct="0"/>
            <a:endParaRPr lang="tr-TR" altLang="tr-TR"/>
          </a:p>
        </p:txBody>
      </p:sp>
    </p:spTree>
    <p:extLst>
      <p:ext uri="{BB962C8B-B14F-4D97-AF65-F5344CB8AC3E}">
        <p14:creationId xmlns:p14="http://schemas.microsoft.com/office/powerpoint/2010/main" val="3969481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l"/>
            <a:r>
              <a:rPr lang="tr-TR" altLang="tr-TR" b="1" u="sng">
                <a:solidFill>
                  <a:schemeClr val="folHlink"/>
                </a:solidFill>
              </a:rPr>
              <a:t>DON’T</a:t>
            </a:r>
          </a:p>
        </p:txBody>
      </p:sp>
      <p:sp>
        <p:nvSpPr>
          <p:cNvPr id="27651" name="Rectangle 3"/>
          <p:cNvSpPr>
            <a:spLocks noGrp="1" noChangeArrowheads="1"/>
          </p:cNvSpPr>
          <p:nvPr>
            <p:ph type="body" idx="1"/>
          </p:nvPr>
        </p:nvSpPr>
        <p:spPr>
          <a:xfrm>
            <a:off x="1992313" y="1844676"/>
            <a:ext cx="8229600" cy="4525963"/>
          </a:xfrm>
        </p:spPr>
        <p:txBody>
          <a:bodyPr/>
          <a:lstStyle/>
          <a:p>
            <a:pPr>
              <a:lnSpc>
                <a:spcPct val="90000"/>
              </a:lnSpc>
            </a:pPr>
            <a:r>
              <a:rPr lang="tr-TR" altLang="tr-TR" sz="2000"/>
              <a:t>Use filler, or drab, uninteresting material. Stick to bare bones, if necessary, but avoid things like 'shop assistant' or 'administration duties' and other uninformative interest killers. Describe skills used rather than job titles, because that's what the employer needs to see. </a:t>
            </a:r>
          </a:p>
          <a:p>
            <a:pPr>
              <a:lnSpc>
                <a:spcPct val="90000"/>
              </a:lnSpc>
            </a:pPr>
            <a:endParaRPr lang="tr-TR" altLang="tr-TR" sz="2000"/>
          </a:p>
          <a:p>
            <a:pPr>
              <a:lnSpc>
                <a:spcPct val="90000"/>
              </a:lnSpc>
            </a:pPr>
            <a:r>
              <a:rPr lang="tr-TR" altLang="tr-TR" sz="2000"/>
              <a:t>Use ancient information. Anything older than 5 years can be relegated to the archives, for use only when relevant to a job </a:t>
            </a:r>
          </a:p>
        </p:txBody>
      </p:sp>
    </p:spTree>
    <p:extLst>
      <p:ext uri="{BB962C8B-B14F-4D97-AF65-F5344CB8AC3E}">
        <p14:creationId xmlns:p14="http://schemas.microsoft.com/office/powerpoint/2010/main" val="3783258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1981200" y="549275"/>
            <a:ext cx="8229600" cy="5576888"/>
          </a:xfrm>
        </p:spPr>
        <p:txBody>
          <a:bodyPr>
            <a:normAutofit fontScale="92500" lnSpcReduction="20000"/>
          </a:bodyPr>
          <a:lstStyle/>
          <a:p>
            <a:pPr>
              <a:lnSpc>
                <a:spcPct val="80000"/>
              </a:lnSpc>
            </a:pPr>
            <a:r>
              <a:rPr lang="tr-TR" altLang="tr-TR" sz="1600"/>
              <a:t>Complete contact information </a:t>
            </a:r>
          </a:p>
          <a:p>
            <a:pPr>
              <a:lnSpc>
                <a:spcPct val="80000"/>
              </a:lnSpc>
            </a:pPr>
            <a:r>
              <a:rPr lang="tr-TR" altLang="tr-TR" sz="1600"/>
              <a:t>Photo* </a:t>
            </a:r>
          </a:p>
          <a:p>
            <a:pPr>
              <a:lnSpc>
                <a:spcPct val="80000"/>
              </a:lnSpc>
            </a:pPr>
            <a:r>
              <a:rPr lang="tr-TR" altLang="tr-TR" sz="1600"/>
              <a:t>Brief biography with personal details, such as age*, date and country of birth*, marital status*, number of children*, religious affiliation*, nationality*, and where you work or hold licenses </a:t>
            </a:r>
          </a:p>
          <a:p>
            <a:pPr>
              <a:lnSpc>
                <a:spcPct val="80000"/>
              </a:lnSpc>
            </a:pPr>
            <a:r>
              <a:rPr lang="tr-TR" altLang="tr-TR" sz="1600"/>
              <a:t>Professional, career or research objective </a:t>
            </a:r>
          </a:p>
          <a:p>
            <a:pPr>
              <a:lnSpc>
                <a:spcPct val="80000"/>
              </a:lnSpc>
            </a:pPr>
            <a:r>
              <a:rPr lang="tr-TR" altLang="tr-TR" sz="1600"/>
              <a:t>Education </a:t>
            </a:r>
          </a:p>
          <a:p>
            <a:pPr>
              <a:lnSpc>
                <a:spcPct val="80000"/>
              </a:lnSpc>
            </a:pPr>
            <a:r>
              <a:rPr lang="tr-TR" altLang="tr-TR" sz="1600"/>
              <a:t>Study abroad </a:t>
            </a:r>
          </a:p>
          <a:p>
            <a:pPr>
              <a:lnSpc>
                <a:spcPct val="80000"/>
              </a:lnSpc>
            </a:pPr>
            <a:r>
              <a:rPr lang="tr-TR" altLang="tr-TR" sz="1600"/>
              <a:t>Thesis or dissertation title and advisor </a:t>
            </a:r>
          </a:p>
          <a:p>
            <a:pPr>
              <a:lnSpc>
                <a:spcPct val="80000"/>
              </a:lnSpc>
            </a:pPr>
            <a:r>
              <a:rPr lang="tr-TR" altLang="tr-TR" sz="1600"/>
              <a:t>Graduate fieldwork </a:t>
            </a:r>
          </a:p>
          <a:p>
            <a:pPr>
              <a:lnSpc>
                <a:spcPct val="80000"/>
              </a:lnSpc>
            </a:pPr>
            <a:r>
              <a:rPr lang="tr-TR" altLang="tr-TR" sz="1600"/>
              <a:t>Awards, honors and patents </a:t>
            </a:r>
          </a:p>
          <a:p>
            <a:pPr>
              <a:lnSpc>
                <a:spcPct val="80000"/>
              </a:lnSpc>
            </a:pPr>
            <a:r>
              <a:rPr lang="tr-TR" altLang="tr-TR" sz="1600"/>
              <a:t>Grants and fellowships </a:t>
            </a:r>
          </a:p>
          <a:p>
            <a:pPr>
              <a:lnSpc>
                <a:spcPct val="80000"/>
              </a:lnSpc>
            </a:pPr>
            <a:r>
              <a:rPr lang="tr-TR" altLang="tr-TR" sz="1600"/>
              <a:t>Research experience </a:t>
            </a:r>
          </a:p>
          <a:p>
            <a:pPr>
              <a:lnSpc>
                <a:spcPct val="80000"/>
              </a:lnSpc>
            </a:pPr>
            <a:r>
              <a:rPr lang="tr-TR" altLang="tr-TR" sz="1600"/>
              <a:t>Work experience </a:t>
            </a:r>
          </a:p>
          <a:p>
            <a:pPr>
              <a:lnSpc>
                <a:spcPct val="80000"/>
              </a:lnSpc>
            </a:pPr>
            <a:r>
              <a:rPr lang="tr-TR" altLang="tr-TR" sz="1600"/>
              <a:t>Skills </a:t>
            </a:r>
          </a:p>
          <a:p>
            <a:pPr>
              <a:lnSpc>
                <a:spcPct val="80000"/>
              </a:lnSpc>
            </a:pPr>
            <a:r>
              <a:rPr lang="tr-TR" altLang="tr-TR" sz="1600"/>
              <a:t>Publications and presentations </a:t>
            </a:r>
          </a:p>
          <a:p>
            <a:pPr>
              <a:lnSpc>
                <a:spcPct val="80000"/>
              </a:lnSpc>
            </a:pPr>
            <a:r>
              <a:rPr lang="tr-TR" altLang="tr-TR" sz="1600"/>
              <a:t>Professional licenses and certifications </a:t>
            </a:r>
          </a:p>
          <a:p>
            <a:pPr>
              <a:lnSpc>
                <a:spcPct val="80000"/>
              </a:lnSpc>
            </a:pPr>
            <a:r>
              <a:rPr lang="tr-TR" altLang="tr-TR" sz="1600"/>
              <a:t>Language skills </a:t>
            </a:r>
          </a:p>
          <a:p>
            <a:pPr>
              <a:lnSpc>
                <a:spcPct val="80000"/>
              </a:lnSpc>
            </a:pPr>
            <a:r>
              <a:rPr lang="tr-TR" altLang="tr-TR" sz="1600"/>
              <a:t>Professional memberships </a:t>
            </a:r>
          </a:p>
          <a:p>
            <a:pPr>
              <a:lnSpc>
                <a:spcPct val="80000"/>
              </a:lnSpc>
            </a:pPr>
            <a:r>
              <a:rPr lang="tr-TR" altLang="tr-TR" sz="1600"/>
              <a:t>Related extracurricular activities** </a:t>
            </a:r>
          </a:p>
          <a:p>
            <a:pPr>
              <a:lnSpc>
                <a:spcPct val="80000"/>
              </a:lnSpc>
            </a:pPr>
            <a:r>
              <a:rPr lang="tr-TR" altLang="tr-TR" sz="1600"/>
              <a:t>Interests** </a:t>
            </a:r>
          </a:p>
          <a:p>
            <a:pPr>
              <a:lnSpc>
                <a:spcPct val="80000"/>
              </a:lnSpc>
            </a:pPr>
            <a:r>
              <a:rPr lang="tr-TR" altLang="tr-TR" sz="1600"/>
              <a:t>References** </a:t>
            </a:r>
          </a:p>
        </p:txBody>
      </p:sp>
    </p:spTree>
    <p:extLst>
      <p:ext uri="{BB962C8B-B14F-4D97-AF65-F5344CB8AC3E}">
        <p14:creationId xmlns:p14="http://schemas.microsoft.com/office/powerpoint/2010/main" val="3002942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3864" y="0"/>
            <a:ext cx="630078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1082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ltLang="tr-TR"/>
              <a:t>How to Write a CV</a:t>
            </a:r>
          </a:p>
        </p:txBody>
      </p:sp>
      <p:sp>
        <p:nvSpPr>
          <p:cNvPr id="12291" name="Rectangle 3"/>
          <p:cNvSpPr>
            <a:spLocks noGrp="1" noChangeArrowheads="1"/>
          </p:cNvSpPr>
          <p:nvPr>
            <p:ph type="body" idx="1"/>
          </p:nvPr>
        </p:nvSpPr>
        <p:spPr>
          <a:xfrm>
            <a:off x="1981201" y="1412875"/>
            <a:ext cx="8507413" cy="4713288"/>
          </a:xfrm>
        </p:spPr>
        <p:txBody>
          <a:bodyPr>
            <a:normAutofit fontScale="92500" lnSpcReduction="10000"/>
          </a:bodyPr>
          <a:lstStyle/>
          <a:p>
            <a:pPr>
              <a:lnSpc>
                <a:spcPct val="80000"/>
              </a:lnSpc>
            </a:pPr>
            <a:endParaRPr lang="tr-TR" altLang="tr-TR" sz="1800" dirty="0"/>
          </a:p>
          <a:p>
            <a:pPr>
              <a:lnSpc>
                <a:spcPct val="80000"/>
              </a:lnSpc>
            </a:pPr>
            <a:r>
              <a:rPr lang="tr-TR" altLang="tr-TR" sz="1800" dirty="0" err="1"/>
              <a:t>The</a:t>
            </a:r>
            <a:r>
              <a:rPr lang="tr-TR" altLang="tr-TR" sz="1800" dirty="0"/>
              <a:t> CV is </a:t>
            </a:r>
            <a:r>
              <a:rPr lang="tr-TR" altLang="tr-TR" sz="1800" dirty="0" err="1"/>
              <a:t>the</a:t>
            </a:r>
            <a:r>
              <a:rPr lang="tr-TR" altLang="tr-TR" sz="1800" dirty="0"/>
              <a:t> </a:t>
            </a:r>
            <a:r>
              <a:rPr lang="tr-TR" altLang="tr-TR" sz="1800" dirty="0" err="1"/>
              <a:t>make</a:t>
            </a:r>
            <a:r>
              <a:rPr lang="tr-TR" altLang="tr-TR" sz="1800" dirty="0"/>
              <a:t> </a:t>
            </a:r>
            <a:r>
              <a:rPr lang="tr-TR" altLang="tr-TR" sz="1800" dirty="0" err="1"/>
              <a:t>or</a:t>
            </a:r>
            <a:r>
              <a:rPr lang="tr-TR" altLang="tr-TR" sz="1800" dirty="0"/>
              <a:t> break of </a:t>
            </a:r>
            <a:r>
              <a:rPr lang="tr-TR" altLang="tr-TR" sz="1800" dirty="0" err="1"/>
              <a:t>your</a:t>
            </a:r>
            <a:r>
              <a:rPr lang="tr-TR" altLang="tr-TR" sz="1800" dirty="0"/>
              <a:t> </a:t>
            </a:r>
            <a:r>
              <a:rPr lang="tr-TR" altLang="tr-TR" sz="1800" dirty="0" err="1"/>
              <a:t>job</a:t>
            </a:r>
            <a:r>
              <a:rPr lang="tr-TR" altLang="tr-TR" sz="1800" dirty="0"/>
              <a:t> </a:t>
            </a:r>
            <a:r>
              <a:rPr lang="tr-TR" altLang="tr-TR" sz="1800" dirty="0" err="1"/>
              <a:t>application</a:t>
            </a:r>
            <a:r>
              <a:rPr lang="tr-TR" altLang="tr-TR" sz="1800" dirty="0"/>
              <a:t>. </a:t>
            </a:r>
          </a:p>
          <a:p>
            <a:pPr>
              <a:lnSpc>
                <a:spcPct val="80000"/>
              </a:lnSpc>
            </a:pPr>
            <a:endParaRPr lang="tr-TR" altLang="tr-TR" sz="1800" dirty="0"/>
          </a:p>
          <a:p>
            <a:pPr>
              <a:lnSpc>
                <a:spcPct val="80000"/>
              </a:lnSpc>
            </a:pPr>
            <a:r>
              <a:rPr lang="tr-TR" altLang="tr-TR" sz="1800" dirty="0" err="1"/>
              <a:t>Everything</a:t>
            </a:r>
            <a:r>
              <a:rPr lang="tr-TR" altLang="tr-TR" sz="1800" dirty="0"/>
              <a:t> in it </a:t>
            </a:r>
            <a:r>
              <a:rPr lang="tr-TR" altLang="tr-TR" sz="1800" dirty="0" err="1"/>
              <a:t>tells</a:t>
            </a:r>
            <a:r>
              <a:rPr lang="tr-TR" altLang="tr-TR" sz="1800" dirty="0"/>
              <a:t> a </a:t>
            </a:r>
            <a:r>
              <a:rPr lang="tr-TR" altLang="tr-TR" sz="1800" dirty="0" err="1"/>
              <a:t>potential</a:t>
            </a:r>
            <a:r>
              <a:rPr lang="tr-TR" altLang="tr-TR" sz="1800" dirty="0"/>
              <a:t> </a:t>
            </a:r>
            <a:r>
              <a:rPr lang="tr-TR" altLang="tr-TR" sz="1800" dirty="0" err="1"/>
              <a:t>new</a:t>
            </a:r>
            <a:r>
              <a:rPr lang="tr-TR" altLang="tr-TR" sz="1800" dirty="0"/>
              <a:t> </a:t>
            </a:r>
            <a:r>
              <a:rPr lang="tr-TR" altLang="tr-TR" sz="1800" dirty="0" err="1"/>
              <a:t>employer</a:t>
            </a:r>
            <a:r>
              <a:rPr lang="tr-TR" altLang="tr-TR" sz="1800" dirty="0"/>
              <a:t> </a:t>
            </a:r>
            <a:r>
              <a:rPr lang="tr-TR" altLang="tr-TR" sz="1800" dirty="0" err="1"/>
              <a:t>something</a:t>
            </a:r>
            <a:r>
              <a:rPr lang="tr-TR" altLang="tr-TR" sz="1800" dirty="0"/>
              <a:t> </a:t>
            </a:r>
            <a:r>
              <a:rPr lang="tr-TR" altLang="tr-TR" sz="1800" dirty="0" err="1"/>
              <a:t>about</a:t>
            </a:r>
            <a:r>
              <a:rPr lang="tr-TR" altLang="tr-TR" sz="1800" dirty="0"/>
              <a:t> </a:t>
            </a:r>
            <a:r>
              <a:rPr lang="tr-TR" altLang="tr-TR" sz="1800" dirty="0" err="1"/>
              <a:t>you</a:t>
            </a:r>
            <a:r>
              <a:rPr lang="tr-TR" altLang="tr-TR" sz="1800" dirty="0"/>
              <a:t>. </a:t>
            </a:r>
          </a:p>
          <a:p>
            <a:pPr>
              <a:lnSpc>
                <a:spcPct val="80000"/>
              </a:lnSpc>
            </a:pPr>
            <a:endParaRPr lang="tr-TR" altLang="tr-TR" sz="1800" dirty="0"/>
          </a:p>
          <a:p>
            <a:pPr>
              <a:lnSpc>
                <a:spcPct val="80000"/>
              </a:lnSpc>
            </a:pPr>
            <a:r>
              <a:rPr lang="tr-TR" altLang="tr-TR" sz="1800" dirty="0" err="1"/>
              <a:t>The</a:t>
            </a:r>
            <a:r>
              <a:rPr lang="tr-TR" altLang="tr-TR" sz="1800" dirty="0"/>
              <a:t> </a:t>
            </a:r>
            <a:r>
              <a:rPr lang="tr-TR" altLang="tr-TR" sz="1800" dirty="0" err="1"/>
              <a:t>only</a:t>
            </a:r>
            <a:r>
              <a:rPr lang="tr-TR" altLang="tr-TR" sz="1800" dirty="0"/>
              <a:t> </a:t>
            </a:r>
            <a:r>
              <a:rPr lang="tr-TR" altLang="tr-TR" sz="1800" dirty="0" err="1"/>
              <a:t>information</a:t>
            </a:r>
            <a:r>
              <a:rPr lang="tr-TR" altLang="tr-TR" sz="1800" dirty="0"/>
              <a:t> </a:t>
            </a:r>
            <a:r>
              <a:rPr lang="tr-TR" altLang="tr-TR" sz="1800" dirty="0" err="1"/>
              <a:t>available</a:t>
            </a:r>
            <a:r>
              <a:rPr lang="tr-TR" altLang="tr-TR" sz="1800" dirty="0"/>
              <a:t> </a:t>
            </a:r>
            <a:r>
              <a:rPr lang="tr-TR" altLang="tr-TR" sz="1800" dirty="0" err="1"/>
              <a:t>to</a:t>
            </a:r>
            <a:r>
              <a:rPr lang="tr-TR" altLang="tr-TR" sz="1800" dirty="0"/>
              <a:t> </a:t>
            </a:r>
            <a:r>
              <a:rPr lang="tr-TR" altLang="tr-TR" sz="1800" dirty="0" err="1"/>
              <a:t>the</a:t>
            </a:r>
            <a:r>
              <a:rPr lang="tr-TR" altLang="tr-TR" sz="1800" dirty="0"/>
              <a:t> </a:t>
            </a:r>
            <a:r>
              <a:rPr lang="tr-TR" altLang="tr-TR" sz="1800" dirty="0" err="1"/>
              <a:t>employer</a:t>
            </a:r>
            <a:r>
              <a:rPr lang="tr-TR" altLang="tr-TR" sz="1800" dirty="0"/>
              <a:t> is in </a:t>
            </a:r>
            <a:r>
              <a:rPr lang="tr-TR" altLang="tr-TR" sz="1800" dirty="0" err="1"/>
              <a:t>your</a:t>
            </a:r>
            <a:r>
              <a:rPr lang="tr-TR" altLang="tr-TR" sz="1800" dirty="0"/>
              <a:t> </a:t>
            </a:r>
            <a:r>
              <a:rPr lang="tr-TR" altLang="tr-TR" sz="1800" dirty="0" err="1"/>
              <a:t>application</a:t>
            </a:r>
            <a:r>
              <a:rPr lang="tr-TR" altLang="tr-TR" sz="1800" dirty="0"/>
              <a:t>. </a:t>
            </a:r>
          </a:p>
          <a:p>
            <a:pPr>
              <a:lnSpc>
                <a:spcPct val="80000"/>
              </a:lnSpc>
            </a:pPr>
            <a:endParaRPr lang="tr-TR" altLang="tr-TR" sz="1800" dirty="0"/>
          </a:p>
          <a:p>
            <a:pPr>
              <a:lnSpc>
                <a:spcPct val="80000"/>
              </a:lnSpc>
            </a:pPr>
            <a:r>
              <a:rPr lang="tr-TR" altLang="tr-TR" sz="1800" dirty="0"/>
              <a:t>People </a:t>
            </a:r>
            <a:r>
              <a:rPr lang="tr-TR" altLang="tr-TR" sz="1800" dirty="0" err="1"/>
              <a:t>are</a:t>
            </a:r>
            <a:r>
              <a:rPr lang="tr-TR" altLang="tr-TR" sz="1800" dirty="0"/>
              <a:t> </a:t>
            </a:r>
            <a:r>
              <a:rPr lang="tr-TR" altLang="tr-TR" sz="1800" dirty="0" err="1"/>
              <a:t>regularly</a:t>
            </a:r>
            <a:r>
              <a:rPr lang="tr-TR" altLang="tr-TR" sz="1800" dirty="0"/>
              <a:t> </a:t>
            </a:r>
            <a:r>
              <a:rPr lang="tr-TR" altLang="tr-TR" sz="1800" dirty="0" err="1"/>
              <a:t>advised</a:t>
            </a:r>
            <a:r>
              <a:rPr lang="tr-TR" altLang="tr-TR" sz="1800" dirty="0"/>
              <a:t> </a:t>
            </a:r>
            <a:r>
              <a:rPr lang="tr-TR" altLang="tr-TR" sz="1800" dirty="0" err="1"/>
              <a:t>to</a:t>
            </a:r>
            <a:r>
              <a:rPr lang="tr-TR" altLang="tr-TR" sz="1800" dirty="0"/>
              <a:t> </a:t>
            </a:r>
            <a:r>
              <a:rPr lang="tr-TR" altLang="tr-TR" sz="1800" dirty="0" err="1"/>
              <a:t>target</a:t>
            </a:r>
            <a:r>
              <a:rPr lang="tr-TR" altLang="tr-TR" sz="1800" dirty="0"/>
              <a:t> </a:t>
            </a:r>
            <a:r>
              <a:rPr lang="tr-TR" altLang="tr-TR" sz="1800" dirty="0" err="1"/>
              <a:t>every</a:t>
            </a:r>
            <a:r>
              <a:rPr lang="tr-TR" altLang="tr-TR" sz="1800" dirty="0"/>
              <a:t> </a:t>
            </a:r>
            <a:r>
              <a:rPr lang="tr-TR" altLang="tr-TR" sz="1800" dirty="0" err="1"/>
              <a:t>job</a:t>
            </a:r>
            <a:r>
              <a:rPr lang="tr-TR" altLang="tr-TR" sz="1800" dirty="0"/>
              <a:t> </a:t>
            </a:r>
            <a:r>
              <a:rPr lang="tr-TR" altLang="tr-TR" sz="1800" dirty="0" err="1"/>
              <a:t>application</a:t>
            </a:r>
            <a:r>
              <a:rPr lang="tr-TR" altLang="tr-TR" sz="1800" dirty="0"/>
              <a:t> </a:t>
            </a:r>
            <a:r>
              <a:rPr lang="tr-TR" altLang="tr-TR" sz="1800" dirty="0" err="1"/>
              <a:t>with</a:t>
            </a:r>
            <a:r>
              <a:rPr lang="tr-TR" altLang="tr-TR" sz="1800" dirty="0"/>
              <a:t> a </a:t>
            </a:r>
            <a:r>
              <a:rPr lang="tr-TR" altLang="tr-TR" sz="1800" dirty="0" err="1"/>
              <a:t>tailor</a:t>
            </a:r>
            <a:r>
              <a:rPr lang="tr-TR" altLang="tr-TR" sz="1800" dirty="0"/>
              <a:t> </a:t>
            </a:r>
            <a:r>
              <a:rPr lang="tr-TR" altLang="tr-TR" sz="1800" dirty="0" err="1"/>
              <a:t>made</a:t>
            </a:r>
            <a:r>
              <a:rPr lang="tr-TR" altLang="tr-TR" sz="1800" dirty="0"/>
              <a:t> CV, </a:t>
            </a:r>
            <a:r>
              <a:rPr lang="tr-TR" altLang="tr-TR" sz="1800" dirty="0" err="1"/>
              <a:t>and</a:t>
            </a:r>
            <a:r>
              <a:rPr lang="tr-TR" altLang="tr-TR" sz="1800" dirty="0"/>
              <a:t> </a:t>
            </a:r>
            <a:r>
              <a:rPr lang="tr-TR" altLang="tr-TR" sz="1800" dirty="0" err="1"/>
              <a:t>that's</a:t>
            </a:r>
            <a:r>
              <a:rPr lang="tr-TR" altLang="tr-TR" sz="1800" dirty="0"/>
              <a:t> </a:t>
            </a:r>
            <a:r>
              <a:rPr lang="tr-TR" altLang="tr-TR" sz="1800" dirty="0" err="1"/>
              <a:t>why</a:t>
            </a:r>
            <a:r>
              <a:rPr lang="tr-TR" altLang="tr-TR" sz="1800" dirty="0"/>
              <a:t>. </a:t>
            </a:r>
          </a:p>
          <a:p>
            <a:pPr>
              <a:lnSpc>
                <a:spcPct val="80000"/>
              </a:lnSpc>
            </a:pPr>
            <a:endParaRPr lang="tr-TR" altLang="tr-TR" sz="1800" dirty="0"/>
          </a:p>
          <a:p>
            <a:pPr>
              <a:lnSpc>
                <a:spcPct val="80000"/>
              </a:lnSpc>
            </a:pPr>
            <a:r>
              <a:rPr lang="tr-TR" altLang="tr-TR" sz="1800" dirty="0" err="1"/>
              <a:t>The</a:t>
            </a:r>
            <a:r>
              <a:rPr lang="tr-TR" altLang="tr-TR" sz="1800" dirty="0"/>
              <a:t> </a:t>
            </a:r>
            <a:r>
              <a:rPr lang="tr-TR" altLang="tr-TR" sz="1800" dirty="0" err="1"/>
              <a:t>fundamental</a:t>
            </a:r>
            <a:r>
              <a:rPr lang="tr-TR" altLang="tr-TR" sz="1800" dirty="0"/>
              <a:t> </a:t>
            </a:r>
            <a:r>
              <a:rPr lang="tr-TR" altLang="tr-TR" sz="1800" dirty="0" err="1"/>
              <a:t>principles</a:t>
            </a:r>
            <a:r>
              <a:rPr lang="tr-TR" altLang="tr-TR" sz="1800" dirty="0"/>
              <a:t> of </a:t>
            </a:r>
            <a:r>
              <a:rPr lang="tr-TR" altLang="tr-TR" sz="1800" dirty="0" err="1"/>
              <a:t>targeting</a:t>
            </a:r>
            <a:r>
              <a:rPr lang="tr-TR" altLang="tr-TR" sz="1800" dirty="0"/>
              <a:t> </a:t>
            </a:r>
            <a:r>
              <a:rPr lang="tr-TR" altLang="tr-TR" sz="1800" dirty="0" err="1"/>
              <a:t>your</a:t>
            </a:r>
            <a:r>
              <a:rPr lang="tr-TR" altLang="tr-TR" sz="1800" dirty="0"/>
              <a:t> CV </a:t>
            </a:r>
            <a:r>
              <a:rPr lang="tr-TR" altLang="tr-TR" sz="1800" dirty="0" err="1"/>
              <a:t>are</a:t>
            </a:r>
            <a:r>
              <a:rPr lang="tr-TR" altLang="tr-TR" sz="1800" dirty="0"/>
              <a:t> </a:t>
            </a:r>
            <a:r>
              <a:rPr lang="tr-TR" altLang="tr-TR" sz="1800" dirty="0" err="1"/>
              <a:t>pretty</a:t>
            </a:r>
            <a:r>
              <a:rPr lang="tr-TR" altLang="tr-TR" sz="1800" dirty="0"/>
              <a:t> </a:t>
            </a:r>
            <a:r>
              <a:rPr lang="tr-TR" altLang="tr-TR" sz="1800" dirty="0" err="1"/>
              <a:t>simple</a:t>
            </a:r>
            <a:r>
              <a:rPr lang="tr-TR" altLang="tr-TR" sz="1800" dirty="0"/>
              <a:t>.</a:t>
            </a:r>
          </a:p>
          <a:p>
            <a:pPr>
              <a:lnSpc>
                <a:spcPct val="80000"/>
              </a:lnSpc>
            </a:pPr>
            <a:endParaRPr lang="tr-TR" altLang="tr-TR" sz="1800" dirty="0"/>
          </a:p>
          <a:p>
            <a:pPr>
              <a:lnSpc>
                <a:spcPct val="80000"/>
              </a:lnSpc>
            </a:pPr>
            <a:r>
              <a:rPr lang="tr-TR" altLang="tr-TR" sz="1800" dirty="0" err="1"/>
              <a:t>This</a:t>
            </a:r>
            <a:r>
              <a:rPr lang="tr-TR" altLang="tr-TR" sz="1800" dirty="0"/>
              <a:t> is a lot </a:t>
            </a:r>
            <a:r>
              <a:rPr lang="tr-TR" altLang="tr-TR" sz="1800" dirty="0" err="1"/>
              <a:t>easier</a:t>
            </a:r>
            <a:r>
              <a:rPr lang="tr-TR" altLang="tr-TR" sz="1800" dirty="0"/>
              <a:t> </a:t>
            </a:r>
            <a:r>
              <a:rPr lang="tr-TR" altLang="tr-TR" sz="1800" dirty="0" err="1"/>
              <a:t>to</a:t>
            </a:r>
            <a:r>
              <a:rPr lang="tr-TR" altLang="tr-TR" sz="1800" dirty="0"/>
              <a:t> do </a:t>
            </a:r>
            <a:r>
              <a:rPr lang="tr-TR" altLang="tr-TR" sz="1800" dirty="0" err="1"/>
              <a:t>than</a:t>
            </a:r>
            <a:r>
              <a:rPr lang="tr-TR" altLang="tr-TR" sz="1800" dirty="0"/>
              <a:t> it </a:t>
            </a:r>
            <a:r>
              <a:rPr lang="tr-TR" altLang="tr-TR" sz="1800" dirty="0" err="1"/>
              <a:t>might</a:t>
            </a:r>
            <a:r>
              <a:rPr lang="tr-TR" altLang="tr-TR" sz="1800" dirty="0"/>
              <a:t> </a:t>
            </a:r>
            <a:r>
              <a:rPr lang="tr-TR" altLang="tr-TR" sz="1800" dirty="0" err="1"/>
              <a:t>look</a:t>
            </a:r>
            <a:r>
              <a:rPr lang="tr-TR" altLang="tr-TR" sz="1800" dirty="0"/>
              <a:t> </a:t>
            </a:r>
            <a:r>
              <a:rPr lang="tr-TR" altLang="tr-TR" sz="1800" dirty="0" err="1"/>
              <a:t>from</a:t>
            </a:r>
            <a:r>
              <a:rPr lang="tr-TR" altLang="tr-TR" sz="1800" dirty="0"/>
              <a:t> </a:t>
            </a:r>
            <a:r>
              <a:rPr lang="tr-TR" altLang="tr-TR" sz="1800" dirty="0" err="1"/>
              <a:t>that</a:t>
            </a:r>
            <a:r>
              <a:rPr lang="tr-TR" altLang="tr-TR" sz="1800" dirty="0"/>
              <a:t> </a:t>
            </a:r>
            <a:r>
              <a:rPr lang="tr-TR" altLang="tr-TR" sz="1800" dirty="0" err="1"/>
              <a:t>description</a:t>
            </a:r>
            <a:r>
              <a:rPr lang="tr-TR" altLang="tr-TR" sz="1800" dirty="0"/>
              <a:t>. </a:t>
            </a:r>
          </a:p>
          <a:p>
            <a:pPr>
              <a:lnSpc>
                <a:spcPct val="80000"/>
              </a:lnSpc>
            </a:pPr>
            <a:endParaRPr lang="tr-TR" altLang="tr-TR" sz="1800" dirty="0"/>
          </a:p>
          <a:p>
            <a:pPr>
              <a:lnSpc>
                <a:spcPct val="80000"/>
              </a:lnSpc>
            </a:pPr>
            <a:r>
              <a:rPr lang="tr-TR" altLang="tr-TR" sz="1800" dirty="0" err="1"/>
              <a:t>You</a:t>
            </a:r>
            <a:r>
              <a:rPr lang="tr-TR" altLang="tr-TR" sz="1800" dirty="0"/>
              <a:t> </a:t>
            </a:r>
            <a:r>
              <a:rPr lang="tr-TR" altLang="tr-TR" sz="1800" dirty="0" err="1"/>
              <a:t>have</a:t>
            </a:r>
            <a:r>
              <a:rPr lang="tr-TR" altLang="tr-TR" sz="1800" dirty="0"/>
              <a:t> </a:t>
            </a:r>
            <a:r>
              <a:rPr lang="tr-TR" altLang="tr-TR" sz="1800" dirty="0" err="1"/>
              <a:t>the</a:t>
            </a:r>
            <a:r>
              <a:rPr lang="tr-TR" altLang="tr-TR" sz="1800" dirty="0"/>
              <a:t> </a:t>
            </a:r>
            <a:r>
              <a:rPr lang="tr-TR" altLang="tr-TR" sz="1800" dirty="0" err="1"/>
              <a:t>raw</a:t>
            </a:r>
            <a:r>
              <a:rPr lang="tr-TR" altLang="tr-TR" sz="1800" dirty="0"/>
              <a:t> </a:t>
            </a:r>
            <a:r>
              <a:rPr lang="tr-TR" altLang="tr-TR" sz="1800" dirty="0" err="1"/>
              <a:t>material</a:t>
            </a:r>
            <a:r>
              <a:rPr lang="tr-TR" altLang="tr-TR" sz="1800" dirty="0"/>
              <a:t> </a:t>
            </a:r>
            <a:r>
              <a:rPr lang="tr-TR" altLang="tr-TR" sz="1800" dirty="0" err="1"/>
              <a:t>available</a:t>
            </a:r>
            <a:r>
              <a:rPr lang="tr-TR" altLang="tr-TR" sz="1800" dirty="0"/>
              <a:t> </a:t>
            </a:r>
            <a:r>
              <a:rPr lang="tr-TR" altLang="tr-TR" sz="1800" dirty="0" err="1"/>
              <a:t>from</a:t>
            </a:r>
            <a:r>
              <a:rPr lang="tr-TR" altLang="tr-TR" sz="1800" dirty="0"/>
              <a:t> </a:t>
            </a:r>
            <a:r>
              <a:rPr lang="tr-TR" altLang="tr-TR" sz="1800" dirty="0" err="1"/>
              <a:t>your</a:t>
            </a:r>
            <a:r>
              <a:rPr lang="tr-TR" altLang="tr-TR" sz="1800" dirty="0"/>
              <a:t> </a:t>
            </a:r>
            <a:r>
              <a:rPr lang="tr-TR" altLang="tr-TR" sz="1800" dirty="0" err="1"/>
              <a:t>basic</a:t>
            </a:r>
            <a:r>
              <a:rPr lang="tr-TR" altLang="tr-TR" sz="1800" dirty="0"/>
              <a:t> CV, </a:t>
            </a:r>
            <a:r>
              <a:rPr lang="tr-TR" altLang="tr-TR" sz="1800" dirty="0" err="1"/>
              <a:t>and</a:t>
            </a:r>
            <a:r>
              <a:rPr lang="tr-TR" altLang="tr-TR" sz="1800" dirty="0"/>
              <a:t> </a:t>
            </a:r>
            <a:r>
              <a:rPr lang="tr-TR" altLang="tr-TR" sz="1800" dirty="0" err="1"/>
              <a:t>it's</a:t>
            </a:r>
            <a:r>
              <a:rPr lang="tr-TR" altLang="tr-TR" sz="1800" dirty="0"/>
              <a:t> </a:t>
            </a:r>
            <a:r>
              <a:rPr lang="tr-TR" altLang="tr-TR" sz="1800" dirty="0" err="1"/>
              <a:t>quite</a:t>
            </a:r>
            <a:r>
              <a:rPr lang="tr-TR" altLang="tr-TR" sz="1800" dirty="0"/>
              <a:t> </a:t>
            </a:r>
            <a:r>
              <a:rPr lang="tr-TR" altLang="tr-TR" sz="1800" dirty="0" err="1"/>
              <a:t>easy</a:t>
            </a:r>
            <a:r>
              <a:rPr lang="tr-TR" altLang="tr-TR" sz="1800" dirty="0"/>
              <a:t> </a:t>
            </a:r>
            <a:r>
              <a:rPr lang="tr-TR" altLang="tr-TR" sz="1800" dirty="0" err="1"/>
              <a:t>to</a:t>
            </a:r>
            <a:r>
              <a:rPr lang="tr-TR" altLang="tr-TR" sz="1800" dirty="0"/>
              <a:t> </a:t>
            </a:r>
            <a:r>
              <a:rPr lang="tr-TR" altLang="tr-TR" sz="1800" dirty="0" err="1"/>
              <a:t>adapt</a:t>
            </a:r>
            <a:r>
              <a:rPr lang="tr-TR" altLang="tr-TR" sz="1800" dirty="0"/>
              <a:t> </a:t>
            </a:r>
            <a:r>
              <a:rPr lang="tr-TR" altLang="tr-TR" sz="1800" dirty="0" err="1"/>
              <a:t>that</a:t>
            </a:r>
            <a:r>
              <a:rPr lang="tr-TR" altLang="tr-TR" sz="1800" dirty="0"/>
              <a:t> </a:t>
            </a:r>
            <a:r>
              <a:rPr lang="tr-TR" altLang="tr-TR" sz="1800" dirty="0" err="1"/>
              <a:t>material</a:t>
            </a:r>
            <a:r>
              <a:rPr lang="tr-TR" altLang="tr-TR" sz="1800" dirty="0"/>
              <a:t> </a:t>
            </a:r>
            <a:r>
              <a:rPr lang="tr-TR" altLang="tr-TR" sz="1800" dirty="0" err="1"/>
              <a:t>to</a:t>
            </a:r>
            <a:r>
              <a:rPr lang="tr-TR" altLang="tr-TR" sz="1800" dirty="0"/>
              <a:t> </a:t>
            </a:r>
            <a:r>
              <a:rPr lang="tr-TR" altLang="tr-TR" sz="1800" dirty="0" err="1"/>
              <a:t>any</a:t>
            </a:r>
            <a:r>
              <a:rPr lang="tr-TR" altLang="tr-TR" sz="1800" dirty="0"/>
              <a:t> </a:t>
            </a:r>
            <a:r>
              <a:rPr lang="tr-TR" altLang="tr-TR" sz="1800" dirty="0" err="1"/>
              <a:t>job</a:t>
            </a:r>
            <a:r>
              <a:rPr lang="tr-TR" altLang="tr-TR" sz="1800" dirty="0"/>
              <a:t>. </a:t>
            </a:r>
          </a:p>
        </p:txBody>
      </p:sp>
    </p:spTree>
    <p:extLst>
      <p:ext uri="{BB962C8B-B14F-4D97-AF65-F5344CB8AC3E}">
        <p14:creationId xmlns:p14="http://schemas.microsoft.com/office/powerpoint/2010/main" val="3253159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81200" y="44450"/>
            <a:ext cx="8229600" cy="1143000"/>
          </a:xfrm>
        </p:spPr>
        <p:txBody>
          <a:bodyPr/>
          <a:lstStyle/>
          <a:p>
            <a:r>
              <a:rPr lang="tr-TR" altLang="tr-TR" sz="2400" b="1" u="sng">
                <a:solidFill>
                  <a:schemeClr val="folHlink"/>
                </a:solidFill>
              </a:rPr>
              <a:t>Curriculum Vitae </a:t>
            </a:r>
            <a:r>
              <a:rPr lang="tr-TR" altLang="tr-TR" sz="2400" b="1" i="1" u="sng">
                <a:solidFill>
                  <a:schemeClr val="folHlink"/>
                </a:solidFill>
              </a:rPr>
              <a:t>vs</a:t>
            </a:r>
            <a:r>
              <a:rPr lang="tr-TR" altLang="tr-TR" sz="2400" b="1" u="sng">
                <a:solidFill>
                  <a:schemeClr val="folHlink"/>
                </a:solidFill>
              </a:rPr>
              <a:t> Resume - Not The Same Thing</a:t>
            </a:r>
            <a:r>
              <a:rPr lang="tr-TR" altLang="tr-TR" sz="4000" u="sng"/>
              <a:t/>
            </a:r>
            <a:br>
              <a:rPr lang="tr-TR" altLang="tr-TR" sz="4000" u="sng"/>
            </a:br>
            <a:endParaRPr lang="tr-TR" altLang="tr-TR" sz="4000" u="sng"/>
          </a:p>
        </p:txBody>
      </p:sp>
      <p:sp>
        <p:nvSpPr>
          <p:cNvPr id="28675" name="Rectangle 3"/>
          <p:cNvSpPr>
            <a:spLocks noGrp="1" noChangeArrowheads="1"/>
          </p:cNvSpPr>
          <p:nvPr>
            <p:ph type="body" idx="1"/>
          </p:nvPr>
        </p:nvSpPr>
        <p:spPr>
          <a:xfrm>
            <a:off x="1703389" y="1125538"/>
            <a:ext cx="8713787" cy="4525962"/>
          </a:xfrm>
        </p:spPr>
        <p:txBody>
          <a:bodyPr>
            <a:normAutofit fontScale="85000" lnSpcReduction="20000"/>
          </a:bodyPr>
          <a:lstStyle/>
          <a:p>
            <a:pPr>
              <a:lnSpc>
                <a:spcPct val="80000"/>
              </a:lnSpc>
              <a:buFontTx/>
              <a:buNone/>
            </a:pPr>
            <a:r>
              <a:rPr lang="tr-TR" altLang="tr-TR" sz="1600">
                <a:solidFill>
                  <a:srgbClr val="FF0000"/>
                </a:solidFill>
              </a:rPr>
              <a:t>The Curriculum Vitae</a:t>
            </a:r>
          </a:p>
          <a:p>
            <a:pPr>
              <a:lnSpc>
                <a:spcPct val="80000"/>
              </a:lnSpc>
            </a:pPr>
            <a:endParaRPr lang="tr-TR" altLang="tr-TR" sz="1600"/>
          </a:p>
          <a:p>
            <a:pPr>
              <a:lnSpc>
                <a:spcPct val="80000"/>
              </a:lnSpc>
              <a:buFontTx/>
              <a:buNone/>
            </a:pPr>
            <a:r>
              <a:rPr lang="tr-TR" altLang="tr-TR" sz="1600"/>
              <a:t>The main features of the CV are outlined in brief below:</a:t>
            </a:r>
          </a:p>
          <a:p>
            <a:pPr>
              <a:lnSpc>
                <a:spcPct val="80000"/>
              </a:lnSpc>
            </a:pPr>
            <a:endParaRPr lang="tr-TR" altLang="tr-TR" sz="1600"/>
          </a:p>
          <a:p>
            <a:pPr>
              <a:lnSpc>
                <a:spcPct val="80000"/>
              </a:lnSpc>
            </a:pPr>
            <a:r>
              <a:rPr lang="tr-TR" altLang="tr-TR" sz="1600"/>
              <a:t>The Curriculum Vitae is a list of all your achievements until the date you are submitting it, presented in reverse chronological order (i.e. the latest achievements first) </a:t>
            </a:r>
          </a:p>
          <a:p>
            <a:pPr>
              <a:lnSpc>
                <a:spcPct val="80000"/>
              </a:lnSpc>
            </a:pPr>
            <a:endParaRPr lang="tr-TR" altLang="tr-TR" sz="1600"/>
          </a:p>
          <a:p>
            <a:pPr>
              <a:lnSpc>
                <a:spcPct val="80000"/>
              </a:lnSpc>
            </a:pPr>
            <a:r>
              <a:rPr lang="tr-TR" altLang="tr-TR" sz="1600"/>
              <a:t>The Curriculum Vitae is ideally two pages in length, though it can sometimes go up to three to five pages </a:t>
            </a:r>
          </a:p>
          <a:p>
            <a:pPr>
              <a:lnSpc>
                <a:spcPct val="80000"/>
              </a:lnSpc>
            </a:pPr>
            <a:endParaRPr lang="tr-TR" altLang="tr-TR" sz="1600"/>
          </a:p>
          <a:p>
            <a:pPr>
              <a:lnSpc>
                <a:spcPct val="80000"/>
              </a:lnSpc>
            </a:pPr>
            <a:r>
              <a:rPr lang="tr-TR" altLang="tr-TR" sz="1600"/>
              <a:t>The Curriculum Vitae would include everything that you have done and can be classified as work outside the home - whether paid or unpaid; hence, it is okay if the Curriculum Vitae contains voluntary and honorary positions and work done in such positions </a:t>
            </a:r>
          </a:p>
          <a:p>
            <a:pPr>
              <a:lnSpc>
                <a:spcPct val="80000"/>
              </a:lnSpc>
            </a:pPr>
            <a:endParaRPr lang="tr-TR" altLang="tr-TR" sz="1600"/>
          </a:p>
          <a:p>
            <a:pPr>
              <a:lnSpc>
                <a:spcPct val="80000"/>
              </a:lnSpc>
            </a:pPr>
            <a:r>
              <a:rPr lang="tr-TR" altLang="tr-TR" sz="1600"/>
              <a:t>The Curriculum Vitae structure is very systematic and is generally drawn in a specific order </a:t>
            </a:r>
          </a:p>
          <a:p>
            <a:pPr>
              <a:lnSpc>
                <a:spcPct val="80000"/>
              </a:lnSpc>
            </a:pPr>
            <a:endParaRPr lang="tr-TR" altLang="tr-TR" sz="1600"/>
          </a:p>
          <a:p>
            <a:pPr>
              <a:lnSpc>
                <a:spcPct val="80000"/>
              </a:lnSpc>
            </a:pPr>
            <a:r>
              <a:rPr lang="tr-TR" altLang="tr-TR" sz="1600"/>
              <a:t>The Curriculum Vitae is normally accompanied by a cover letter, which summarizes what it contains and points out the match of the applicant with the job </a:t>
            </a:r>
          </a:p>
          <a:p>
            <a:pPr>
              <a:lnSpc>
                <a:spcPct val="80000"/>
              </a:lnSpc>
            </a:pPr>
            <a:endParaRPr lang="tr-TR" altLang="tr-TR" sz="1600"/>
          </a:p>
          <a:p>
            <a:pPr>
              <a:lnSpc>
                <a:spcPct val="80000"/>
              </a:lnSpc>
            </a:pPr>
            <a:r>
              <a:rPr lang="tr-TR" altLang="tr-TR" sz="1600"/>
              <a:t>A Curriculum Vitae can be written in the following three styles: functional CV, targeted CV and performance CV </a:t>
            </a:r>
          </a:p>
          <a:p>
            <a:pPr>
              <a:lnSpc>
                <a:spcPct val="80000"/>
              </a:lnSpc>
            </a:pPr>
            <a:endParaRPr lang="tr-TR" altLang="tr-TR" sz="1600"/>
          </a:p>
        </p:txBody>
      </p:sp>
    </p:spTree>
    <p:extLst>
      <p:ext uri="{BB962C8B-B14F-4D97-AF65-F5344CB8AC3E}">
        <p14:creationId xmlns:p14="http://schemas.microsoft.com/office/powerpoint/2010/main" val="4083505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1981200" y="333375"/>
            <a:ext cx="8578850" cy="5792788"/>
          </a:xfrm>
        </p:spPr>
        <p:txBody>
          <a:bodyPr>
            <a:normAutofit fontScale="92500" lnSpcReduction="10000"/>
          </a:bodyPr>
          <a:lstStyle/>
          <a:p>
            <a:pPr>
              <a:lnSpc>
                <a:spcPct val="80000"/>
              </a:lnSpc>
              <a:buFontTx/>
              <a:buNone/>
            </a:pPr>
            <a:r>
              <a:rPr lang="tr-TR" altLang="tr-TR" sz="1600" b="1">
                <a:solidFill>
                  <a:srgbClr val="FF0000"/>
                </a:solidFill>
              </a:rPr>
              <a:t>The Resume</a:t>
            </a:r>
          </a:p>
          <a:p>
            <a:pPr>
              <a:lnSpc>
                <a:spcPct val="80000"/>
              </a:lnSpc>
            </a:pPr>
            <a:endParaRPr lang="tr-TR" altLang="tr-TR" sz="1600" b="1">
              <a:solidFill>
                <a:srgbClr val="FF0000"/>
              </a:solidFill>
            </a:endParaRPr>
          </a:p>
          <a:p>
            <a:pPr>
              <a:lnSpc>
                <a:spcPct val="80000"/>
              </a:lnSpc>
              <a:buFontTx/>
              <a:buNone/>
            </a:pPr>
            <a:endParaRPr lang="tr-TR" altLang="tr-TR" sz="1600"/>
          </a:p>
          <a:p>
            <a:pPr>
              <a:lnSpc>
                <a:spcPct val="80000"/>
              </a:lnSpc>
              <a:buFontTx/>
              <a:buNone/>
            </a:pPr>
            <a:r>
              <a:rPr lang="tr-TR" altLang="tr-TR" sz="1600"/>
              <a:t>The main features of the Resume are as under:</a:t>
            </a:r>
          </a:p>
          <a:p>
            <a:pPr>
              <a:lnSpc>
                <a:spcPct val="80000"/>
              </a:lnSpc>
            </a:pPr>
            <a:endParaRPr lang="tr-TR" altLang="tr-TR" sz="1600" b="1"/>
          </a:p>
          <a:p>
            <a:pPr>
              <a:lnSpc>
                <a:spcPct val="80000"/>
              </a:lnSpc>
            </a:pPr>
            <a:r>
              <a:rPr lang="tr-TR" altLang="tr-TR" sz="1600"/>
              <a:t>A resume is a precise and very brief document representing at-a-glance your key skills and main achievements </a:t>
            </a:r>
          </a:p>
          <a:p>
            <a:pPr>
              <a:lnSpc>
                <a:spcPct val="80000"/>
              </a:lnSpc>
            </a:pPr>
            <a:endParaRPr lang="tr-TR" altLang="tr-TR" sz="1600"/>
          </a:p>
          <a:p>
            <a:pPr>
              <a:lnSpc>
                <a:spcPct val="80000"/>
              </a:lnSpc>
            </a:pPr>
            <a:r>
              <a:rPr lang="tr-TR" altLang="tr-TR" sz="1600"/>
              <a:t>A resume should not be longer than one page, unless in rare exceptions </a:t>
            </a:r>
          </a:p>
          <a:p>
            <a:pPr>
              <a:lnSpc>
                <a:spcPct val="80000"/>
              </a:lnSpc>
            </a:pPr>
            <a:endParaRPr lang="tr-TR" altLang="tr-TR" sz="1600"/>
          </a:p>
          <a:p>
            <a:pPr>
              <a:lnSpc>
                <a:spcPct val="80000"/>
              </a:lnSpc>
            </a:pPr>
            <a:r>
              <a:rPr lang="tr-TR" altLang="tr-TR" sz="1600"/>
              <a:t>A resume would contain of only what is strictly relevant to the job applied and nothing else - it is more important here to have all the information contained within one page, that representing the information it in totality </a:t>
            </a:r>
          </a:p>
          <a:p>
            <a:pPr>
              <a:lnSpc>
                <a:spcPct val="80000"/>
              </a:lnSpc>
            </a:pPr>
            <a:endParaRPr lang="tr-TR" altLang="tr-TR" sz="1600"/>
          </a:p>
          <a:p>
            <a:pPr>
              <a:lnSpc>
                <a:spcPct val="80000"/>
              </a:lnSpc>
            </a:pPr>
            <a:r>
              <a:rPr lang="tr-TR" altLang="tr-TR" sz="1600"/>
              <a:t>The resume would highlight your skills and achievements above all other things </a:t>
            </a:r>
          </a:p>
          <a:p>
            <a:pPr>
              <a:lnSpc>
                <a:spcPct val="80000"/>
              </a:lnSpc>
            </a:pPr>
            <a:endParaRPr lang="tr-TR" altLang="tr-TR" sz="1600"/>
          </a:p>
          <a:p>
            <a:pPr>
              <a:lnSpc>
                <a:spcPct val="80000"/>
              </a:lnSpc>
            </a:pPr>
            <a:r>
              <a:rPr lang="tr-TR" altLang="tr-TR" sz="1600"/>
              <a:t>The resume is usually presented without a cover letter because the main reason you are submitting the resume, is fast processing; a cover letter would defeat the purpose </a:t>
            </a:r>
          </a:p>
          <a:p>
            <a:pPr>
              <a:lnSpc>
                <a:spcPct val="80000"/>
              </a:lnSpc>
            </a:pPr>
            <a:endParaRPr lang="tr-TR" altLang="tr-TR" sz="1600"/>
          </a:p>
          <a:p>
            <a:pPr>
              <a:lnSpc>
                <a:spcPct val="80000"/>
              </a:lnSpc>
            </a:pPr>
            <a:r>
              <a:rPr lang="tr-TR" altLang="tr-TR" sz="1600"/>
              <a:t>A resume usually can be written in three very different styles - (i) Chronological resume - whereby your skills and main achievements are listed by date starting with the most recent ones first, (ii) Functional resume - whereby your skills and experience are more highlighted than anything else and (iii) a combination of both - whereby both skill and achievements are presented hand-in-hand</a:t>
            </a:r>
          </a:p>
          <a:p>
            <a:pPr>
              <a:lnSpc>
                <a:spcPct val="80000"/>
              </a:lnSpc>
            </a:pPr>
            <a:endParaRPr lang="tr-TR" altLang="tr-TR" sz="1600"/>
          </a:p>
        </p:txBody>
      </p:sp>
    </p:spTree>
    <p:extLst>
      <p:ext uri="{BB962C8B-B14F-4D97-AF65-F5344CB8AC3E}">
        <p14:creationId xmlns:p14="http://schemas.microsoft.com/office/powerpoint/2010/main" val="1767654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5" name="Picture 5" descr="c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1" y="90489"/>
            <a:ext cx="5832475" cy="6677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86026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Picture 6" descr="cv_page1"/>
          <p:cNvPicPr>
            <a:picLocks noChangeAspect="1" noChangeArrowheads="1"/>
          </p:cNvPicPr>
          <p:nvPr/>
        </p:nvPicPr>
        <p:blipFill>
          <a:blip r:embed="rId2">
            <a:lum bright="-12000" contrast="40000"/>
            <a:extLst>
              <a:ext uri="{28A0092B-C50C-407E-A947-70E740481C1C}">
                <a14:useLocalDpi xmlns:a14="http://schemas.microsoft.com/office/drawing/2010/main" val="0"/>
              </a:ext>
            </a:extLst>
          </a:blip>
          <a:srcRect/>
          <a:stretch>
            <a:fillRect/>
          </a:stretch>
        </p:blipFill>
        <p:spPr bwMode="auto">
          <a:xfrm>
            <a:off x="3217864" y="4763"/>
            <a:ext cx="60467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099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92313" y="765176"/>
            <a:ext cx="8229600" cy="561975"/>
          </a:xfrm>
        </p:spPr>
        <p:txBody>
          <a:bodyPr>
            <a:normAutofit fontScale="90000"/>
          </a:bodyPr>
          <a:lstStyle/>
          <a:p>
            <a:r>
              <a:rPr lang="tr-TR" altLang="tr-TR" sz="4000" b="1"/>
              <a:t>Objectives</a:t>
            </a:r>
            <a:r>
              <a:rPr lang="tr-TR" altLang="tr-TR" sz="4000"/>
              <a:t/>
            </a:r>
            <a:br>
              <a:rPr lang="tr-TR" altLang="tr-TR" sz="4000"/>
            </a:br>
            <a:endParaRPr lang="tr-TR" altLang="tr-TR" sz="4000"/>
          </a:p>
        </p:txBody>
      </p:sp>
      <p:sp>
        <p:nvSpPr>
          <p:cNvPr id="13315" name="Rectangle 3"/>
          <p:cNvSpPr>
            <a:spLocks noGrp="1" noChangeArrowheads="1"/>
          </p:cNvSpPr>
          <p:nvPr>
            <p:ph type="body" idx="1"/>
          </p:nvPr>
        </p:nvSpPr>
        <p:spPr>
          <a:xfrm>
            <a:off x="1981201" y="1600201"/>
            <a:ext cx="8507413" cy="4525963"/>
          </a:xfrm>
        </p:spPr>
        <p:txBody>
          <a:bodyPr/>
          <a:lstStyle/>
          <a:p>
            <a:r>
              <a:rPr lang="tr-TR" altLang="tr-TR" sz="2400"/>
              <a:t>The objectives part of your CV defines your motivations. </a:t>
            </a:r>
          </a:p>
          <a:p>
            <a:endParaRPr lang="tr-TR" altLang="tr-TR" sz="2400"/>
          </a:p>
          <a:p>
            <a:r>
              <a:rPr lang="tr-TR" altLang="tr-TR" sz="2400"/>
              <a:t>You're telling the employer why you want the job. </a:t>
            </a:r>
          </a:p>
          <a:p>
            <a:endParaRPr lang="tr-TR" altLang="tr-TR" sz="2400"/>
          </a:p>
          <a:p>
            <a:r>
              <a:rPr lang="tr-TR" altLang="tr-TR" sz="2400"/>
              <a:t>Write the objectives section showing a clear reason based on a career track motive like, 'I want to gain direct experience as part of my management studies.' </a:t>
            </a:r>
          </a:p>
          <a:p>
            <a:endParaRPr lang="tr-TR" altLang="tr-TR" sz="2400"/>
          </a:p>
          <a:p>
            <a:r>
              <a:rPr lang="tr-TR" altLang="tr-TR" sz="2400"/>
              <a:t>This will explain why you want a supervisor's job. </a:t>
            </a:r>
          </a:p>
        </p:txBody>
      </p:sp>
    </p:spTree>
    <p:extLst>
      <p:ext uri="{BB962C8B-B14F-4D97-AF65-F5344CB8AC3E}">
        <p14:creationId xmlns:p14="http://schemas.microsoft.com/office/powerpoint/2010/main" val="564410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92313" y="476250"/>
            <a:ext cx="8229600" cy="1143000"/>
          </a:xfrm>
        </p:spPr>
        <p:txBody>
          <a:bodyPr>
            <a:normAutofit fontScale="90000"/>
          </a:bodyPr>
          <a:lstStyle/>
          <a:p>
            <a:r>
              <a:rPr lang="tr-TR" altLang="tr-TR" sz="4000" b="1"/>
              <a:t>Skills</a:t>
            </a:r>
            <a:r>
              <a:rPr lang="tr-TR" altLang="tr-TR" sz="4000"/>
              <a:t/>
            </a:r>
            <a:br>
              <a:rPr lang="tr-TR" altLang="tr-TR" sz="4000"/>
            </a:br>
            <a:endParaRPr lang="tr-TR" altLang="tr-TR" sz="4000"/>
          </a:p>
        </p:txBody>
      </p:sp>
      <p:sp>
        <p:nvSpPr>
          <p:cNvPr id="14339" name="Rectangle 3"/>
          <p:cNvSpPr>
            <a:spLocks noGrp="1" noChangeArrowheads="1"/>
          </p:cNvSpPr>
          <p:nvPr>
            <p:ph type="body" idx="1"/>
          </p:nvPr>
        </p:nvSpPr>
        <p:spPr>
          <a:xfrm>
            <a:off x="1981201" y="1600201"/>
            <a:ext cx="8507413" cy="4525963"/>
          </a:xfrm>
        </p:spPr>
        <p:txBody>
          <a:bodyPr/>
          <a:lstStyle/>
          <a:p>
            <a:pPr>
              <a:lnSpc>
                <a:spcPct val="90000"/>
              </a:lnSpc>
            </a:pPr>
            <a:r>
              <a:rPr lang="tr-TR" altLang="tr-TR" sz="2400"/>
              <a:t>Skills are often keywords in job applications, like essential criteria. </a:t>
            </a:r>
          </a:p>
          <a:p>
            <a:pPr>
              <a:lnSpc>
                <a:spcPct val="90000"/>
              </a:lnSpc>
            </a:pPr>
            <a:endParaRPr lang="tr-TR" altLang="tr-TR" sz="2400"/>
          </a:p>
          <a:p>
            <a:pPr>
              <a:lnSpc>
                <a:spcPct val="90000"/>
              </a:lnSpc>
            </a:pPr>
            <a:r>
              <a:rPr lang="tr-TR" altLang="tr-TR" sz="2400"/>
              <a:t>Any job for which you can apply will include a range of skills you can use. </a:t>
            </a:r>
          </a:p>
          <a:p>
            <a:pPr>
              <a:lnSpc>
                <a:spcPct val="90000"/>
              </a:lnSpc>
            </a:pPr>
            <a:endParaRPr lang="tr-TR" altLang="tr-TR" sz="2400"/>
          </a:p>
          <a:p>
            <a:pPr>
              <a:lnSpc>
                <a:spcPct val="90000"/>
              </a:lnSpc>
            </a:pPr>
            <a:r>
              <a:rPr lang="tr-TR" altLang="tr-TR" sz="2400"/>
              <a:t>You may not have all of them, but you must include all the required skills as much as possible. </a:t>
            </a:r>
          </a:p>
          <a:p>
            <a:pPr>
              <a:lnSpc>
                <a:spcPct val="90000"/>
              </a:lnSpc>
            </a:pPr>
            <a:endParaRPr lang="tr-TR" altLang="tr-TR" sz="2400"/>
          </a:p>
          <a:p>
            <a:pPr>
              <a:lnSpc>
                <a:spcPct val="90000"/>
              </a:lnSpc>
            </a:pPr>
            <a:r>
              <a:rPr lang="tr-TR" altLang="tr-TR" sz="2400"/>
              <a:t>Use exactly the same description of these skills as used in the job ad. </a:t>
            </a:r>
          </a:p>
        </p:txBody>
      </p:sp>
    </p:spTree>
    <p:extLst>
      <p:ext uri="{BB962C8B-B14F-4D97-AF65-F5344CB8AC3E}">
        <p14:creationId xmlns:p14="http://schemas.microsoft.com/office/powerpoint/2010/main" val="2874277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r-TR" altLang="tr-TR" sz="4000" b="1"/>
              <a:t>Work History</a:t>
            </a:r>
            <a:r>
              <a:rPr lang="tr-TR" altLang="tr-TR" sz="4000"/>
              <a:t/>
            </a:r>
            <a:br>
              <a:rPr lang="tr-TR" altLang="tr-TR" sz="4000"/>
            </a:br>
            <a:endParaRPr lang="tr-TR" altLang="tr-TR" sz="4000"/>
          </a:p>
        </p:txBody>
      </p:sp>
      <p:sp>
        <p:nvSpPr>
          <p:cNvPr id="15363" name="Rectangle 3"/>
          <p:cNvSpPr>
            <a:spLocks noGrp="1" noChangeArrowheads="1"/>
          </p:cNvSpPr>
          <p:nvPr>
            <p:ph type="body" idx="1"/>
          </p:nvPr>
        </p:nvSpPr>
        <p:spPr>
          <a:xfrm>
            <a:off x="1774825" y="1341439"/>
            <a:ext cx="8713788" cy="5000625"/>
          </a:xfrm>
        </p:spPr>
        <p:txBody>
          <a:bodyPr>
            <a:normAutofit lnSpcReduction="10000"/>
          </a:bodyPr>
          <a:lstStyle/>
          <a:p>
            <a:pPr>
              <a:lnSpc>
                <a:spcPct val="80000"/>
              </a:lnSpc>
            </a:pPr>
            <a:r>
              <a:rPr lang="tr-TR" altLang="tr-TR" sz="2400"/>
              <a:t>Your work history needs particular care and good use of terminology. </a:t>
            </a:r>
          </a:p>
          <a:p>
            <a:pPr>
              <a:lnSpc>
                <a:spcPct val="80000"/>
              </a:lnSpc>
            </a:pPr>
            <a:endParaRPr lang="tr-TR" altLang="tr-TR" sz="2400"/>
          </a:p>
          <a:p>
            <a:pPr>
              <a:lnSpc>
                <a:spcPct val="80000"/>
              </a:lnSpc>
            </a:pPr>
            <a:r>
              <a:rPr lang="tr-TR" altLang="tr-TR" sz="2400"/>
              <a:t>Explain briefly, but as clearly as possible, your job role and tasks. </a:t>
            </a:r>
          </a:p>
          <a:p>
            <a:pPr>
              <a:lnSpc>
                <a:spcPct val="80000"/>
              </a:lnSpc>
            </a:pPr>
            <a:endParaRPr lang="tr-TR" altLang="tr-TR" sz="2400"/>
          </a:p>
          <a:p>
            <a:pPr>
              <a:lnSpc>
                <a:spcPct val="80000"/>
              </a:lnSpc>
            </a:pPr>
            <a:r>
              <a:rPr lang="tr-TR" altLang="tr-TR" sz="2400"/>
              <a:t>Again, use the same terminology as in the job requirements, particularly the essential skills, as the framework for your description. </a:t>
            </a:r>
          </a:p>
          <a:p>
            <a:pPr>
              <a:lnSpc>
                <a:spcPct val="80000"/>
              </a:lnSpc>
            </a:pPr>
            <a:endParaRPr lang="tr-TR" altLang="tr-TR" sz="2400"/>
          </a:p>
          <a:p>
            <a:pPr>
              <a:lnSpc>
                <a:spcPct val="80000"/>
              </a:lnSpc>
            </a:pPr>
            <a:r>
              <a:rPr lang="tr-TR" altLang="tr-TR" sz="2400"/>
              <a:t>Spell it out in those terms. </a:t>
            </a:r>
          </a:p>
          <a:p>
            <a:pPr>
              <a:lnSpc>
                <a:spcPct val="80000"/>
              </a:lnSpc>
            </a:pPr>
            <a:endParaRPr lang="tr-TR" altLang="tr-TR" sz="2400"/>
          </a:p>
          <a:p>
            <a:pPr>
              <a:lnSpc>
                <a:spcPct val="80000"/>
              </a:lnSpc>
            </a:pPr>
            <a:r>
              <a:rPr lang="tr-TR" altLang="tr-TR" sz="2400"/>
              <a:t>Use multiple examples, and if possible show how your skills developed through your work history, making clear your level of experience.</a:t>
            </a:r>
          </a:p>
        </p:txBody>
      </p:sp>
    </p:spTree>
    <p:extLst>
      <p:ext uri="{BB962C8B-B14F-4D97-AF65-F5344CB8AC3E}">
        <p14:creationId xmlns:p14="http://schemas.microsoft.com/office/powerpoint/2010/main" val="416085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19288" y="620713"/>
            <a:ext cx="8229600" cy="1143000"/>
          </a:xfrm>
        </p:spPr>
        <p:txBody>
          <a:bodyPr>
            <a:normAutofit fontScale="90000"/>
          </a:bodyPr>
          <a:lstStyle/>
          <a:p>
            <a:r>
              <a:rPr lang="tr-TR" altLang="tr-TR" sz="4000" b="1"/>
              <a:t>Achievements</a:t>
            </a:r>
            <a:r>
              <a:rPr lang="tr-TR" altLang="tr-TR" sz="4000"/>
              <a:t/>
            </a:r>
            <a:br>
              <a:rPr lang="tr-TR" altLang="tr-TR" sz="4000"/>
            </a:br>
            <a:endParaRPr lang="tr-TR" altLang="tr-TR" sz="4000"/>
          </a:p>
        </p:txBody>
      </p:sp>
      <p:sp>
        <p:nvSpPr>
          <p:cNvPr id="16387" name="Rectangle 3"/>
          <p:cNvSpPr>
            <a:spLocks noGrp="1" noChangeArrowheads="1"/>
          </p:cNvSpPr>
          <p:nvPr>
            <p:ph type="body" idx="1"/>
          </p:nvPr>
        </p:nvSpPr>
        <p:spPr/>
        <p:txBody>
          <a:bodyPr/>
          <a:lstStyle/>
          <a:p>
            <a:r>
              <a:rPr lang="tr-TR" altLang="tr-TR"/>
              <a:t>Achievements added on to the work history as part of each job description are a real positive, particularly when you show obvious relevance and value to the employer. </a:t>
            </a:r>
          </a:p>
          <a:p>
            <a:endParaRPr lang="tr-TR" altLang="tr-TR"/>
          </a:p>
          <a:p>
            <a:r>
              <a:rPr lang="tr-TR" altLang="tr-TR"/>
              <a:t>Use examples that are clearly related to the new job application. </a:t>
            </a:r>
          </a:p>
        </p:txBody>
      </p:sp>
    </p:spTree>
    <p:extLst>
      <p:ext uri="{BB962C8B-B14F-4D97-AF65-F5344CB8AC3E}">
        <p14:creationId xmlns:p14="http://schemas.microsoft.com/office/powerpoint/2010/main" val="91235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r-TR" altLang="tr-TR" sz="4000" b="1"/>
              <a:t>Qualifications</a:t>
            </a:r>
            <a:r>
              <a:rPr lang="tr-TR" altLang="tr-TR" sz="4000"/>
              <a:t/>
            </a:r>
            <a:br>
              <a:rPr lang="tr-TR" altLang="tr-TR" sz="4000"/>
            </a:br>
            <a:endParaRPr lang="tr-TR" altLang="tr-TR" sz="4000"/>
          </a:p>
        </p:txBody>
      </p:sp>
      <p:sp>
        <p:nvSpPr>
          <p:cNvPr id="17411" name="Rectangle 3"/>
          <p:cNvSpPr>
            <a:spLocks noGrp="1" noChangeArrowheads="1"/>
          </p:cNvSpPr>
          <p:nvPr>
            <p:ph type="body" idx="1"/>
          </p:nvPr>
        </p:nvSpPr>
        <p:spPr>
          <a:xfrm>
            <a:off x="1524000" y="1196975"/>
            <a:ext cx="9036050" cy="4929188"/>
          </a:xfrm>
        </p:spPr>
        <p:txBody>
          <a:bodyPr>
            <a:normAutofit lnSpcReduction="10000"/>
          </a:bodyPr>
          <a:lstStyle/>
          <a:p>
            <a:pPr>
              <a:lnSpc>
                <a:spcPct val="80000"/>
              </a:lnSpc>
            </a:pPr>
            <a:r>
              <a:rPr lang="tr-TR" altLang="tr-TR" sz="2000"/>
              <a:t>Many applications contain a set of required qualifications. </a:t>
            </a:r>
          </a:p>
          <a:p>
            <a:pPr>
              <a:lnSpc>
                <a:spcPct val="80000"/>
              </a:lnSpc>
            </a:pPr>
            <a:endParaRPr lang="tr-TR" altLang="tr-TR" sz="2000"/>
          </a:p>
          <a:p>
            <a:pPr>
              <a:lnSpc>
                <a:spcPct val="80000"/>
              </a:lnSpc>
            </a:pPr>
            <a:r>
              <a:rPr lang="tr-TR" altLang="tr-TR" sz="2000"/>
              <a:t>You must provide a list of qualifications that meets those requirements. </a:t>
            </a:r>
          </a:p>
          <a:p>
            <a:pPr>
              <a:lnSpc>
                <a:spcPct val="80000"/>
              </a:lnSpc>
            </a:pPr>
            <a:endParaRPr lang="tr-TR" altLang="tr-TR" sz="2000"/>
          </a:p>
          <a:p>
            <a:pPr>
              <a:lnSpc>
                <a:spcPct val="80000"/>
              </a:lnSpc>
            </a:pPr>
            <a:r>
              <a:rPr lang="tr-TR" altLang="tr-TR" sz="2000"/>
              <a:t>Difficulties sometimes arise when you have similar qualifications, but aren't sure if they match the requirements. </a:t>
            </a:r>
          </a:p>
          <a:p>
            <a:pPr>
              <a:lnSpc>
                <a:spcPct val="80000"/>
              </a:lnSpc>
            </a:pPr>
            <a:endParaRPr lang="tr-TR" altLang="tr-TR" sz="2000"/>
          </a:p>
          <a:p>
            <a:pPr>
              <a:lnSpc>
                <a:spcPct val="80000"/>
              </a:lnSpc>
            </a:pPr>
            <a:r>
              <a:rPr lang="tr-TR" altLang="tr-TR" sz="2000"/>
              <a:t>Don't guess. Make sure they do, preferably by email, and get a definite yes or no. </a:t>
            </a:r>
          </a:p>
          <a:p>
            <a:pPr>
              <a:lnSpc>
                <a:spcPct val="80000"/>
              </a:lnSpc>
            </a:pPr>
            <a:endParaRPr lang="tr-TR" altLang="tr-TR" sz="2000"/>
          </a:p>
          <a:p>
            <a:pPr>
              <a:lnSpc>
                <a:spcPct val="80000"/>
              </a:lnSpc>
            </a:pPr>
            <a:r>
              <a:rPr lang="tr-TR" altLang="tr-TR" sz="2000"/>
              <a:t>Your qualifications also need to be spelled out in detail. </a:t>
            </a:r>
          </a:p>
          <a:p>
            <a:pPr>
              <a:lnSpc>
                <a:spcPct val="80000"/>
              </a:lnSpc>
            </a:pPr>
            <a:endParaRPr lang="tr-TR" altLang="tr-TR" sz="2000"/>
          </a:p>
          <a:p>
            <a:pPr>
              <a:lnSpc>
                <a:spcPct val="80000"/>
              </a:lnSpc>
            </a:pPr>
            <a:r>
              <a:rPr lang="tr-TR" altLang="tr-TR" sz="2000"/>
              <a:t>Broad descriptions of qualifications aren't good enough, particularly when all the other applicants will have similar qualifications. </a:t>
            </a:r>
          </a:p>
          <a:p>
            <a:pPr>
              <a:lnSpc>
                <a:spcPct val="80000"/>
              </a:lnSpc>
            </a:pPr>
            <a:endParaRPr lang="tr-TR" altLang="tr-TR" sz="2000"/>
          </a:p>
          <a:p>
            <a:pPr>
              <a:lnSpc>
                <a:spcPct val="80000"/>
              </a:lnSpc>
            </a:pPr>
            <a:r>
              <a:rPr lang="tr-TR" altLang="tr-TR" sz="2000"/>
              <a:t>Again, spell it out, so you're obviously qualified for the job. </a:t>
            </a:r>
          </a:p>
        </p:txBody>
      </p:sp>
    </p:spTree>
    <p:extLst>
      <p:ext uri="{BB962C8B-B14F-4D97-AF65-F5344CB8AC3E}">
        <p14:creationId xmlns:p14="http://schemas.microsoft.com/office/powerpoint/2010/main" val="158995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63750" y="1052513"/>
            <a:ext cx="8229600" cy="1143000"/>
          </a:xfrm>
        </p:spPr>
        <p:txBody>
          <a:bodyPr>
            <a:normAutofit fontScale="90000"/>
          </a:bodyPr>
          <a:lstStyle/>
          <a:p>
            <a:r>
              <a:rPr lang="tr-TR" altLang="tr-TR" sz="4000"/>
              <a:t>CV Reference List Tips</a:t>
            </a:r>
            <a:br>
              <a:rPr lang="tr-TR" altLang="tr-TR" sz="4000"/>
            </a:br>
            <a:endParaRPr lang="tr-TR" altLang="tr-TR" sz="4000"/>
          </a:p>
        </p:txBody>
      </p:sp>
      <p:sp>
        <p:nvSpPr>
          <p:cNvPr id="18435" name="Rectangle 3"/>
          <p:cNvSpPr>
            <a:spLocks noGrp="1" noChangeArrowheads="1"/>
          </p:cNvSpPr>
          <p:nvPr>
            <p:ph type="body" idx="1"/>
          </p:nvPr>
        </p:nvSpPr>
        <p:spPr>
          <a:xfrm>
            <a:off x="1882776" y="2332038"/>
            <a:ext cx="8785225" cy="4525962"/>
          </a:xfrm>
        </p:spPr>
        <p:txBody>
          <a:bodyPr/>
          <a:lstStyle/>
          <a:p>
            <a:r>
              <a:rPr lang="tr-TR" altLang="tr-TR" sz="2400" b="1"/>
              <a:t>CV references</a:t>
            </a:r>
            <a:r>
              <a:rPr lang="tr-TR" altLang="tr-TR" sz="2400"/>
              <a:t> are usually straightforward. They're people who can give first hand information relevant to your job applications and testify to your skills, character and experien-ce. Choosing references, however, can be considerably mo-re complex in some cases </a:t>
            </a:r>
          </a:p>
          <a:p>
            <a:endParaRPr lang="tr-TR" altLang="tr-TR" sz="2400"/>
          </a:p>
          <a:p>
            <a:endParaRPr lang="tr-TR" altLang="tr-TR" sz="2400"/>
          </a:p>
        </p:txBody>
      </p:sp>
    </p:spTree>
    <p:extLst>
      <p:ext uri="{BB962C8B-B14F-4D97-AF65-F5344CB8AC3E}">
        <p14:creationId xmlns:p14="http://schemas.microsoft.com/office/powerpoint/2010/main" val="3105167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92313" y="620713"/>
            <a:ext cx="8229600" cy="1143000"/>
          </a:xfrm>
        </p:spPr>
        <p:txBody>
          <a:bodyPr>
            <a:normAutofit fontScale="90000"/>
          </a:bodyPr>
          <a:lstStyle/>
          <a:p>
            <a:r>
              <a:rPr lang="tr-TR" altLang="tr-TR" sz="4000" b="1"/>
              <a:t>Choosing your references</a:t>
            </a:r>
            <a:br>
              <a:rPr lang="tr-TR" altLang="tr-TR" sz="4000" b="1"/>
            </a:br>
            <a:endParaRPr lang="tr-TR" altLang="tr-TR" sz="4000" b="1"/>
          </a:p>
        </p:txBody>
      </p:sp>
      <p:sp>
        <p:nvSpPr>
          <p:cNvPr id="19459" name="Rectangle 3"/>
          <p:cNvSpPr>
            <a:spLocks noGrp="1" noChangeArrowheads="1"/>
          </p:cNvSpPr>
          <p:nvPr>
            <p:ph type="body" idx="1"/>
          </p:nvPr>
        </p:nvSpPr>
        <p:spPr>
          <a:xfrm>
            <a:off x="1774825" y="1600201"/>
            <a:ext cx="8713788" cy="4525963"/>
          </a:xfrm>
        </p:spPr>
        <p:txBody>
          <a:bodyPr/>
          <a:lstStyle/>
          <a:p>
            <a:pPr>
              <a:lnSpc>
                <a:spcPct val="80000"/>
              </a:lnSpc>
            </a:pPr>
            <a:r>
              <a:rPr lang="tr-TR" altLang="tr-TR" sz="2400" b="1"/>
              <a:t/>
            </a:r>
            <a:br>
              <a:rPr lang="tr-TR" altLang="tr-TR" sz="2400" b="1"/>
            </a:br>
            <a:r>
              <a:rPr lang="tr-TR" altLang="tr-TR" sz="2400"/>
              <a:t>You need a good references who can speak on the same professional level as your new employer. </a:t>
            </a:r>
          </a:p>
          <a:p>
            <a:pPr>
              <a:lnSpc>
                <a:spcPct val="80000"/>
              </a:lnSpc>
            </a:pPr>
            <a:endParaRPr lang="tr-TR" altLang="tr-TR" sz="2400"/>
          </a:p>
          <a:p>
            <a:pPr>
              <a:lnSpc>
                <a:spcPct val="80000"/>
              </a:lnSpc>
            </a:pPr>
            <a:r>
              <a:rPr lang="tr-TR" altLang="tr-TR" sz="2400"/>
              <a:t>In principle, the preferred choices of referees are managers or supervisors who can speak to other managers and supervisors on the same level. </a:t>
            </a:r>
          </a:p>
          <a:p>
            <a:pPr>
              <a:lnSpc>
                <a:spcPct val="80000"/>
              </a:lnSpc>
            </a:pPr>
            <a:endParaRPr lang="tr-TR" altLang="tr-TR" sz="2400"/>
          </a:p>
          <a:p>
            <a:pPr>
              <a:lnSpc>
                <a:spcPct val="80000"/>
              </a:lnSpc>
            </a:pPr>
            <a:r>
              <a:rPr lang="tr-TR" altLang="tr-TR" sz="2400"/>
              <a:t>This does mean "speaking the same language", in terms of employment prospects, looking at your application from the same perspective.</a:t>
            </a:r>
            <a:br>
              <a:rPr lang="tr-TR" altLang="tr-TR" sz="2400"/>
            </a:br>
            <a:r>
              <a:rPr lang="tr-TR" altLang="tr-TR" sz="2400"/>
              <a:t/>
            </a:r>
            <a:br>
              <a:rPr lang="tr-TR" altLang="tr-TR" sz="2400"/>
            </a:br>
            <a:endParaRPr lang="tr-TR" altLang="tr-TR" sz="2400"/>
          </a:p>
        </p:txBody>
      </p:sp>
    </p:spTree>
    <p:extLst>
      <p:ext uri="{BB962C8B-B14F-4D97-AF65-F5344CB8AC3E}">
        <p14:creationId xmlns:p14="http://schemas.microsoft.com/office/powerpoint/2010/main" val="3814734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1581</Words>
  <Application>Microsoft Office PowerPoint</Application>
  <PresentationFormat>Geniş ekran</PresentationFormat>
  <Paragraphs>174</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PowerPoint Sunusu</vt:lpstr>
      <vt:lpstr>How to Write a CV</vt:lpstr>
      <vt:lpstr>Objectives </vt:lpstr>
      <vt:lpstr>Skills </vt:lpstr>
      <vt:lpstr>Work History </vt:lpstr>
      <vt:lpstr>Achievements </vt:lpstr>
      <vt:lpstr>Qualifications </vt:lpstr>
      <vt:lpstr>CV Reference List Tips </vt:lpstr>
      <vt:lpstr>Choosing your references </vt:lpstr>
      <vt:lpstr>PowerPoint Sunusu</vt:lpstr>
      <vt:lpstr>PowerPoint Sunusu</vt:lpstr>
      <vt:lpstr>Problems with references</vt:lpstr>
      <vt:lpstr>PowerPoint Sunusu</vt:lpstr>
      <vt:lpstr>Professional references </vt:lpstr>
      <vt:lpstr>How to Create an Interesting Online CV </vt:lpstr>
      <vt:lpstr>DON’T</vt:lpstr>
      <vt:lpstr>DON’T</vt:lpstr>
      <vt:lpstr>PowerPoint Sunusu</vt:lpstr>
      <vt:lpstr>PowerPoint Sunusu</vt:lpstr>
      <vt:lpstr>Curriculum Vitae vs Resume - Not The Same Thing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Barbaros</dc:creator>
  <cp:lastModifiedBy>Barbaros</cp:lastModifiedBy>
  <cp:revision>1</cp:revision>
  <dcterms:created xsi:type="dcterms:W3CDTF">2020-10-21T07:24:30Z</dcterms:created>
  <dcterms:modified xsi:type="dcterms:W3CDTF">2020-10-21T07:24:44Z</dcterms:modified>
</cp:coreProperties>
</file>