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1"/>
  </p:sldMasterIdLst>
  <p:sldIdLst>
    <p:sldId id="256" r:id="rId2"/>
    <p:sldId id="257" r:id="rId3"/>
    <p:sldId id="258" r:id="rId4"/>
    <p:sldId id="259" r:id="rId5"/>
    <p:sldId id="275" r:id="rId6"/>
    <p:sldId id="260" r:id="rId7"/>
    <p:sldId id="261" r:id="rId8"/>
    <p:sldId id="262" r:id="rId9"/>
    <p:sldId id="263" r:id="rId10"/>
    <p:sldId id="266" r:id="rId11"/>
    <p:sldId id="267" r:id="rId12"/>
    <p:sldId id="268" r:id="rId13"/>
    <p:sldId id="270" r:id="rId14"/>
    <p:sldId id="271" r:id="rId15"/>
    <p:sldId id="272" r:id="rId16"/>
    <p:sldId id="292" r:id="rId17"/>
    <p:sldId id="273" r:id="rId18"/>
    <p:sldId id="293" r:id="rId19"/>
    <p:sldId id="294" r:id="rId20"/>
    <p:sldId id="289" r:id="rId21"/>
    <p:sldId id="277" r:id="rId22"/>
    <p:sldId id="278" r:id="rId23"/>
    <p:sldId id="295" r:id="rId24"/>
    <p:sldId id="279" r:id="rId25"/>
    <p:sldId id="297" r:id="rId26"/>
    <p:sldId id="298" r:id="rId27"/>
    <p:sldId id="300" r:id="rId28"/>
    <p:sldId id="301" r:id="rId29"/>
    <p:sldId id="302" r:id="rId30"/>
    <p:sldId id="281" r:id="rId31"/>
    <p:sldId id="282" r:id="rId32"/>
    <p:sldId id="283" r:id="rId33"/>
    <p:sldId id="284" r:id="rId34"/>
    <p:sldId id="303" r:id="rId35"/>
    <p:sldId id="285" r:id="rId36"/>
    <p:sldId id="385" r:id="rId37"/>
    <p:sldId id="287" r:id="rId38"/>
    <p:sldId id="306" r:id="rId39"/>
    <p:sldId id="384" r:id="rId40"/>
    <p:sldId id="309" r:id="rId41"/>
    <p:sldId id="308" r:id="rId42"/>
    <p:sldId id="310" r:id="rId43"/>
    <p:sldId id="311" r:id="rId44"/>
    <p:sldId id="314" r:id="rId45"/>
    <p:sldId id="315" r:id="rId46"/>
    <p:sldId id="316" r:id="rId47"/>
    <p:sldId id="317" r:id="rId48"/>
    <p:sldId id="318" r:id="rId49"/>
    <p:sldId id="387" r:id="rId50"/>
    <p:sldId id="319" r:id="rId51"/>
    <p:sldId id="320" r:id="rId52"/>
    <p:sldId id="321" r:id="rId53"/>
    <p:sldId id="322" r:id="rId54"/>
    <p:sldId id="323" r:id="rId55"/>
    <p:sldId id="324" r:id="rId56"/>
    <p:sldId id="326" r:id="rId57"/>
    <p:sldId id="331" r:id="rId58"/>
    <p:sldId id="334" r:id="rId59"/>
    <p:sldId id="336" r:id="rId60"/>
    <p:sldId id="337" r:id="rId61"/>
    <p:sldId id="342" r:id="rId62"/>
    <p:sldId id="388" r:id="rId63"/>
    <p:sldId id="343" r:id="rId64"/>
    <p:sldId id="345" r:id="rId65"/>
    <p:sldId id="346" r:id="rId66"/>
    <p:sldId id="347" r:id="rId67"/>
    <p:sldId id="348" r:id="rId68"/>
    <p:sldId id="350" r:id="rId69"/>
    <p:sldId id="353" r:id="rId70"/>
    <p:sldId id="355" r:id="rId71"/>
    <p:sldId id="357" r:id="rId72"/>
    <p:sldId id="359" r:id="rId73"/>
    <p:sldId id="362" r:id="rId74"/>
    <p:sldId id="369" r:id="rId75"/>
    <p:sldId id="375" r:id="rId76"/>
    <p:sldId id="378" r:id="rId77"/>
    <p:sldId id="380" r:id="rId78"/>
    <p:sldId id="382" r:id="rId79"/>
    <p:sldId id="368" r:id="rId80"/>
    <p:sldId id="379" r:id="rId8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8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704F33-41C3-4C38-9B12-9F1D8325610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0D029A1-353D-44A0-9F1E-778AD9233359}">
      <dgm:prSet phldrT="[Metin]" custT="1"/>
      <dgm:spPr/>
      <dgm:t>
        <a:bodyPr/>
        <a:lstStyle/>
        <a:p>
          <a:r>
            <a:rPr lang="tr-TR" sz="5400" dirty="0" smtClean="0"/>
            <a:t>Kemikl</a:t>
          </a:r>
          <a:r>
            <a:rPr lang="tr-TR" sz="4800" dirty="0" smtClean="0"/>
            <a:t>er</a:t>
          </a:r>
          <a:r>
            <a:rPr lang="tr-TR" sz="2100" dirty="0" smtClean="0"/>
            <a:t> </a:t>
          </a:r>
          <a:endParaRPr lang="tr-TR" sz="2100" dirty="0"/>
        </a:p>
      </dgm:t>
    </dgm:pt>
    <dgm:pt modelId="{E31F9C38-754C-4C8E-A86B-957E63BB2395}" type="parTrans" cxnId="{40997329-3A4C-4E31-83BF-1289CEB73F6D}">
      <dgm:prSet/>
      <dgm:spPr/>
      <dgm:t>
        <a:bodyPr/>
        <a:lstStyle/>
        <a:p>
          <a:endParaRPr lang="tr-TR"/>
        </a:p>
      </dgm:t>
    </dgm:pt>
    <dgm:pt modelId="{4445933C-1F0F-42F1-A84E-E0C958863538}" type="sibTrans" cxnId="{40997329-3A4C-4E31-83BF-1289CEB73F6D}">
      <dgm:prSet/>
      <dgm:spPr/>
      <dgm:t>
        <a:bodyPr/>
        <a:lstStyle/>
        <a:p>
          <a:endParaRPr lang="tr-TR"/>
        </a:p>
      </dgm:t>
    </dgm:pt>
    <dgm:pt modelId="{CFABA774-D076-4ACF-896F-7C0957D984FD}">
      <dgm:prSet phldrT="[Metin]"/>
      <dgm:spPr/>
      <dgm:t>
        <a:bodyPr/>
        <a:lstStyle/>
        <a:p>
          <a:r>
            <a:rPr lang="tr-TR" b="1" u="sng" dirty="0" smtClean="0"/>
            <a:t>İnorganik (%65)</a:t>
          </a:r>
        </a:p>
        <a:p>
          <a:r>
            <a:rPr lang="tr-TR" dirty="0" smtClean="0"/>
            <a:t>-Kalsiyum </a:t>
          </a:r>
        </a:p>
        <a:p>
          <a:r>
            <a:rPr lang="tr-TR" dirty="0" smtClean="0"/>
            <a:t>- Fosfat  </a:t>
          </a:r>
          <a:endParaRPr lang="tr-TR" dirty="0"/>
        </a:p>
      </dgm:t>
    </dgm:pt>
    <dgm:pt modelId="{266D3D7B-2234-4053-9B83-67F1C64DADA7}" type="parTrans" cxnId="{289D1C1D-B544-4F87-9C5F-5B4CA2D334C8}">
      <dgm:prSet/>
      <dgm:spPr/>
      <dgm:t>
        <a:bodyPr/>
        <a:lstStyle/>
        <a:p>
          <a:endParaRPr lang="tr-TR"/>
        </a:p>
      </dgm:t>
    </dgm:pt>
    <dgm:pt modelId="{1DE996D9-C755-4F95-8463-8C12BE70D4A2}" type="sibTrans" cxnId="{289D1C1D-B544-4F87-9C5F-5B4CA2D334C8}">
      <dgm:prSet/>
      <dgm:spPr/>
      <dgm:t>
        <a:bodyPr/>
        <a:lstStyle/>
        <a:p>
          <a:endParaRPr lang="tr-TR"/>
        </a:p>
      </dgm:t>
    </dgm:pt>
    <dgm:pt modelId="{E107CC09-F118-4642-A25D-33E67AB5B8B4}">
      <dgm:prSet phldrT="[Metin]"/>
      <dgm:spPr/>
      <dgm:t>
        <a:bodyPr/>
        <a:lstStyle/>
        <a:p>
          <a:r>
            <a:rPr lang="tr-TR" b="1" u="sng" dirty="0" smtClean="0"/>
            <a:t>Organik (%35)</a:t>
          </a:r>
        </a:p>
        <a:p>
          <a:r>
            <a:rPr lang="tr-TR" dirty="0" smtClean="0"/>
            <a:t>- </a:t>
          </a:r>
          <a:r>
            <a:rPr lang="tr-TR" dirty="0" err="1" smtClean="0"/>
            <a:t>Kollajen</a:t>
          </a:r>
          <a:r>
            <a:rPr lang="tr-TR" dirty="0" smtClean="0"/>
            <a:t> (%95)</a:t>
          </a:r>
        </a:p>
        <a:p>
          <a:r>
            <a:rPr lang="tr-TR" dirty="0" smtClean="0"/>
            <a:t>- </a:t>
          </a:r>
          <a:r>
            <a:rPr lang="tr-TR" dirty="0" err="1" smtClean="0"/>
            <a:t>glikozaminoglikanlar</a:t>
          </a:r>
          <a:r>
            <a:rPr lang="tr-TR" dirty="0" smtClean="0"/>
            <a:t>, </a:t>
          </a:r>
          <a:r>
            <a:rPr lang="tr-TR" dirty="0" err="1" smtClean="0"/>
            <a:t>glikoproteinler</a:t>
          </a:r>
          <a:r>
            <a:rPr lang="tr-TR" dirty="0" smtClean="0"/>
            <a:t>, </a:t>
          </a:r>
          <a:r>
            <a:rPr lang="tr-TR" dirty="0" err="1" smtClean="0"/>
            <a:t>proteoglikanlar</a:t>
          </a:r>
          <a:r>
            <a:rPr lang="tr-TR" dirty="0" smtClean="0"/>
            <a:t> (%5) </a:t>
          </a:r>
          <a:endParaRPr lang="tr-TR" dirty="0"/>
        </a:p>
      </dgm:t>
    </dgm:pt>
    <dgm:pt modelId="{CA05C0D6-2D1F-42D9-8608-9AC794B5A1A7}" type="parTrans" cxnId="{5E9CFB22-CE25-49BE-B4CF-F013A9E68906}">
      <dgm:prSet/>
      <dgm:spPr/>
      <dgm:t>
        <a:bodyPr/>
        <a:lstStyle/>
        <a:p>
          <a:endParaRPr lang="tr-TR"/>
        </a:p>
      </dgm:t>
    </dgm:pt>
    <dgm:pt modelId="{7679462E-6C05-4251-B9AC-664B8041DE3A}" type="sibTrans" cxnId="{5E9CFB22-CE25-49BE-B4CF-F013A9E68906}">
      <dgm:prSet/>
      <dgm:spPr/>
      <dgm:t>
        <a:bodyPr/>
        <a:lstStyle/>
        <a:p>
          <a:endParaRPr lang="tr-TR"/>
        </a:p>
      </dgm:t>
    </dgm:pt>
    <dgm:pt modelId="{3A467818-DF1F-4BDF-92EA-771AF85B8D12}" type="pres">
      <dgm:prSet presAssocID="{91704F33-41C3-4C38-9B12-9F1D832561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859E73A-41FD-44F9-BBB8-E6CA28B693E2}" type="pres">
      <dgm:prSet presAssocID="{70D029A1-353D-44A0-9F1E-778AD9233359}" presName="hierRoot1" presStyleCnt="0">
        <dgm:presLayoutVars>
          <dgm:hierBranch val="init"/>
        </dgm:presLayoutVars>
      </dgm:prSet>
      <dgm:spPr/>
    </dgm:pt>
    <dgm:pt modelId="{DB80398C-7D13-4053-8EAA-4895C9FB2B78}" type="pres">
      <dgm:prSet presAssocID="{70D029A1-353D-44A0-9F1E-778AD9233359}" presName="rootComposite1" presStyleCnt="0"/>
      <dgm:spPr/>
    </dgm:pt>
    <dgm:pt modelId="{E934A7BF-BF31-4466-B909-9B9E3E6EFAC4}" type="pres">
      <dgm:prSet presAssocID="{70D029A1-353D-44A0-9F1E-778AD9233359}" presName="rootText1" presStyleLbl="node0" presStyleIdx="0" presStyleCnt="1" custLinFactNeighborY="-9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30271C2-3AE2-40A1-B8BE-01AE7A220F11}" type="pres">
      <dgm:prSet presAssocID="{70D029A1-353D-44A0-9F1E-778AD9233359}" presName="rootConnector1" presStyleLbl="node1" presStyleIdx="0" presStyleCnt="0"/>
      <dgm:spPr/>
      <dgm:t>
        <a:bodyPr/>
        <a:lstStyle/>
        <a:p>
          <a:endParaRPr lang="tr-TR"/>
        </a:p>
      </dgm:t>
    </dgm:pt>
    <dgm:pt modelId="{5FD3D5F5-9179-41BE-9767-F433A0173D23}" type="pres">
      <dgm:prSet presAssocID="{70D029A1-353D-44A0-9F1E-778AD9233359}" presName="hierChild2" presStyleCnt="0"/>
      <dgm:spPr/>
    </dgm:pt>
    <dgm:pt modelId="{9F8459DD-C1A3-410C-A124-EE9D9C72CA14}" type="pres">
      <dgm:prSet presAssocID="{266D3D7B-2234-4053-9B83-67F1C64DADA7}" presName="Name37" presStyleLbl="parChTrans1D2" presStyleIdx="0" presStyleCnt="2"/>
      <dgm:spPr/>
      <dgm:t>
        <a:bodyPr/>
        <a:lstStyle/>
        <a:p>
          <a:endParaRPr lang="tr-TR"/>
        </a:p>
      </dgm:t>
    </dgm:pt>
    <dgm:pt modelId="{328FCB75-3DC9-4D0A-9BAC-16343E2E57D9}" type="pres">
      <dgm:prSet presAssocID="{CFABA774-D076-4ACF-896F-7C0957D984FD}" presName="hierRoot2" presStyleCnt="0">
        <dgm:presLayoutVars>
          <dgm:hierBranch val="init"/>
        </dgm:presLayoutVars>
      </dgm:prSet>
      <dgm:spPr/>
    </dgm:pt>
    <dgm:pt modelId="{22169041-5C77-4171-A9C4-678F8CD760CD}" type="pres">
      <dgm:prSet presAssocID="{CFABA774-D076-4ACF-896F-7C0957D984FD}" presName="rootComposite" presStyleCnt="0"/>
      <dgm:spPr/>
    </dgm:pt>
    <dgm:pt modelId="{AE573CCB-F432-4E84-95C5-0FFC27011A1C}" type="pres">
      <dgm:prSet presAssocID="{CFABA774-D076-4ACF-896F-7C0957D984FD}" presName="rootText" presStyleLbl="node2" presStyleIdx="0" presStyleCnt="2" custLinFactNeighborX="463" custLinFactNeighborY="-46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5B708B4-BB47-4403-AE88-00198140D343}" type="pres">
      <dgm:prSet presAssocID="{CFABA774-D076-4ACF-896F-7C0957D984FD}" presName="rootConnector" presStyleLbl="node2" presStyleIdx="0" presStyleCnt="2"/>
      <dgm:spPr/>
      <dgm:t>
        <a:bodyPr/>
        <a:lstStyle/>
        <a:p>
          <a:endParaRPr lang="tr-TR"/>
        </a:p>
      </dgm:t>
    </dgm:pt>
    <dgm:pt modelId="{C3F301B4-D1EA-4C54-95A3-9FF54B672CD5}" type="pres">
      <dgm:prSet presAssocID="{CFABA774-D076-4ACF-896F-7C0957D984FD}" presName="hierChild4" presStyleCnt="0"/>
      <dgm:spPr/>
    </dgm:pt>
    <dgm:pt modelId="{F14E996D-E0ED-4537-A24D-95F14F14D4F6}" type="pres">
      <dgm:prSet presAssocID="{CFABA774-D076-4ACF-896F-7C0957D984FD}" presName="hierChild5" presStyleCnt="0"/>
      <dgm:spPr/>
    </dgm:pt>
    <dgm:pt modelId="{64E6DEFB-49C7-4D90-9C71-2732631674A1}" type="pres">
      <dgm:prSet presAssocID="{CA05C0D6-2D1F-42D9-8608-9AC794B5A1A7}" presName="Name37" presStyleLbl="parChTrans1D2" presStyleIdx="1" presStyleCnt="2"/>
      <dgm:spPr/>
      <dgm:t>
        <a:bodyPr/>
        <a:lstStyle/>
        <a:p>
          <a:endParaRPr lang="tr-TR"/>
        </a:p>
      </dgm:t>
    </dgm:pt>
    <dgm:pt modelId="{517BB236-85B2-4D74-9B95-D5E4272D69A0}" type="pres">
      <dgm:prSet presAssocID="{E107CC09-F118-4642-A25D-33E67AB5B8B4}" presName="hierRoot2" presStyleCnt="0">
        <dgm:presLayoutVars>
          <dgm:hierBranch val="init"/>
        </dgm:presLayoutVars>
      </dgm:prSet>
      <dgm:spPr/>
    </dgm:pt>
    <dgm:pt modelId="{BC2F74CF-837D-4E69-BA36-B3719F84CCA0}" type="pres">
      <dgm:prSet presAssocID="{E107CC09-F118-4642-A25D-33E67AB5B8B4}" presName="rootComposite" presStyleCnt="0"/>
      <dgm:spPr/>
    </dgm:pt>
    <dgm:pt modelId="{03CBDEA9-7EB9-4C0A-98E1-A3DCA053C60F}" type="pres">
      <dgm:prSet presAssocID="{E107CC09-F118-4642-A25D-33E67AB5B8B4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002D331-CA88-45F9-941C-9EE6327144BD}" type="pres">
      <dgm:prSet presAssocID="{E107CC09-F118-4642-A25D-33E67AB5B8B4}" presName="rootConnector" presStyleLbl="node2" presStyleIdx="1" presStyleCnt="2"/>
      <dgm:spPr/>
      <dgm:t>
        <a:bodyPr/>
        <a:lstStyle/>
        <a:p>
          <a:endParaRPr lang="tr-TR"/>
        </a:p>
      </dgm:t>
    </dgm:pt>
    <dgm:pt modelId="{D66F56B8-EBBA-4A50-9397-2288ECBAE9BD}" type="pres">
      <dgm:prSet presAssocID="{E107CC09-F118-4642-A25D-33E67AB5B8B4}" presName="hierChild4" presStyleCnt="0"/>
      <dgm:spPr/>
    </dgm:pt>
    <dgm:pt modelId="{6C07ACC9-59AB-447B-9D65-CB26CB3D0808}" type="pres">
      <dgm:prSet presAssocID="{E107CC09-F118-4642-A25D-33E67AB5B8B4}" presName="hierChild5" presStyleCnt="0"/>
      <dgm:spPr/>
    </dgm:pt>
    <dgm:pt modelId="{11A46C11-29E9-4334-AF47-1D0263E8DD5A}" type="pres">
      <dgm:prSet presAssocID="{70D029A1-353D-44A0-9F1E-778AD9233359}" presName="hierChild3" presStyleCnt="0"/>
      <dgm:spPr/>
    </dgm:pt>
  </dgm:ptLst>
  <dgm:cxnLst>
    <dgm:cxn modelId="{FAE0CF19-62C8-42AA-ABC4-500BF91466A8}" type="presOf" srcId="{CFABA774-D076-4ACF-896F-7C0957D984FD}" destId="{45B708B4-BB47-4403-AE88-00198140D343}" srcOrd="1" destOrd="0" presId="urn:microsoft.com/office/officeart/2005/8/layout/orgChart1"/>
    <dgm:cxn modelId="{80E36855-36EF-4853-A24D-C8E47AFB694D}" type="presOf" srcId="{CA05C0D6-2D1F-42D9-8608-9AC794B5A1A7}" destId="{64E6DEFB-49C7-4D90-9C71-2732631674A1}" srcOrd="0" destOrd="0" presId="urn:microsoft.com/office/officeart/2005/8/layout/orgChart1"/>
    <dgm:cxn modelId="{F2C67678-5B55-47F7-B38E-00F536DE517D}" type="presOf" srcId="{E107CC09-F118-4642-A25D-33E67AB5B8B4}" destId="{9002D331-CA88-45F9-941C-9EE6327144BD}" srcOrd="1" destOrd="0" presId="urn:microsoft.com/office/officeart/2005/8/layout/orgChart1"/>
    <dgm:cxn modelId="{6D6D98BD-D939-48CE-AD92-1440A9613235}" type="presOf" srcId="{E107CC09-F118-4642-A25D-33E67AB5B8B4}" destId="{03CBDEA9-7EB9-4C0A-98E1-A3DCA053C60F}" srcOrd="0" destOrd="0" presId="urn:microsoft.com/office/officeart/2005/8/layout/orgChart1"/>
    <dgm:cxn modelId="{289D1C1D-B544-4F87-9C5F-5B4CA2D334C8}" srcId="{70D029A1-353D-44A0-9F1E-778AD9233359}" destId="{CFABA774-D076-4ACF-896F-7C0957D984FD}" srcOrd="0" destOrd="0" parTransId="{266D3D7B-2234-4053-9B83-67F1C64DADA7}" sibTransId="{1DE996D9-C755-4F95-8463-8C12BE70D4A2}"/>
    <dgm:cxn modelId="{40997329-3A4C-4E31-83BF-1289CEB73F6D}" srcId="{91704F33-41C3-4C38-9B12-9F1D83256106}" destId="{70D029A1-353D-44A0-9F1E-778AD9233359}" srcOrd="0" destOrd="0" parTransId="{E31F9C38-754C-4C8E-A86B-957E63BB2395}" sibTransId="{4445933C-1F0F-42F1-A84E-E0C958863538}"/>
    <dgm:cxn modelId="{5E9CFB22-CE25-49BE-B4CF-F013A9E68906}" srcId="{70D029A1-353D-44A0-9F1E-778AD9233359}" destId="{E107CC09-F118-4642-A25D-33E67AB5B8B4}" srcOrd="1" destOrd="0" parTransId="{CA05C0D6-2D1F-42D9-8608-9AC794B5A1A7}" sibTransId="{7679462E-6C05-4251-B9AC-664B8041DE3A}"/>
    <dgm:cxn modelId="{94021D1E-1767-463A-9D01-D624F35BE795}" type="presOf" srcId="{CFABA774-D076-4ACF-896F-7C0957D984FD}" destId="{AE573CCB-F432-4E84-95C5-0FFC27011A1C}" srcOrd="0" destOrd="0" presId="urn:microsoft.com/office/officeart/2005/8/layout/orgChart1"/>
    <dgm:cxn modelId="{313C1977-9BE8-4B90-8E60-469893DC5262}" type="presOf" srcId="{70D029A1-353D-44A0-9F1E-778AD9233359}" destId="{E934A7BF-BF31-4466-B909-9B9E3E6EFAC4}" srcOrd="0" destOrd="0" presId="urn:microsoft.com/office/officeart/2005/8/layout/orgChart1"/>
    <dgm:cxn modelId="{04336273-CD65-4C93-865F-A6BAD653A337}" type="presOf" srcId="{266D3D7B-2234-4053-9B83-67F1C64DADA7}" destId="{9F8459DD-C1A3-410C-A124-EE9D9C72CA14}" srcOrd="0" destOrd="0" presId="urn:microsoft.com/office/officeart/2005/8/layout/orgChart1"/>
    <dgm:cxn modelId="{E46B287A-D0B7-4FDA-89F9-30121AD98820}" type="presOf" srcId="{91704F33-41C3-4C38-9B12-9F1D83256106}" destId="{3A467818-DF1F-4BDF-92EA-771AF85B8D12}" srcOrd="0" destOrd="0" presId="urn:microsoft.com/office/officeart/2005/8/layout/orgChart1"/>
    <dgm:cxn modelId="{1B37EF74-01C8-444E-ABDF-4B543FD5155B}" type="presOf" srcId="{70D029A1-353D-44A0-9F1E-778AD9233359}" destId="{730271C2-3AE2-40A1-B8BE-01AE7A220F11}" srcOrd="1" destOrd="0" presId="urn:microsoft.com/office/officeart/2005/8/layout/orgChart1"/>
    <dgm:cxn modelId="{F97657BD-0565-4DEC-8AC4-F57CA68A4083}" type="presParOf" srcId="{3A467818-DF1F-4BDF-92EA-771AF85B8D12}" destId="{8859E73A-41FD-44F9-BBB8-E6CA28B693E2}" srcOrd="0" destOrd="0" presId="urn:microsoft.com/office/officeart/2005/8/layout/orgChart1"/>
    <dgm:cxn modelId="{D14B3A75-302B-4A1C-931C-90ADFBA12275}" type="presParOf" srcId="{8859E73A-41FD-44F9-BBB8-E6CA28B693E2}" destId="{DB80398C-7D13-4053-8EAA-4895C9FB2B78}" srcOrd="0" destOrd="0" presId="urn:microsoft.com/office/officeart/2005/8/layout/orgChart1"/>
    <dgm:cxn modelId="{2DA453E8-BD6A-4219-B82D-D1721548D5C0}" type="presParOf" srcId="{DB80398C-7D13-4053-8EAA-4895C9FB2B78}" destId="{E934A7BF-BF31-4466-B909-9B9E3E6EFAC4}" srcOrd="0" destOrd="0" presId="urn:microsoft.com/office/officeart/2005/8/layout/orgChart1"/>
    <dgm:cxn modelId="{8F698E16-9668-4AED-8CAE-4ADAEF8F4215}" type="presParOf" srcId="{DB80398C-7D13-4053-8EAA-4895C9FB2B78}" destId="{730271C2-3AE2-40A1-B8BE-01AE7A220F11}" srcOrd="1" destOrd="0" presId="urn:microsoft.com/office/officeart/2005/8/layout/orgChart1"/>
    <dgm:cxn modelId="{A14A86CA-C7E9-44A0-90D6-50FF42B1E3AA}" type="presParOf" srcId="{8859E73A-41FD-44F9-BBB8-E6CA28B693E2}" destId="{5FD3D5F5-9179-41BE-9767-F433A0173D23}" srcOrd="1" destOrd="0" presId="urn:microsoft.com/office/officeart/2005/8/layout/orgChart1"/>
    <dgm:cxn modelId="{64E2A04F-E089-42B3-AD97-76645175EF5A}" type="presParOf" srcId="{5FD3D5F5-9179-41BE-9767-F433A0173D23}" destId="{9F8459DD-C1A3-410C-A124-EE9D9C72CA14}" srcOrd="0" destOrd="0" presId="urn:microsoft.com/office/officeart/2005/8/layout/orgChart1"/>
    <dgm:cxn modelId="{45F721F0-7A13-429F-AB7C-E64248C3A912}" type="presParOf" srcId="{5FD3D5F5-9179-41BE-9767-F433A0173D23}" destId="{328FCB75-3DC9-4D0A-9BAC-16343E2E57D9}" srcOrd="1" destOrd="0" presId="urn:microsoft.com/office/officeart/2005/8/layout/orgChart1"/>
    <dgm:cxn modelId="{9E0CB2D0-8574-4517-B44F-072E0249E98B}" type="presParOf" srcId="{328FCB75-3DC9-4D0A-9BAC-16343E2E57D9}" destId="{22169041-5C77-4171-A9C4-678F8CD760CD}" srcOrd="0" destOrd="0" presId="urn:microsoft.com/office/officeart/2005/8/layout/orgChart1"/>
    <dgm:cxn modelId="{F3AA0FC2-8BAB-4A63-825A-B33B96EF46A9}" type="presParOf" srcId="{22169041-5C77-4171-A9C4-678F8CD760CD}" destId="{AE573CCB-F432-4E84-95C5-0FFC27011A1C}" srcOrd="0" destOrd="0" presId="urn:microsoft.com/office/officeart/2005/8/layout/orgChart1"/>
    <dgm:cxn modelId="{E5A14700-721B-466C-B58A-91254E3BAD1E}" type="presParOf" srcId="{22169041-5C77-4171-A9C4-678F8CD760CD}" destId="{45B708B4-BB47-4403-AE88-00198140D343}" srcOrd="1" destOrd="0" presId="urn:microsoft.com/office/officeart/2005/8/layout/orgChart1"/>
    <dgm:cxn modelId="{CD5C224A-7CF7-442A-933A-67D62C98F1D7}" type="presParOf" srcId="{328FCB75-3DC9-4D0A-9BAC-16343E2E57D9}" destId="{C3F301B4-D1EA-4C54-95A3-9FF54B672CD5}" srcOrd="1" destOrd="0" presId="urn:microsoft.com/office/officeart/2005/8/layout/orgChart1"/>
    <dgm:cxn modelId="{0609F98B-1977-4F1D-931A-846B2B4FA06D}" type="presParOf" srcId="{328FCB75-3DC9-4D0A-9BAC-16343E2E57D9}" destId="{F14E996D-E0ED-4537-A24D-95F14F14D4F6}" srcOrd="2" destOrd="0" presId="urn:microsoft.com/office/officeart/2005/8/layout/orgChart1"/>
    <dgm:cxn modelId="{396B3A62-5FE4-4C7F-A9D3-C724B968A399}" type="presParOf" srcId="{5FD3D5F5-9179-41BE-9767-F433A0173D23}" destId="{64E6DEFB-49C7-4D90-9C71-2732631674A1}" srcOrd="2" destOrd="0" presId="urn:microsoft.com/office/officeart/2005/8/layout/orgChart1"/>
    <dgm:cxn modelId="{CB44872A-592F-49F3-B263-FB1062ED7111}" type="presParOf" srcId="{5FD3D5F5-9179-41BE-9767-F433A0173D23}" destId="{517BB236-85B2-4D74-9B95-D5E4272D69A0}" srcOrd="3" destOrd="0" presId="urn:microsoft.com/office/officeart/2005/8/layout/orgChart1"/>
    <dgm:cxn modelId="{5350A7EC-5DFA-4333-967F-ABE17218E604}" type="presParOf" srcId="{517BB236-85B2-4D74-9B95-D5E4272D69A0}" destId="{BC2F74CF-837D-4E69-BA36-B3719F84CCA0}" srcOrd="0" destOrd="0" presId="urn:microsoft.com/office/officeart/2005/8/layout/orgChart1"/>
    <dgm:cxn modelId="{9204BDCE-9923-4E5D-AA13-11283867E6A4}" type="presParOf" srcId="{BC2F74CF-837D-4E69-BA36-B3719F84CCA0}" destId="{03CBDEA9-7EB9-4C0A-98E1-A3DCA053C60F}" srcOrd="0" destOrd="0" presId="urn:microsoft.com/office/officeart/2005/8/layout/orgChart1"/>
    <dgm:cxn modelId="{27849D24-7343-4FEA-9FBE-AEDB44567872}" type="presParOf" srcId="{BC2F74CF-837D-4E69-BA36-B3719F84CCA0}" destId="{9002D331-CA88-45F9-941C-9EE6327144BD}" srcOrd="1" destOrd="0" presId="urn:microsoft.com/office/officeart/2005/8/layout/orgChart1"/>
    <dgm:cxn modelId="{68B7DA1D-7000-4C21-AD5C-B0F3A868D17C}" type="presParOf" srcId="{517BB236-85B2-4D74-9B95-D5E4272D69A0}" destId="{D66F56B8-EBBA-4A50-9397-2288ECBAE9BD}" srcOrd="1" destOrd="0" presId="urn:microsoft.com/office/officeart/2005/8/layout/orgChart1"/>
    <dgm:cxn modelId="{8630F6B9-CD03-46CF-B32E-227CCAFC6F61}" type="presParOf" srcId="{517BB236-85B2-4D74-9B95-D5E4272D69A0}" destId="{6C07ACC9-59AB-447B-9D65-CB26CB3D0808}" srcOrd="2" destOrd="0" presId="urn:microsoft.com/office/officeart/2005/8/layout/orgChart1"/>
    <dgm:cxn modelId="{B18450D5-FA99-4BBE-8DD3-4701D44AC414}" type="presParOf" srcId="{8859E73A-41FD-44F9-BBB8-E6CA28B693E2}" destId="{11A46C11-29E9-4334-AF47-1D0263E8DD5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F75C3F-3961-47C6-AFAD-1DECFD433E38}" type="doc">
      <dgm:prSet loTypeId="urn:microsoft.com/office/officeart/2005/8/layout/vProcess5" loCatId="process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1D9E0593-172A-4242-8C26-55931F651461}">
      <dgm:prSet phldrT="[Metin]"/>
      <dgm:spPr/>
      <dgm:t>
        <a:bodyPr/>
        <a:lstStyle/>
        <a:p>
          <a:r>
            <a:rPr lang="tr-TR" dirty="0" smtClean="0"/>
            <a:t>Asetilkolin </a:t>
          </a:r>
          <a:r>
            <a:rPr lang="tr-TR" dirty="0" err="1" smtClean="0"/>
            <a:t>Salınımı:Akson</a:t>
          </a:r>
          <a:r>
            <a:rPr lang="tr-TR" dirty="0" smtClean="0"/>
            <a:t> potansiyeli </a:t>
          </a:r>
          <a:r>
            <a:rPr lang="tr-TR" dirty="0" err="1" smtClean="0"/>
            <a:t>sinaptik</a:t>
          </a:r>
          <a:r>
            <a:rPr lang="tr-TR" dirty="0" smtClean="0"/>
            <a:t> uca ulaşana kadar bir motor nöron boyunca taşınır. Sinaptik uçta yer alan veziküllerden, </a:t>
          </a:r>
          <a:r>
            <a:rPr lang="tr-TR" dirty="0" err="1" smtClean="0"/>
            <a:t>sinaptik</a:t>
          </a:r>
          <a:r>
            <a:rPr lang="tr-TR" dirty="0" smtClean="0"/>
            <a:t> aralığa </a:t>
          </a:r>
          <a:r>
            <a:rPr lang="tr-TR" dirty="0" err="1" smtClean="0"/>
            <a:t>asetil</a:t>
          </a:r>
          <a:r>
            <a:rPr lang="tr-TR" dirty="0" smtClean="0"/>
            <a:t> kolin (</a:t>
          </a:r>
          <a:r>
            <a:rPr lang="tr-TR" dirty="0" err="1" smtClean="0"/>
            <a:t>ACh</a:t>
          </a:r>
          <a:r>
            <a:rPr lang="tr-TR" dirty="0" smtClean="0"/>
            <a:t>) salınır.</a:t>
          </a:r>
          <a:endParaRPr lang="tr-TR" dirty="0"/>
        </a:p>
      </dgm:t>
    </dgm:pt>
    <dgm:pt modelId="{3EA5501C-AC75-40BF-9119-F730AE1B7FAA}" type="parTrans" cxnId="{944E1DB4-6D98-4F16-B4BE-40D4CB3F2392}">
      <dgm:prSet/>
      <dgm:spPr/>
      <dgm:t>
        <a:bodyPr/>
        <a:lstStyle/>
        <a:p>
          <a:endParaRPr lang="tr-TR"/>
        </a:p>
      </dgm:t>
    </dgm:pt>
    <dgm:pt modelId="{81E66A2C-51C6-49C6-AF35-D41164589DA2}" type="sibTrans" cxnId="{944E1DB4-6D98-4F16-B4BE-40D4CB3F2392}">
      <dgm:prSet/>
      <dgm:spPr/>
      <dgm:t>
        <a:bodyPr/>
        <a:lstStyle/>
        <a:p>
          <a:endParaRPr lang="tr-TR"/>
        </a:p>
      </dgm:t>
    </dgm:pt>
    <dgm:pt modelId="{626CBCD9-F5C3-4097-9D7D-40CF2896F1B0}">
      <dgm:prSet phldrT="[Metin]"/>
      <dgm:spPr/>
      <dgm:t>
        <a:bodyPr/>
        <a:lstStyle/>
        <a:p>
          <a:r>
            <a:rPr lang="tr-TR" dirty="0" smtClean="0"/>
            <a:t>Motor son plakta </a:t>
          </a:r>
          <a:r>
            <a:rPr lang="tr-TR" dirty="0" err="1" smtClean="0"/>
            <a:t>ACh</a:t>
          </a:r>
          <a:r>
            <a:rPr lang="tr-TR" dirty="0" smtClean="0"/>
            <a:t> bağlanması: </a:t>
          </a:r>
          <a:r>
            <a:rPr lang="tr-TR" dirty="0" err="1" smtClean="0"/>
            <a:t>ACh</a:t>
          </a:r>
          <a:r>
            <a:rPr lang="tr-TR" dirty="0" smtClean="0"/>
            <a:t> molekülleri </a:t>
          </a:r>
          <a:r>
            <a:rPr lang="tr-TR" dirty="0" err="1" smtClean="0"/>
            <a:t>sinaptik</a:t>
          </a:r>
          <a:r>
            <a:rPr lang="tr-TR" dirty="0" smtClean="0"/>
            <a:t> aralık boyunca dağılır ve </a:t>
          </a:r>
          <a:r>
            <a:rPr lang="tr-TR" dirty="0" err="1" smtClean="0"/>
            <a:t>sarkolemmadaki</a:t>
          </a:r>
          <a:r>
            <a:rPr lang="tr-TR" dirty="0" smtClean="0"/>
            <a:t> </a:t>
          </a:r>
          <a:r>
            <a:rPr lang="tr-TR" dirty="0" err="1" smtClean="0"/>
            <a:t>ACh</a:t>
          </a:r>
          <a:r>
            <a:rPr lang="tr-TR" dirty="0" smtClean="0"/>
            <a:t> reseptörlerine bağlanır. Bu zarın geçirgenliğini değiştirir ve </a:t>
          </a:r>
          <a:r>
            <a:rPr lang="tr-TR" dirty="0" err="1" smtClean="0"/>
            <a:t>Na</a:t>
          </a:r>
          <a:r>
            <a:rPr lang="tr-TR" dirty="0" smtClean="0"/>
            <a:t> iyonlarının </a:t>
          </a:r>
          <a:r>
            <a:rPr lang="tr-TR" dirty="0" err="1" smtClean="0"/>
            <a:t>sarkoplazmaya</a:t>
          </a:r>
          <a:r>
            <a:rPr lang="tr-TR" dirty="0" smtClean="0"/>
            <a:t> geçişine izin verir. </a:t>
          </a:r>
          <a:endParaRPr lang="tr-TR" dirty="0"/>
        </a:p>
      </dgm:t>
    </dgm:pt>
    <dgm:pt modelId="{07613703-C9C4-4A14-B865-61EF8ED46816}" type="parTrans" cxnId="{BD7FB6B5-1FDF-4572-9FE2-422C764EEF70}">
      <dgm:prSet/>
      <dgm:spPr/>
      <dgm:t>
        <a:bodyPr/>
        <a:lstStyle/>
        <a:p>
          <a:endParaRPr lang="tr-TR"/>
        </a:p>
      </dgm:t>
    </dgm:pt>
    <dgm:pt modelId="{B10C2870-61D7-48C5-955C-65A2D8CBB79E}" type="sibTrans" cxnId="{BD7FB6B5-1FDF-4572-9FE2-422C764EEF70}">
      <dgm:prSet/>
      <dgm:spPr/>
      <dgm:t>
        <a:bodyPr/>
        <a:lstStyle/>
        <a:p>
          <a:endParaRPr lang="tr-TR"/>
        </a:p>
      </dgm:t>
    </dgm:pt>
    <dgm:pt modelId="{FEE135F0-3EA9-4DB4-90CD-4EDF9F4699EE}">
      <dgm:prSet phldrT="[Metin]"/>
      <dgm:spPr/>
      <dgm:t>
        <a:bodyPr/>
        <a:lstStyle/>
        <a:p>
          <a:r>
            <a:rPr lang="tr-TR" dirty="0" err="1" smtClean="0"/>
            <a:t>Sarkolemma</a:t>
          </a:r>
          <a:r>
            <a:rPr lang="tr-TR" dirty="0" smtClean="0"/>
            <a:t> tarafından aksiyon potansiyelinin iletimi: aksiyon potansiyeli </a:t>
          </a:r>
          <a:r>
            <a:rPr lang="tr-TR" dirty="0" err="1" smtClean="0"/>
            <a:t>sarkolemma’nın</a:t>
          </a:r>
          <a:r>
            <a:rPr lang="tr-TR" dirty="0" smtClean="0"/>
            <a:t> yüzeyi boyunca yayılır, </a:t>
          </a:r>
          <a:r>
            <a:rPr lang="tr-TR" dirty="0" err="1" smtClean="0"/>
            <a:t>transvers</a:t>
          </a:r>
          <a:r>
            <a:rPr lang="tr-TR" dirty="0" smtClean="0"/>
            <a:t> </a:t>
          </a:r>
          <a:r>
            <a:rPr lang="tr-TR" dirty="0" err="1" smtClean="0"/>
            <a:t>tübüllerden</a:t>
          </a:r>
          <a:r>
            <a:rPr lang="tr-TR" dirty="0" smtClean="0"/>
            <a:t> aşağıya kas lifinin </a:t>
          </a:r>
          <a:r>
            <a:rPr lang="tr-TR" dirty="0" err="1" smtClean="0"/>
            <a:t>sarkomerlerini</a:t>
          </a:r>
          <a:r>
            <a:rPr lang="tr-TR" dirty="0" smtClean="0"/>
            <a:t> çevreleyen </a:t>
          </a:r>
          <a:r>
            <a:rPr lang="tr-TR" dirty="0" err="1" smtClean="0"/>
            <a:t>sisternalara</a:t>
          </a:r>
          <a:r>
            <a:rPr lang="tr-TR" dirty="0" smtClean="0"/>
            <a:t> geçer. </a:t>
          </a:r>
          <a:r>
            <a:rPr lang="tr-TR" dirty="0" err="1" smtClean="0"/>
            <a:t>Sisternalardan</a:t>
          </a:r>
          <a:r>
            <a:rPr lang="tr-TR" dirty="0" smtClean="0"/>
            <a:t> önemli miktarda </a:t>
          </a:r>
          <a:r>
            <a:rPr lang="tr-TR" dirty="0" err="1" smtClean="0"/>
            <a:t>calsiyum</a:t>
          </a:r>
          <a:r>
            <a:rPr lang="tr-TR" dirty="0" smtClean="0"/>
            <a:t> iyonu salınır ve kas kasılması başlar. Her bir sinir uyarımı normalde bir kas aksiyon potansiyeli ile sonuçlanır.</a:t>
          </a:r>
          <a:endParaRPr lang="tr-TR" dirty="0"/>
        </a:p>
      </dgm:t>
    </dgm:pt>
    <dgm:pt modelId="{FB704D15-1D78-4A86-8315-581F4DABCC98}" type="parTrans" cxnId="{DCC914B2-034E-4340-B71E-3D457E241475}">
      <dgm:prSet/>
      <dgm:spPr/>
      <dgm:t>
        <a:bodyPr/>
        <a:lstStyle/>
        <a:p>
          <a:endParaRPr lang="tr-TR"/>
        </a:p>
      </dgm:t>
    </dgm:pt>
    <dgm:pt modelId="{4921A99F-9937-48F2-9499-86FE7D927BA3}" type="sibTrans" cxnId="{DCC914B2-034E-4340-B71E-3D457E241475}">
      <dgm:prSet/>
      <dgm:spPr/>
      <dgm:t>
        <a:bodyPr/>
        <a:lstStyle/>
        <a:p>
          <a:endParaRPr lang="tr-TR"/>
        </a:p>
      </dgm:t>
    </dgm:pt>
    <dgm:pt modelId="{63BAFBB4-E922-4978-92E7-C5C13898153A}">
      <dgm:prSet/>
      <dgm:spPr/>
      <dgm:t>
        <a:bodyPr/>
        <a:lstStyle/>
        <a:p>
          <a:r>
            <a:rPr lang="tr-TR" dirty="0" smtClean="0"/>
            <a:t>Kas gevşemesi: Aksiyon potansiyeli üretimi, </a:t>
          </a:r>
          <a:r>
            <a:rPr lang="tr-TR" dirty="0" err="1" smtClean="0"/>
            <a:t>Ach’ın</a:t>
          </a:r>
          <a:r>
            <a:rPr lang="tr-TR" dirty="0" smtClean="0"/>
            <a:t> </a:t>
          </a:r>
          <a:r>
            <a:rPr lang="tr-TR" dirty="0" err="1" smtClean="0"/>
            <a:t>asetilkolinesteraz</a:t>
          </a:r>
          <a:r>
            <a:rPr lang="tr-TR" dirty="0" smtClean="0"/>
            <a:t> (</a:t>
          </a:r>
          <a:r>
            <a:rPr lang="tr-TR" dirty="0" err="1" smtClean="0"/>
            <a:t>AChE</a:t>
          </a:r>
          <a:r>
            <a:rPr lang="tr-TR" dirty="0" smtClean="0"/>
            <a:t>) ile yıkılması ile sonlanır ve </a:t>
          </a:r>
          <a:r>
            <a:rPr lang="tr-TR" dirty="0" err="1" smtClean="0"/>
            <a:t>sarkoplazmadaki</a:t>
          </a:r>
          <a:r>
            <a:rPr lang="tr-TR" dirty="0" smtClean="0"/>
            <a:t> kalsiyum iyon konsantrasyonu düşer. Kas kasılması sonlanır ve kas gevşer. </a:t>
          </a:r>
          <a:endParaRPr lang="tr-TR" dirty="0"/>
        </a:p>
      </dgm:t>
    </dgm:pt>
    <dgm:pt modelId="{3F2E4C57-EA03-4355-A2E0-683F711B4407}" type="parTrans" cxnId="{42CD376D-49D6-4453-AA35-0DD99BD8A1CF}">
      <dgm:prSet/>
      <dgm:spPr/>
      <dgm:t>
        <a:bodyPr/>
        <a:lstStyle/>
        <a:p>
          <a:endParaRPr lang="tr-TR"/>
        </a:p>
      </dgm:t>
    </dgm:pt>
    <dgm:pt modelId="{DF9DD5DA-16A7-4299-9757-AE5F37DB2E91}" type="sibTrans" cxnId="{42CD376D-49D6-4453-AA35-0DD99BD8A1CF}">
      <dgm:prSet/>
      <dgm:spPr/>
      <dgm:t>
        <a:bodyPr/>
        <a:lstStyle/>
        <a:p>
          <a:endParaRPr lang="tr-TR"/>
        </a:p>
      </dgm:t>
    </dgm:pt>
    <dgm:pt modelId="{400F9BA1-0E6D-47B1-A3AB-362CA3022458}" type="pres">
      <dgm:prSet presAssocID="{B4F75C3F-3961-47C6-AFAD-1DECFD433E3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5DF975B-A0F7-43D5-AD00-BC47BDA665C5}" type="pres">
      <dgm:prSet presAssocID="{B4F75C3F-3961-47C6-AFAD-1DECFD433E38}" presName="dummyMaxCanvas" presStyleCnt="0">
        <dgm:presLayoutVars/>
      </dgm:prSet>
      <dgm:spPr/>
      <dgm:t>
        <a:bodyPr/>
        <a:lstStyle/>
        <a:p>
          <a:endParaRPr lang="tr-TR"/>
        </a:p>
      </dgm:t>
    </dgm:pt>
    <dgm:pt modelId="{6241470E-7327-4D5E-954F-E65AD6DF810D}" type="pres">
      <dgm:prSet presAssocID="{B4F75C3F-3961-47C6-AFAD-1DECFD433E38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C2EE23E-FC01-41F4-B9B8-A55054EDD74D}" type="pres">
      <dgm:prSet presAssocID="{B4F75C3F-3961-47C6-AFAD-1DECFD433E38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E216088-95EA-408A-B923-5A0864A945DB}" type="pres">
      <dgm:prSet presAssocID="{B4F75C3F-3961-47C6-AFAD-1DECFD433E38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1E20C2-972C-4044-A9CC-30742008EE16}" type="pres">
      <dgm:prSet presAssocID="{B4F75C3F-3961-47C6-AFAD-1DECFD433E38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D50B3C-B20C-449C-A3E0-093BF8446CC6}" type="pres">
      <dgm:prSet presAssocID="{B4F75C3F-3961-47C6-AFAD-1DECFD433E38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F6CDDC-BB17-4BDD-BADC-59F0F847D843}" type="pres">
      <dgm:prSet presAssocID="{B4F75C3F-3961-47C6-AFAD-1DECFD433E38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FC67F2E-6797-40F7-8713-9460DBEDEA9A}" type="pres">
      <dgm:prSet presAssocID="{B4F75C3F-3961-47C6-AFAD-1DECFD433E38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B1B72C-8F9A-4387-BCF9-8752C73024C7}" type="pres">
      <dgm:prSet presAssocID="{B4F75C3F-3961-47C6-AFAD-1DECFD433E38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059D40D-B7B8-40E6-9C67-AD9A6BB0F775}" type="pres">
      <dgm:prSet presAssocID="{B4F75C3F-3961-47C6-AFAD-1DECFD433E38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E20D814-5931-41A6-B54A-A93B4FD0FC44}" type="pres">
      <dgm:prSet presAssocID="{B4F75C3F-3961-47C6-AFAD-1DECFD433E38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278E50-6AB7-4187-9A76-921D07FA1EA7}" type="pres">
      <dgm:prSet presAssocID="{B4F75C3F-3961-47C6-AFAD-1DECFD433E38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E266668-AC24-4922-87DD-512844439295}" type="presOf" srcId="{1D9E0593-172A-4242-8C26-55931F651461}" destId="{D6B1B72C-8F9A-4387-BCF9-8752C73024C7}" srcOrd="1" destOrd="0" presId="urn:microsoft.com/office/officeart/2005/8/layout/vProcess5"/>
    <dgm:cxn modelId="{C76BA014-996F-4860-A861-4595ACC57D8F}" type="presOf" srcId="{FEE135F0-3EA9-4DB4-90CD-4EDF9F4699EE}" destId="{FE20D814-5931-41A6-B54A-A93B4FD0FC44}" srcOrd="1" destOrd="0" presId="urn:microsoft.com/office/officeart/2005/8/layout/vProcess5"/>
    <dgm:cxn modelId="{EF00B948-8483-4CDF-84BE-51FC17AB5C1F}" type="presOf" srcId="{626CBCD9-F5C3-4097-9D7D-40CF2896F1B0}" destId="{6059D40D-B7B8-40E6-9C67-AD9A6BB0F775}" srcOrd="1" destOrd="0" presId="urn:microsoft.com/office/officeart/2005/8/layout/vProcess5"/>
    <dgm:cxn modelId="{78CCA1B9-8E60-4277-973E-04AFF8B2E15A}" type="presOf" srcId="{B10C2870-61D7-48C5-955C-65A2D8CBB79E}" destId="{EBF6CDDC-BB17-4BDD-BADC-59F0F847D843}" srcOrd="0" destOrd="0" presId="urn:microsoft.com/office/officeart/2005/8/layout/vProcess5"/>
    <dgm:cxn modelId="{C4F1BAB9-1138-44F8-9C38-4ED7EF10D4CC}" type="presOf" srcId="{FEE135F0-3EA9-4DB4-90CD-4EDF9F4699EE}" destId="{AE216088-95EA-408A-B923-5A0864A945DB}" srcOrd="0" destOrd="0" presId="urn:microsoft.com/office/officeart/2005/8/layout/vProcess5"/>
    <dgm:cxn modelId="{C768A4CC-E214-4903-8836-B8A06EFA9ABC}" type="presOf" srcId="{63BAFBB4-E922-4978-92E7-C5C13898153A}" destId="{E8278E50-6AB7-4187-9A76-921D07FA1EA7}" srcOrd="1" destOrd="0" presId="urn:microsoft.com/office/officeart/2005/8/layout/vProcess5"/>
    <dgm:cxn modelId="{BD7FB6B5-1FDF-4572-9FE2-422C764EEF70}" srcId="{B4F75C3F-3961-47C6-AFAD-1DECFD433E38}" destId="{626CBCD9-F5C3-4097-9D7D-40CF2896F1B0}" srcOrd="1" destOrd="0" parTransId="{07613703-C9C4-4A14-B865-61EF8ED46816}" sibTransId="{B10C2870-61D7-48C5-955C-65A2D8CBB79E}"/>
    <dgm:cxn modelId="{DCC914B2-034E-4340-B71E-3D457E241475}" srcId="{B4F75C3F-3961-47C6-AFAD-1DECFD433E38}" destId="{FEE135F0-3EA9-4DB4-90CD-4EDF9F4699EE}" srcOrd="2" destOrd="0" parTransId="{FB704D15-1D78-4A86-8315-581F4DABCC98}" sibTransId="{4921A99F-9937-48F2-9499-86FE7D927BA3}"/>
    <dgm:cxn modelId="{944E1DB4-6D98-4F16-B4BE-40D4CB3F2392}" srcId="{B4F75C3F-3961-47C6-AFAD-1DECFD433E38}" destId="{1D9E0593-172A-4242-8C26-55931F651461}" srcOrd="0" destOrd="0" parTransId="{3EA5501C-AC75-40BF-9119-F730AE1B7FAA}" sibTransId="{81E66A2C-51C6-49C6-AF35-D41164589DA2}"/>
    <dgm:cxn modelId="{8968DC6F-642B-4828-ADF7-D19A713EDFB1}" type="presOf" srcId="{1D9E0593-172A-4242-8C26-55931F651461}" destId="{6241470E-7327-4D5E-954F-E65AD6DF810D}" srcOrd="0" destOrd="0" presId="urn:microsoft.com/office/officeart/2005/8/layout/vProcess5"/>
    <dgm:cxn modelId="{679A7C3C-77D9-43D7-BEC5-CAEC488FA5A9}" type="presOf" srcId="{63BAFBB4-E922-4978-92E7-C5C13898153A}" destId="{1F1E20C2-972C-4044-A9CC-30742008EE16}" srcOrd="0" destOrd="0" presId="urn:microsoft.com/office/officeart/2005/8/layout/vProcess5"/>
    <dgm:cxn modelId="{4EFFD411-D426-4A62-B774-EAD0A77F44B6}" type="presOf" srcId="{B4F75C3F-3961-47C6-AFAD-1DECFD433E38}" destId="{400F9BA1-0E6D-47B1-A3AB-362CA3022458}" srcOrd="0" destOrd="0" presId="urn:microsoft.com/office/officeart/2005/8/layout/vProcess5"/>
    <dgm:cxn modelId="{79A090F5-F293-4C73-8E90-18D9DA9EE977}" type="presOf" srcId="{4921A99F-9937-48F2-9499-86FE7D927BA3}" destId="{3FC67F2E-6797-40F7-8713-9460DBEDEA9A}" srcOrd="0" destOrd="0" presId="urn:microsoft.com/office/officeart/2005/8/layout/vProcess5"/>
    <dgm:cxn modelId="{8C5F77AC-28B4-493B-A440-299705E5390C}" type="presOf" srcId="{81E66A2C-51C6-49C6-AF35-D41164589DA2}" destId="{79D50B3C-B20C-449C-A3E0-093BF8446CC6}" srcOrd="0" destOrd="0" presId="urn:microsoft.com/office/officeart/2005/8/layout/vProcess5"/>
    <dgm:cxn modelId="{42CD376D-49D6-4453-AA35-0DD99BD8A1CF}" srcId="{B4F75C3F-3961-47C6-AFAD-1DECFD433E38}" destId="{63BAFBB4-E922-4978-92E7-C5C13898153A}" srcOrd="3" destOrd="0" parTransId="{3F2E4C57-EA03-4355-A2E0-683F711B4407}" sibTransId="{DF9DD5DA-16A7-4299-9757-AE5F37DB2E91}"/>
    <dgm:cxn modelId="{0A07DF14-3B40-48B3-9EC1-7B6A84E5815E}" type="presOf" srcId="{626CBCD9-F5C3-4097-9D7D-40CF2896F1B0}" destId="{3C2EE23E-FC01-41F4-B9B8-A55054EDD74D}" srcOrd="0" destOrd="0" presId="urn:microsoft.com/office/officeart/2005/8/layout/vProcess5"/>
    <dgm:cxn modelId="{9C34873F-1407-4AAE-B11E-F4D70E11A71E}" type="presParOf" srcId="{400F9BA1-0E6D-47B1-A3AB-362CA3022458}" destId="{55DF975B-A0F7-43D5-AD00-BC47BDA665C5}" srcOrd="0" destOrd="0" presId="urn:microsoft.com/office/officeart/2005/8/layout/vProcess5"/>
    <dgm:cxn modelId="{158BEB9B-BC9B-4EB5-B11E-9BF2C98D4E2D}" type="presParOf" srcId="{400F9BA1-0E6D-47B1-A3AB-362CA3022458}" destId="{6241470E-7327-4D5E-954F-E65AD6DF810D}" srcOrd="1" destOrd="0" presId="urn:microsoft.com/office/officeart/2005/8/layout/vProcess5"/>
    <dgm:cxn modelId="{B60C9A88-2FAC-4453-AD19-0FEE3BC7A759}" type="presParOf" srcId="{400F9BA1-0E6D-47B1-A3AB-362CA3022458}" destId="{3C2EE23E-FC01-41F4-B9B8-A55054EDD74D}" srcOrd="2" destOrd="0" presId="urn:microsoft.com/office/officeart/2005/8/layout/vProcess5"/>
    <dgm:cxn modelId="{1D28FC89-4941-43F9-9AF0-B97588B886AE}" type="presParOf" srcId="{400F9BA1-0E6D-47B1-A3AB-362CA3022458}" destId="{AE216088-95EA-408A-B923-5A0864A945DB}" srcOrd="3" destOrd="0" presId="urn:microsoft.com/office/officeart/2005/8/layout/vProcess5"/>
    <dgm:cxn modelId="{70591FFD-F661-4728-9014-8B322BD599DC}" type="presParOf" srcId="{400F9BA1-0E6D-47B1-A3AB-362CA3022458}" destId="{1F1E20C2-972C-4044-A9CC-30742008EE16}" srcOrd="4" destOrd="0" presId="urn:microsoft.com/office/officeart/2005/8/layout/vProcess5"/>
    <dgm:cxn modelId="{D4ED12E0-A73C-4529-924E-E64E2706C8CC}" type="presParOf" srcId="{400F9BA1-0E6D-47B1-A3AB-362CA3022458}" destId="{79D50B3C-B20C-449C-A3E0-093BF8446CC6}" srcOrd="5" destOrd="0" presId="urn:microsoft.com/office/officeart/2005/8/layout/vProcess5"/>
    <dgm:cxn modelId="{D3AA1FD9-9E7F-44D0-ABA8-294BC84040C1}" type="presParOf" srcId="{400F9BA1-0E6D-47B1-A3AB-362CA3022458}" destId="{EBF6CDDC-BB17-4BDD-BADC-59F0F847D843}" srcOrd="6" destOrd="0" presId="urn:microsoft.com/office/officeart/2005/8/layout/vProcess5"/>
    <dgm:cxn modelId="{3E078355-F7EB-4A90-A8AE-355069BA517D}" type="presParOf" srcId="{400F9BA1-0E6D-47B1-A3AB-362CA3022458}" destId="{3FC67F2E-6797-40F7-8713-9460DBEDEA9A}" srcOrd="7" destOrd="0" presId="urn:microsoft.com/office/officeart/2005/8/layout/vProcess5"/>
    <dgm:cxn modelId="{033C6373-E907-4AD4-A304-4D24B3FA7C02}" type="presParOf" srcId="{400F9BA1-0E6D-47B1-A3AB-362CA3022458}" destId="{D6B1B72C-8F9A-4387-BCF9-8752C73024C7}" srcOrd="8" destOrd="0" presId="urn:microsoft.com/office/officeart/2005/8/layout/vProcess5"/>
    <dgm:cxn modelId="{E8A22369-2D27-43C6-BC63-8DBC3D1552C5}" type="presParOf" srcId="{400F9BA1-0E6D-47B1-A3AB-362CA3022458}" destId="{6059D40D-B7B8-40E6-9C67-AD9A6BB0F775}" srcOrd="9" destOrd="0" presId="urn:microsoft.com/office/officeart/2005/8/layout/vProcess5"/>
    <dgm:cxn modelId="{DFAB0655-9261-48AD-BC1B-764689B65804}" type="presParOf" srcId="{400F9BA1-0E6D-47B1-A3AB-362CA3022458}" destId="{FE20D814-5931-41A6-B54A-A93B4FD0FC44}" srcOrd="10" destOrd="0" presId="urn:microsoft.com/office/officeart/2005/8/layout/vProcess5"/>
    <dgm:cxn modelId="{861835A7-7358-4948-AA5D-2C82DDE23EAC}" type="presParOf" srcId="{400F9BA1-0E6D-47B1-A3AB-362CA3022458}" destId="{E8278E50-6AB7-4187-9A76-921D07FA1EA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E6DEFB-49C7-4D90-9C71-2732631674A1}">
      <dsp:nvSpPr>
        <dsp:cNvPr id="0" name=""/>
        <dsp:cNvSpPr/>
      </dsp:nvSpPr>
      <dsp:spPr>
        <a:xfrm>
          <a:off x="5257800" y="1797099"/>
          <a:ext cx="2174490" cy="7559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569"/>
              </a:lnTo>
              <a:lnTo>
                <a:pt x="2174490" y="378569"/>
              </a:lnTo>
              <a:lnTo>
                <a:pt x="2174490" y="7559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8459DD-C1A3-410C-A124-EE9D9C72CA14}">
      <dsp:nvSpPr>
        <dsp:cNvPr id="0" name=""/>
        <dsp:cNvSpPr/>
      </dsp:nvSpPr>
      <dsp:spPr>
        <a:xfrm>
          <a:off x="3099950" y="1797099"/>
          <a:ext cx="2157849" cy="747639"/>
        </a:xfrm>
        <a:custGeom>
          <a:avLst/>
          <a:gdLst/>
          <a:ahLst/>
          <a:cxnLst/>
          <a:rect l="0" t="0" r="0" b="0"/>
          <a:pathLst>
            <a:path>
              <a:moveTo>
                <a:pt x="2157849" y="0"/>
              </a:moveTo>
              <a:lnTo>
                <a:pt x="2157849" y="370248"/>
              </a:lnTo>
              <a:lnTo>
                <a:pt x="0" y="370248"/>
              </a:lnTo>
              <a:lnTo>
                <a:pt x="0" y="7476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34A7BF-BF31-4466-B909-9B9E3E6EFAC4}">
      <dsp:nvSpPr>
        <dsp:cNvPr id="0" name=""/>
        <dsp:cNvSpPr/>
      </dsp:nvSpPr>
      <dsp:spPr>
        <a:xfrm>
          <a:off x="3460700" y="0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400" kern="1200" dirty="0" smtClean="0"/>
            <a:t>Kemikl</a:t>
          </a:r>
          <a:r>
            <a:rPr lang="tr-TR" sz="4800" kern="1200" dirty="0" smtClean="0"/>
            <a:t>er</a:t>
          </a:r>
          <a:r>
            <a:rPr lang="tr-TR" sz="2100" kern="1200" dirty="0" smtClean="0"/>
            <a:t> </a:t>
          </a:r>
          <a:endParaRPr lang="tr-TR" sz="2100" kern="1200" dirty="0"/>
        </a:p>
      </dsp:txBody>
      <dsp:txXfrm>
        <a:off x="3460700" y="0"/>
        <a:ext cx="3594199" cy="1797099"/>
      </dsp:txXfrm>
    </dsp:sp>
    <dsp:sp modelId="{AE573CCB-F432-4E84-95C5-0FFC27011A1C}">
      <dsp:nvSpPr>
        <dsp:cNvPr id="0" name=""/>
        <dsp:cNvSpPr/>
      </dsp:nvSpPr>
      <dsp:spPr>
        <a:xfrm>
          <a:off x="1302851" y="2544739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u="sng" kern="1200" dirty="0" smtClean="0"/>
            <a:t>İnorganik (%65)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-Kalsiyum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- Fosfat  </a:t>
          </a:r>
          <a:endParaRPr lang="tr-TR" sz="2100" kern="1200" dirty="0"/>
        </a:p>
      </dsp:txBody>
      <dsp:txXfrm>
        <a:off x="1302851" y="2544739"/>
        <a:ext cx="3594199" cy="1797099"/>
      </dsp:txXfrm>
    </dsp:sp>
    <dsp:sp modelId="{03CBDEA9-7EB9-4C0A-98E1-A3DCA053C60F}">
      <dsp:nvSpPr>
        <dsp:cNvPr id="0" name=""/>
        <dsp:cNvSpPr/>
      </dsp:nvSpPr>
      <dsp:spPr>
        <a:xfrm>
          <a:off x="5635190" y="2553059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u="sng" kern="1200" dirty="0" smtClean="0"/>
            <a:t>Organik (%35)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- </a:t>
          </a:r>
          <a:r>
            <a:rPr lang="tr-TR" sz="2100" kern="1200" dirty="0" err="1" smtClean="0"/>
            <a:t>Kollajen</a:t>
          </a:r>
          <a:r>
            <a:rPr lang="tr-TR" sz="2100" kern="1200" dirty="0" smtClean="0"/>
            <a:t> (%95)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- </a:t>
          </a:r>
          <a:r>
            <a:rPr lang="tr-TR" sz="2100" kern="1200" dirty="0" err="1" smtClean="0"/>
            <a:t>glikozaminoglikanlar</a:t>
          </a:r>
          <a:r>
            <a:rPr lang="tr-TR" sz="2100" kern="1200" dirty="0" smtClean="0"/>
            <a:t>, </a:t>
          </a:r>
          <a:r>
            <a:rPr lang="tr-TR" sz="2100" kern="1200" dirty="0" err="1" smtClean="0"/>
            <a:t>glikoproteinler</a:t>
          </a:r>
          <a:r>
            <a:rPr lang="tr-TR" sz="2100" kern="1200" dirty="0" smtClean="0"/>
            <a:t>, </a:t>
          </a:r>
          <a:r>
            <a:rPr lang="tr-TR" sz="2100" kern="1200" dirty="0" err="1" smtClean="0"/>
            <a:t>proteoglikanlar</a:t>
          </a:r>
          <a:r>
            <a:rPr lang="tr-TR" sz="2100" kern="1200" dirty="0" smtClean="0"/>
            <a:t> (%5) </a:t>
          </a:r>
          <a:endParaRPr lang="tr-TR" sz="2100" kern="1200" dirty="0"/>
        </a:p>
      </dsp:txBody>
      <dsp:txXfrm>
        <a:off x="5635190" y="2553059"/>
        <a:ext cx="3594199" cy="17970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241470E-7327-4D5E-954F-E65AD6DF810D}">
      <dsp:nvSpPr>
        <dsp:cNvPr id="0" name=""/>
        <dsp:cNvSpPr/>
      </dsp:nvSpPr>
      <dsp:spPr>
        <a:xfrm>
          <a:off x="0" y="0"/>
          <a:ext cx="8040068" cy="12701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Asetilkolin </a:t>
          </a:r>
          <a:r>
            <a:rPr lang="tr-TR" sz="1500" kern="1200" dirty="0" err="1" smtClean="0"/>
            <a:t>Salınımı:Akson</a:t>
          </a:r>
          <a:r>
            <a:rPr lang="tr-TR" sz="1500" kern="1200" dirty="0" smtClean="0"/>
            <a:t> potansiyeli </a:t>
          </a:r>
          <a:r>
            <a:rPr lang="tr-TR" sz="1500" kern="1200" dirty="0" err="1" smtClean="0"/>
            <a:t>sinaptik</a:t>
          </a:r>
          <a:r>
            <a:rPr lang="tr-TR" sz="1500" kern="1200" dirty="0" smtClean="0"/>
            <a:t> uca ulaşana kadar bir motor nöron boyunca taşınır. Sinaptik uçta yer alan veziküllerden, </a:t>
          </a:r>
          <a:r>
            <a:rPr lang="tr-TR" sz="1500" kern="1200" dirty="0" err="1" smtClean="0"/>
            <a:t>sinaptik</a:t>
          </a:r>
          <a:r>
            <a:rPr lang="tr-TR" sz="1500" kern="1200" dirty="0" smtClean="0"/>
            <a:t> aralığa </a:t>
          </a:r>
          <a:r>
            <a:rPr lang="tr-TR" sz="1500" kern="1200" dirty="0" err="1" smtClean="0"/>
            <a:t>asetil</a:t>
          </a:r>
          <a:r>
            <a:rPr lang="tr-TR" sz="1500" kern="1200" dirty="0" smtClean="0"/>
            <a:t> kolin (</a:t>
          </a:r>
          <a:r>
            <a:rPr lang="tr-TR" sz="1500" kern="1200" dirty="0" err="1" smtClean="0"/>
            <a:t>ACh</a:t>
          </a:r>
          <a:r>
            <a:rPr lang="tr-TR" sz="1500" kern="1200" dirty="0" smtClean="0"/>
            <a:t>) salınır.</a:t>
          </a:r>
          <a:endParaRPr lang="tr-TR" sz="1500" kern="1200" dirty="0"/>
        </a:p>
      </dsp:txBody>
      <dsp:txXfrm>
        <a:off x="0" y="0"/>
        <a:ext cx="6636601" cy="1270105"/>
      </dsp:txXfrm>
    </dsp:sp>
    <dsp:sp modelId="{3C2EE23E-FC01-41F4-B9B8-A55054EDD74D}">
      <dsp:nvSpPr>
        <dsp:cNvPr id="0" name=""/>
        <dsp:cNvSpPr/>
      </dsp:nvSpPr>
      <dsp:spPr>
        <a:xfrm>
          <a:off x="673355" y="1501034"/>
          <a:ext cx="8040068" cy="12701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295587"/>
                <a:satOff val="3892"/>
                <a:lumOff val="2330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Motor son plakta </a:t>
          </a:r>
          <a:r>
            <a:rPr lang="tr-TR" sz="1500" kern="1200" dirty="0" err="1" smtClean="0"/>
            <a:t>ACh</a:t>
          </a:r>
          <a:r>
            <a:rPr lang="tr-TR" sz="1500" kern="1200" dirty="0" smtClean="0"/>
            <a:t> bağlanması: </a:t>
          </a:r>
          <a:r>
            <a:rPr lang="tr-TR" sz="1500" kern="1200" dirty="0" err="1" smtClean="0"/>
            <a:t>ACh</a:t>
          </a:r>
          <a:r>
            <a:rPr lang="tr-TR" sz="1500" kern="1200" dirty="0" smtClean="0"/>
            <a:t> molekülleri </a:t>
          </a:r>
          <a:r>
            <a:rPr lang="tr-TR" sz="1500" kern="1200" dirty="0" err="1" smtClean="0"/>
            <a:t>sinaptik</a:t>
          </a:r>
          <a:r>
            <a:rPr lang="tr-TR" sz="1500" kern="1200" dirty="0" smtClean="0"/>
            <a:t> aralık boyunca dağılır ve </a:t>
          </a:r>
          <a:r>
            <a:rPr lang="tr-TR" sz="1500" kern="1200" dirty="0" err="1" smtClean="0"/>
            <a:t>sarkolemmadaki</a:t>
          </a:r>
          <a:r>
            <a:rPr lang="tr-TR" sz="1500" kern="1200" dirty="0" smtClean="0"/>
            <a:t> </a:t>
          </a:r>
          <a:r>
            <a:rPr lang="tr-TR" sz="1500" kern="1200" dirty="0" err="1" smtClean="0"/>
            <a:t>ACh</a:t>
          </a:r>
          <a:r>
            <a:rPr lang="tr-TR" sz="1500" kern="1200" dirty="0" smtClean="0"/>
            <a:t> reseptörlerine bağlanır. Bu zarın geçirgenliğini değiştirir ve </a:t>
          </a:r>
          <a:r>
            <a:rPr lang="tr-TR" sz="1500" kern="1200" dirty="0" err="1" smtClean="0"/>
            <a:t>Na</a:t>
          </a:r>
          <a:r>
            <a:rPr lang="tr-TR" sz="1500" kern="1200" dirty="0" smtClean="0"/>
            <a:t> iyonlarının </a:t>
          </a:r>
          <a:r>
            <a:rPr lang="tr-TR" sz="1500" kern="1200" dirty="0" err="1" smtClean="0"/>
            <a:t>sarkoplazmaya</a:t>
          </a:r>
          <a:r>
            <a:rPr lang="tr-TR" sz="1500" kern="1200" dirty="0" smtClean="0"/>
            <a:t> geçişine izin verir. </a:t>
          </a:r>
          <a:endParaRPr lang="tr-TR" sz="1500" kern="1200" dirty="0"/>
        </a:p>
      </dsp:txBody>
      <dsp:txXfrm>
        <a:off x="673355" y="1501034"/>
        <a:ext cx="6541144" cy="1270105"/>
      </dsp:txXfrm>
    </dsp:sp>
    <dsp:sp modelId="{AE216088-95EA-408A-B923-5A0864A945DB}">
      <dsp:nvSpPr>
        <dsp:cNvPr id="0" name=""/>
        <dsp:cNvSpPr/>
      </dsp:nvSpPr>
      <dsp:spPr>
        <a:xfrm>
          <a:off x="1336661" y="3002068"/>
          <a:ext cx="8040068" cy="12701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591174"/>
                <a:satOff val="7783"/>
                <a:lumOff val="4661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591174"/>
                <a:satOff val="7783"/>
                <a:lumOff val="4661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591174"/>
                <a:satOff val="7783"/>
                <a:lumOff val="4661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/>
            <a:t>Sarkolemma</a:t>
          </a:r>
          <a:r>
            <a:rPr lang="tr-TR" sz="1500" kern="1200" dirty="0" smtClean="0"/>
            <a:t> tarafından aksiyon potansiyelinin iletimi: aksiyon potansiyeli </a:t>
          </a:r>
          <a:r>
            <a:rPr lang="tr-TR" sz="1500" kern="1200" dirty="0" err="1" smtClean="0"/>
            <a:t>sarkolemma’nın</a:t>
          </a:r>
          <a:r>
            <a:rPr lang="tr-TR" sz="1500" kern="1200" dirty="0" smtClean="0"/>
            <a:t> yüzeyi boyunca yayılır, </a:t>
          </a:r>
          <a:r>
            <a:rPr lang="tr-TR" sz="1500" kern="1200" dirty="0" err="1" smtClean="0"/>
            <a:t>transvers</a:t>
          </a:r>
          <a:r>
            <a:rPr lang="tr-TR" sz="1500" kern="1200" dirty="0" smtClean="0"/>
            <a:t> </a:t>
          </a:r>
          <a:r>
            <a:rPr lang="tr-TR" sz="1500" kern="1200" dirty="0" err="1" smtClean="0"/>
            <a:t>tübüllerden</a:t>
          </a:r>
          <a:r>
            <a:rPr lang="tr-TR" sz="1500" kern="1200" dirty="0" smtClean="0"/>
            <a:t> aşağıya kas lifinin </a:t>
          </a:r>
          <a:r>
            <a:rPr lang="tr-TR" sz="1500" kern="1200" dirty="0" err="1" smtClean="0"/>
            <a:t>sarkomerlerini</a:t>
          </a:r>
          <a:r>
            <a:rPr lang="tr-TR" sz="1500" kern="1200" dirty="0" smtClean="0"/>
            <a:t> çevreleyen </a:t>
          </a:r>
          <a:r>
            <a:rPr lang="tr-TR" sz="1500" kern="1200" dirty="0" err="1" smtClean="0"/>
            <a:t>sisternalara</a:t>
          </a:r>
          <a:r>
            <a:rPr lang="tr-TR" sz="1500" kern="1200" dirty="0" smtClean="0"/>
            <a:t> geçer. </a:t>
          </a:r>
          <a:r>
            <a:rPr lang="tr-TR" sz="1500" kern="1200" dirty="0" err="1" smtClean="0"/>
            <a:t>Sisternalardan</a:t>
          </a:r>
          <a:r>
            <a:rPr lang="tr-TR" sz="1500" kern="1200" dirty="0" smtClean="0"/>
            <a:t> önemli miktarda </a:t>
          </a:r>
          <a:r>
            <a:rPr lang="tr-TR" sz="1500" kern="1200" dirty="0" err="1" smtClean="0"/>
            <a:t>calsiyum</a:t>
          </a:r>
          <a:r>
            <a:rPr lang="tr-TR" sz="1500" kern="1200" dirty="0" smtClean="0"/>
            <a:t> iyonu salınır ve kas kasılması başlar. Her bir sinir uyarımı normalde bir kas aksiyon potansiyeli ile sonuçlanır.</a:t>
          </a:r>
          <a:endParaRPr lang="tr-TR" sz="1500" kern="1200" dirty="0"/>
        </a:p>
      </dsp:txBody>
      <dsp:txXfrm>
        <a:off x="1336661" y="3002068"/>
        <a:ext cx="6551194" cy="1270105"/>
      </dsp:txXfrm>
    </dsp:sp>
    <dsp:sp modelId="{1F1E20C2-972C-4044-A9CC-30742008EE16}">
      <dsp:nvSpPr>
        <dsp:cNvPr id="0" name=""/>
        <dsp:cNvSpPr/>
      </dsp:nvSpPr>
      <dsp:spPr>
        <a:xfrm>
          <a:off x="2010017" y="4503102"/>
          <a:ext cx="8040068" cy="12701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295587"/>
                <a:satOff val="3892"/>
                <a:lumOff val="2330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Kas gevşemesi: Aksiyon potansiyeli üretimi, </a:t>
          </a:r>
          <a:r>
            <a:rPr lang="tr-TR" sz="1500" kern="1200" dirty="0" err="1" smtClean="0"/>
            <a:t>Ach’ın</a:t>
          </a:r>
          <a:r>
            <a:rPr lang="tr-TR" sz="1500" kern="1200" dirty="0" smtClean="0"/>
            <a:t> </a:t>
          </a:r>
          <a:r>
            <a:rPr lang="tr-TR" sz="1500" kern="1200" dirty="0" err="1" smtClean="0"/>
            <a:t>asetilkolinesteraz</a:t>
          </a:r>
          <a:r>
            <a:rPr lang="tr-TR" sz="1500" kern="1200" dirty="0" smtClean="0"/>
            <a:t> (</a:t>
          </a:r>
          <a:r>
            <a:rPr lang="tr-TR" sz="1500" kern="1200" dirty="0" err="1" smtClean="0"/>
            <a:t>AChE</a:t>
          </a:r>
          <a:r>
            <a:rPr lang="tr-TR" sz="1500" kern="1200" dirty="0" smtClean="0"/>
            <a:t>) ile yıkılması ile sonlanır ve </a:t>
          </a:r>
          <a:r>
            <a:rPr lang="tr-TR" sz="1500" kern="1200" dirty="0" err="1" smtClean="0"/>
            <a:t>sarkoplazmadaki</a:t>
          </a:r>
          <a:r>
            <a:rPr lang="tr-TR" sz="1500" kern="1200" dirty="0" smtClean="0"/>
            <a:t> kalsiyum iyon konsantrasyonu düşer. Kas kasılması sonlanır ve kas gevşer. </a:t>
          </a:r>
          <a:endParaRPr lang="tr-TR" sz="1500" kern="1200" dirty="0"/>
        </a:p>
      </dsp:txBody>
      <dsp:txXfrm>
        <a:off x="2010017" y="4503102"/>
        <a:ext cx="6541144" cy="1270105"/>
      </dsp:txXfrm>
    </dsp:sp>
    <dsp:sp modelId="{79D50B3C-B20C-449C-A3E0-093BF8446CC6}">
      <dsp:nvSpPr>
        <dsp:cNvPr id="0" name=""/>
        <dsp:cNvSpPr/>
      </dsp:nvSpPr>
      <dsp:spPr>
        <a:xfrm>
          <a:off x="7214500" y="972785"/>
          <a:ext cx="825568" cy="82556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>
        <a:off x="7214500" y="972785"/>
        <a:ext cx="825568" cy="825568"/>
      </dsp:txXfrm>
    </dsp:sp>
    <dsp:sp modelId="{EBF6CDDC-BB17-4BDD-BADC-59F0F847D843}">
      <dsp:nvSpPr>
        <dsp:cNvPr id="0" name=""/>
        <dsp:cNvSpPr/>
      </dsp:nvSpPr>
      <dsp:spPr>
        <a:xfrm>
          <a:off x="7887855" y="2473819"/>
          <a:ext cx="825568" cy="82556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>
        <a:off x="7887855" y="2473819"/>
        <a:ext cx="825568" cy="825568"/>
      </dsp:txXfrm>
    </dsp:sp>
    <dsp:sp modelId="{3FC67F2E-6797-40F7-8713-9460DBEDEA9A}">
      <dsp:nvSpPr>
        <dsp:cNvPr id="0" name=""/>
        <dsp:cNvSpPr/>
      </dsp:nvSpPr>
      <dsp:spPr>
        <a:xfrm>
          <a:off x="8551161" y="3974853"/>
          <a:ext cx="825568" cy="82556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>
        <a:off x="8551161" y="3974853"/>
        <a:ext cx="825568" cy="825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1404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9340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03098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1454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9127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12245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8616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6076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5767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0210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53333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47058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65564" y="1945323"/>
            <a:ext cx="9144000" cy="2387600"/>
          </a:xfrm>
        </p:spPr>
        <p:txBody>
          <a:bodyPr/>
          <a:lstStyle/>
          <a:p>
            <a:r>
              <a:rPr lang="tr-TR" b="1" dirty="0" smtClean="0"/>
              <a:t>Hareket Gereksinimi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57498" y="4516438"/>
            <a:ext cx="9144000" cy="1655762"/>
          </a:xfrm>
        </p:spPr>
        <p:txBody>
          <a:bodyPr/>
          <a:lstStyle/>
          <a:p>
            <a:pPr algn="r"/>
            <a:r>
              <a:rPr lang="tr-TR" dirty="0" smtClean="0"/>
              <a:t>Öğretim Görevlisi</a:t>
            </a:r>
          </a:p>
          <a:p>
            <a:pPr algn="r"/>
            <a:r>
              <a:rPr lang="tr-TR" dirty="0" smtClean="0"/>
              <a:t>Meltem ÖZDUYAN KILIÇ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607" y="249382"/>
            <a:ext cx="8811491" cy="26351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0999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Eklemler (</a:t>
            </a:r>
            <a:r>
              <a:rPr lang="tr-TR" b="1" dirty="0" err="1" smtClean="0"/>
              <a:t>Articulatio</a:t>
            </a:r>
            <a:r>
              <a:rPr lang="tr-TR" b="1" dirty="0" smtClean="0"/>
              <a:t>, </a:t>
            </a:r>
            <a:r>
              <a:rPr lang="tr-TR" b="1" dirty="0" err="1" smtClean="0"/>
              <a:t>Junctura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Kemikleri bir arada tutan ve kasların hareketlerine olanak tanıyan yapılardır.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57948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Eklemler (</a:t>
            </a:r>
            <a:r>
              <a:rPr lang="tr-TR" b="1" dirty="0" err="1" smtClean="0"/>
              <a:t>Articulatio</a:t>
            </a:r>
            <a:r>
              <a:rPr lang="tr-TR" b="1" dirty="0" smtClean="0"/>
              <a:t>, </a:t>
            </a:r>
            <a:r>
              <a:rPr lang="tr-TR" b="1" dirty="0" err="1" smtClean="0"/>
              <a:t>Junctura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buNone/>
              <a:defRPr/>
            </a:pPr>
            <a:r>
              <a:rPr lang="tr-TR" b="1" i="1" dirty="0"/>
              <a:t>1.Sinostatik (Oynamaz) Eklem:</a:t>
            </a:r>
            <a:r>
              <a:rPr lang="tr-TR" dirty="0"/>
              <a:t> Bu tip eklemler kemiklerin kemiklerle birleşerek yaptığı, oynamayan sağlam bir yapı oluşturmuş eklemlerdir. Birbirlerine tam uyan kemikler, başlangıçta birbirlerine ince bir </a:t>
            </a:r>
            <a:r>
              <a:rPr lang="tr-TR" dirty="0" err="1"/>
              <a:t>fibröz</a:t>
            </a:r>
            <a:r>
              <a:rPr lang="tr-TR" dirty="0"/>
              <a:t> doku ile birleşmiştir. Zamanla bu doku kemikleşir ve kemik kemikle birleşmiş olur (</a:t>
            </a:r>
            <a:r>
              <a:rPr lang="tr-TR" dirty="0" err="1"/>
              <a:t>kranial</a:t>
            </a:r>
            <a:r>
              <a:rPr lang="tr-TR" dirty="0"/>
              <a:t> eklemler, </a:t>
            </a:r>
            <a:r>
              <a:rPr lang="tr-TR" dirty="0" err="1"/>
              <a:t>sakrum</a:t>
            </a:r>
            <a:r>
              <a:rPr lang="tr-TR" dirty="0"/>
              <a:t>). </a:t>
            </a:r>
            <a:endParaRPr lang="tr-TR" b="1" i="1" dirty="0"/>
          </a:p>
          <a:p>
            <a:pPr marL="274320" indent="-274320">
              <a:buNone/>
              <a:defRPr/>
            </a:pPr>
            <a:r>
              <a:rPr lang="tr-TR" b="1" i="1" dirty="0"/>
              <a:t>2.Kartilaginöz (Kıkırdaksı) Eklem:</a:t>
            </a:r>
            <a:r>
              <a:rPr lang="tr-TR" dirty="0"/>
              <a:t> Küçük hareketler yapabilen esnek eklemlerdir (</a:t>
            </a:r>
            <a:r>
              <a:rPr lang="tr-TR" dirty="0" err="1"/>
              <a:t>sternum</a:t>
            </a:r>
            <a:r>
              <a:rPr lang="tr-TR" dirty="0"/>
              <a:t> ve </a:t>
            </a:r>
            <a:r>
              <a:rPr lang="tr-TR" dirty="0" err="1"/>
              <a:t>kostalar</a:t>
            </a:r>
            <a:r>
              <a:rPr lang="tr-TR" dirty="0"/>
              <a:t> arasındaki </a:t>
            </a:r>
            <a:r>
              <a:rPr lang="tr-TR" dirty="0" err="1"/>
              <a:t>kostasternal</a:t>
            </a:r>
            <a:r>
              <a:rPr lang="tr-TR" dirty="0"/>
              <a:t> eklemler, omurlar arasındaki eklemler). </a:t>
            </a:r>
            <a:endParaRPr lang="tr-TR" b="1" i="1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331413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Eklemler (</a:t>
            </a:r>
            <a:r>
              <a:rPr lang="tr-TR" b="1" dirty="0" err="1" smtClean="0"/>
              <a:t>Articulatio</a:t>
            </a:r>
            <a:r>
              <a:rPr lang="tr-TR" b="1" dirty="0" smtClean="0"/>
              <a:t>, </a:t>
            </a:r>
            <a:r>
              <a:rPr lang="tr-TR" b="1" dirty="0" err="1" smtClean="0"/>
              <a:t>Junctura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smtClean="0"/>
              <a:t>3.Fibröz (Bağ dokusu) Eklem:</a:t>
            </a:r>
            <a:r>
              <a:rPr lang="tr-TR" dirty="0" smtClean="0"/>
              <a:t> </a:t>
            </a:r>
            <a:r>
              <a:rPr lang="tr-TR" dirty="0" err="1" smtClean="0"/>
              <a:t>Fibröz</a:t>
            </a:r>
            <a:r>
              <a:rPr lang="tr-TR" dirty="0" smtClean="0"/>
              <a:t> bağ dokusundan meydana gelen ve kemikleri bu dokuyla sıkıca birbirine bağlayan eklem tipidir. </a:t>
            </a:r>
            <a:r>
              <a:rPr lang="tr-TR" dirty="0" err="1" smtClean="0"/>
              <a:t>Fibröz</a:t>
            </a:r>
            <a:r>
              <a:rPr lang="tr-TR" dirty="0" smtClean="0"/>
              <a:t> bağ dokusunun </a:t>
            </a:r>
            <a:r>
              <a:rPr lang="tr-TR" dirty="0" err="1" smtClean="0"/>
              <a:t>bükülebilirliği</a:t>
            </a:r>
            <a:r>
              <a:rPr lang="tr-TR" dirty="0" smtClean="0"/>
              <a:t> nedeniyle eklemin biraz hareketi olanaklıdır (</a:t>
            </a:r>
            <a:r>
              <a:rPr lang="tr-TR" dirty="0" err="1" smtClean="0"/>
              <a:t>Tibia</a:t>
            </a:r>
            <a:r>
              <a:rPr lang="tr-TR" dirty="0" smtClean="0"/>
              <a:t> ve </a:t>
            </a:r>
            <a:r>
              <a:rPr lang="tr-TR" dirty="0" err="1" smtClean="0"/>
              <a:t>fibulanın</a:t>
            </a:r>
            <a:r>
              <a:rPr lang="tr-TR" dirty="0" smtClean="0"/>
              <a:t> </a:t>
            </a:r>
            <a:r>
              <a:rPr lang="tr-TR" dirty="0" err="1" smtClean="0"/>
              <a:t>distal</a:t>
            </a:r>
            <a:r>
              <a:rPr lang="tr-TR" dirty="0" smtClean="0"/>
              <a:t> ucu).</a:t>
            </a:r>
            <a:endParaRPr lang="tr-TR" altLang="tr-TR" b="1" i="1" dirty="0" smtClean="0"/>
          </a:p>
          <a:p>
            <a:pPr marL="0" indent="0">
              <a:buNone/>
            </a:pPr>
            <a:r>
              <a:rPr lang="tr-TR" altLang="tr-TR" b="1" i="1" dirty="0" smtClean="0"/>
              <a:t>4.Sinovyal (Gerçek) Eklem: </a:t>
            </a:r>
            <a:r>
              <a:rPr lang="tr-TR" altLang="tr-TR" dirty="0" smtClean="0"/>
              <a:t>Bu tip eklemler serbestçe hareket edebilirler. Eklem boşluğunu çeviren </a:t>
            </a:r>
            <a:r>
              <a:rPr lang="tr-TR" altLang="tr-TR" dirty="0" err="1" smtClean="0"/>
              <a:t>ligamentlerden</a:t>
            </a:r>
            <a:r>
              <a:rPr lang="tr-TR" altLang="tr-TR" dirty="0" smtClean="0"/>
              <a:t> yapılmış bir kapsülle bir arada tutulan iki ya da daha fazla kemiğin birleşim yeridir.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altLang="tr-TR" dirty="0" smtClean="0"/>
              <a:t>Eklem boşluğu yumurta akına benzer yoğun ve yapışkan bir sıvı salan </a:t>
            </a:r>
            <a:r>
              <a:rPr lang="tr-TR" altLang="tr-TR" dirty="0" err="1" smtClean="0"/>
              <a:t>sinovyal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membranla</a:t>
            </a:r>
            <a:r>
              <a:rPr lang="tr-TR" altLang="tr-TR" dirty="0" smtClean="0"/>
              <a:t> kaplıdır.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altLang="tr-TR" dirty="0" err="1" smtClean="0"/>
              <a:t>Membranın</a:t>
            </a:r>
            <a:r>
              <a:rPr lang="tr-TR" altLang="tr-TR" dirty="0" smtClean="0"/>
              <a:t> ürettiği bu </a:t>
            </a:r>
            <a:r>
              <a:rPr lang="tr-TR" altLang="tr-TR" dirty="0" err="1" smtClean="0"/>
              <a:t>sinovyal</a:t>
            </a:r>
            <a:r>
              <a:rPr lang="tr-TR" altLang="tr-TR" dirty="0" smtClean="0"/>
              <a:t> sıvı, </a:t>
            </a:r>
            <a:r>
              <a:rPr lang="tr-TR" altLang="tr-TR" dirty="0" err="1" smtClean="0"/>
              <a:t>etiküler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kartilajları</a:t>
            </a:r>
            <a:r>
              <a:rPr lang="tr-TR" altLang="tr-TR" dirty="0" smtClean="0"/>
              <a:t> besler ve eklemin kayganlığını sağlar.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748723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Ligamentler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Ligamentler, </a:t>
            </a:r>
            <a:r>
              <a:rPr lang="tr-TR" dirty="0" err="1" smtClean="0"/>
              <a:t>fibröz</a:t>
            </a:r>
            <a:r>
              <a:rPr lang="tr-TR" dirty="0" smtClean="0"/>
              <a:t> dokudan yapılmış beyaz, parlak ve hareketli bantlar olup, eklemleri, çeşitli kemik ve kıkırdakları birbirine bağlarlar.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705013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Tendonlar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Tendonlar beyaz, parlak </a:t>
            </a:r>
            <a:r>
              <a:rPr lang="tr-TR" altLang="tr-TR" dirty="0" err="1" smtClean="0"/>
              <a:t>fibroz</a:t>
            </a:r>
            <a:r>
              <a:rPr lang="tr-TR" altLang="tr-TR" dirty="0" smtClean="0"/>
              <a:t> dokudan bantlar olup, kasları kemiklere bağlarlar. </a:t>
            </a:r>
          </a:p>
          <a:p>
            <a:r>
              <a:rPr lang="tr-TR" altLang="tr-TR" dirty="0" smtClean="0"/>
              <a:t>Bunlar hareketli ancak esnemeyen sağlam oluşumlardır. </a:t>
            </a:r>
          </a:p>
          <a:p>
            <a:endParaRPr lang="tr-TR" alt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537821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Kaslar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Embriyonel</a:t>
            </a:r>
            <a:r>
              <a:rPr lang="tr-TR" dirty="0" smtClean="0"/>
              <a:t> hayatın 5. haftasında kas dokusu gelişmeye başlar.</a:t>
            </a:r>
          </a:p>
          <a:p>
            <a:r>
              <a:rPr lang="tr-TR" dirty="0" smtClean="0"/>
              <a:t>Öncü kas hücrelerine </a:t>
            </a:r>
            <a:r>
              <a:rPr lang="tr-TR" dirty="0" err="1" smtClean="0"/>
              <a:t>miyoblast</a:t>
            </a:r>
            <a:r>
              <a:rPr lang="tr-TR" dirty="0" smtClean="0"/>
              <a:t> denir ve mezoderm hücrelerinden köken alır.</a:t>
            </a:r>
          </a:p>
          <a:p>
            <a:r>
              <a:rPr lang="tr-TR" dirty="0" smtClean="0"/>
              <a:t>İskelet kasları mezodermdeki </a:t>
            </a:r>
            <a:r>
              <a:rPr lang="tr-TR" dirty="0" err="1" smtClean="0"/>
              <a:t>somit</a:t>
            </a:r>
            <a:r>
              <a:rPr lang="tr-TR" dirty="0" smtClean="0"/>
              <a:t> hücrelerin </a:t>
            </a:r>
            <a:r>
              <a:rPr lang="tr-TR" dirty="0" err="1" smtClean="0"/>
              <a:t>miyotomlarından</a:t>
            </a:r>
            <a:r>
              <a:rPr lang="tr-TR" dirty="0" smtClean="0"/>
              <a:t>, kalp kası ve düz kaslar ise </a:t>
            </a:r>
            <a:r>
              <a:rPr lang="tr-TR" dirty="0" err="1" smtClean="0"/>
              <a:t>splanknik</a:t>
            </a:r>
            <a:r>
              <a:rPr lang="tr-TR" dirty="0" smtClean="0"/>
              <a:t> mezodermden gelişir.  </a:t>
            </a:r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947856" y="1785647"/>
            <a:ext cx="4475422" cy="4555374"/>
          </a:xfrm>
        </p:spPr>
      </p:pic>
    </p:spTree>
    <p:extLst>
      <p:ext uri="{BB962C8B-B14F-4D97-AF65-F5344CB8AC3E}">
        <p14:creationId xmlns="" xmlns:p14="http://schemas.microsoft.com/office/powerpoint/2010/main" val="2422833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Kas Sisteminin Görevleri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200" dirty="0" err="1" smtClean="0"/>
              <a:t>Postürü</a:t>
            </a:r>
            <a:r>
              <a:rPr lang="tr-TR" sz="3200" dirty="0" smtClean="0"/>
              <a:t> korur.</a:t>
            </a:r>
          </a:p>
          <a:p>
            <a:pPr>
              <a:lnSpc>
                <a:spcPct val="150000"/>
              </a:lnSpc>
            </a:pPr>
            <a:r>
              <a:rPr lang="tr-TR" sz="3200" dirty="0" smtClean="0"/>
              <a:t>Hareket üretir.</a:t>
            </a:r>
          </a:p>
          <a:p>
            <a:pPr>
              <a:lnSpc>
                <a:spcPct val="150000"/>
              </a:lnSpc>
            </a:pPr>
            <a:r>
              <a:rPr lang="tr-TR" sz="3200" dirty="0" smtClean="0"/>
              <a:t>Eklemleri sabitler.</a:t>
            </a:r>
          </a:p>
          <a:p>
            <a:pPr>
              <a:lnSpc>
                <a:spcPct val="150000"/>
              </a:lnSpc>
            </a:pPr>
            <a:r>
              <a:rPr lang="tr-TR" sz="3200" dirty="0" smtClean="0"/>
              <a:t>İskelet kasları iç organları ve dokuları korur.</a:t>
            </a:r>
          </a:p>
          <a:p>
            <a:pPr>
              <a:lnSpc>
                <a:spcPct val="150000"/>
              </a:lnSpc>
            </a:pPr>
            <a:r>
              <a:rPr lang="tr-TR" sz="3200" dirty="0" smtClean="0"/>
              <a:t>Isı üretir.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559493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Kas Tipleri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tr-TR" dirty="0"/>
              <a:t>Kalp kası (Çizgili ve otonom kas)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İskelet kası (Çizgili kas, istemli kas)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Düz kas (Çizgisiz kas, otonom kas)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4726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Kas Tipleri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Düz kas</a:t>
            </a:r>
            <a:r>
              <a:rPr lang="tr-TR" dirty="0" smtClean="0"/>
              <a:t>: kalp kası ile birlikte vücut ağırlığının yaklaşık %10’unu yapar.</a:t>
            </a:r>
          </a:p>
          <a:p>
            <a:r>
              <a:rPr lang="tr-TR" dirty="0" smtClean="0"/>
              <a:t>Tek çekirdekli hücrelerden oluşur ve yavaş kasılır.</a:t>
            </a:r>
          </a:p>
          <a:p>
            <a:r>
              <a:rPr lang="tr-TR" dirty="0" smtClean="0"/>
              <a:t>Düz kas hücrelerinin sitoplazmasında da çizgili kas hücrelerindeki proteinler bulunur.</a:t>
            </a:r>
          </a:p>
          <a:p>
            <a:r>
              <a:rPr lang="tr-TR" dirty="0" err="1" smtClean="0"/>
              <a:t>Kontraktil</a:t>
            </a:r>
            <a:r>
              <a:rPr lang="tr-TR" dirty="0" smtClean="0"/>
              <a:t> </a:t>
            </a:r>
            <a:r>
              <a:rPr lang="tr-TR" dirty="0" err="1" smtClean="0"/>
              <a:t>impulslar</a:t>
            </a:r>
            <a:r>
              <a:rPr lang="tr-TR" dirty="0" smtClean="0"/>
              <a:t> bir hücreden diğerine </a:t>
            </a:r>
            <a:r>
              <a:rPr lang="tr-TR" dirty="0" err="1" smtClean="0"/>
              <a:t>gap</a:t>
            </a:r>
            <a:r>
              <a:rPr lang="tr-TR" dirty="0" smtClean="0"/>
              <a:t> </a:t>
            </a:r>
            <a:r>
              <a:rPr lang="tr-TR" dirty="0" err="1" smtClean="0"/>
              <a:t>junctionlarla</a:t>
            </a:r>
            <a:r>
              <a:rPr lang="tr-TR" dirty="0" smtClean="0"/>
              <a:t> iletilir.</a:t>
            </a:r>
          </a:p>
          <a:p>
            <a:r>
              <a:rPr lang="tr-TR" dirty="0" err="1" smtClean="0"/>
              <a:t>Kalmodulin</a:t>
            </a:r>
            <a:r>
              <a:rPr lang="tr-TR" dirty="0" smtClean="0"/>
              <a:t> kalsiyum bağlayan proteindir. 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167503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Kas Tipleri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Kalp Kası: </a:t>
            </a:r>
            <a:r>
              <a:rPr lang="tr-TR" dirty="0" smtClean="0"/>
              <a:t>Ritmik ve otonom çalışır, çizgili kastır.</a:t>
            </a:r>
          </a:p>
          <a:p>
            <a:r>
              <a:rPr lang="tr-TR" dirty="0" smtClean="0"/>
              <a:t>Komşu kas hücrelerini bağlayan </a:t>
            </a:r>
            <a:r>
              <a:rPr lang="tr-TR" dirty="0" err="1" smtClean="0"/>
              <a:t>interkala</a:t>
            </a:r>
            <a:r>
              <a:rPr lang="tr-TR" dirty="0" smtClean="0"/>
              <a:t> diskler bulunur.</a:t>
            </a:r>
          </a:p>
          <a:p>
            <a:r>
              <a:rPr lang="tr-TR" dirty="0" err="1" smtClean="0"/>
              <a:t>Gap</a:t>
            </a:r>
            <a:r>
              <a:rPr lang="tr-TR" dirty="0" smtClean="0"/>
              <a:t> </a:t>
            </a:r>
            <a:r>
              <a:rPr lang="tr-TR" dirty="0" err="1" smtClean="0"/>
              <a:t>junction</a:t>
            </a:r>
            <a:r>
              <a:rPr lang="tr-TR" dirty="0" smtClean="0"/>
              <a:t> (akson potansiyelinin bir hücreden diğerine geçmesi) ve </a:t>
            </a:r>
            <a:r>
              <a:rPr lang="tr-TR" dirty="0" err="1" smtClean="0"/>
              <a:t>desmosomları</a:t>
            </a:r>
            <a:r>
              <a:rPr lang="tr-TR" dirty="0" smtClean="0"/>
              <a:t> (hücreleri bir arada tutar ve </a:t>
            </a:r>
            <a:r>
              <a:rPr lang="tr-TR" dirty="0" err="1" smtClean="0"/>
              <a:t>miyofibriller</a:t>
            </a:r>
            <a:r>
              <a:rPr lang="tr-TR" dirty="0" smtClean="0"/>
              <a:t> için tutunma yeridir) içerir.</a:t>
            </a:r>
          </a:p>
          <a:p>
            <a:r>
              <a:rPr lang="tr-TR" dirty="0" smtClean="0"/>
              <a:t> Otonom sinirlerle uyarılır.</a:t>
            </a:r>
          </a:p>
        </p:txBody>
      </p:sp>
    </p:spTree>
    <p:extLst>
      <p:ext uri="{BB962C8B-B14F-4D97-AF65-F5344CB8AC3E}">
        <p14:creationId xmlns="" xmlns:p14="http://schemas.microsoft.com/office/powerpoint/2010/main" val="255404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İSKELET SİSTEMİ</a:t>
            </a:r>
            <a:endParaRPr lang="tr-TR" b="1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914401" y="1590493"/>
            <a:ext cx="10162902" cy="4351338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Yetişkin bir insan iskeletinde 206 kemik bulunmaktadır. (</a:t>
            </a:r>
            <a:r>
              <a:rPr lang="tr-TR" dirty="0" err="1" smtClean="0"/>
              <a:t>Yenidoğanda</a:t>
            </a:r>
            <a:r>
              <a:rPr lang="tr-TR" dirty="0" smtClean="0"/>
              <a:t> yaklaşık 300.)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İskelet sisteminin </a:t>
            </a:r>
            <a:r>
              <a:rPr lang="tr-TR" dirty="0" err="1" smtClean="0"/>
              <a:t>desteklilik</a:t>
            </a:r>
            <a:r>
              <a:rPr lang="tr-TR" dirty="0" smtClean="0"/>
              <a:t> sağlama, hareket sağlama, mineral ve yağları depo etme, vücudu koruma, kan hücrelerini üretme görevleri vardır. 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İskelet sistemi; kemikler, </a:t>
            </a:r>
            <a:r>
              <a:rPr lang="tr-TR" dirty="0" err="1" smtClean="0"/>
              <a:t>ligamentler</a:t>
            </a:r>
            <a:r>
              <a:rPr lang="tr-TR" dirty="0" smtClean="0"/>
              <a:t>, kıkırdak ve bağ dokudan ibarettir. </a:t>
            </a:r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lvl="1" algn="just">
              <a:lnSpc>
                <a:spcPct val="150000"/>
              </a:lnSpc>
            </a:pP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005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Kas Tipleri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İskelet kası </a:t>
            </a:r>
            <a:r>
              <a:rPr lang="tr-TR" dirty="0" smtClean="0"/>
              <a:t>: Vücut ağırlığının yaklaşık %42’sini yapar.</a:t>
            </a:r>
          </a:p>
          <a:p>
            <a:r>
              <a:rPr lang="tr-TR" dirty="0" smtClean="0"/>
              <a:t>Hızlı ve kuvvetli kasılır, çabuk yorulur.</a:t>
            </a:r>
          </a:p>
          <a:p>
            <a:r>
              <a:rPr lang="tr-TR" dirty="0" smtClean="0"/>
              <a:t>Çok çekirdeklidir</a:t>
            </a:r>
          </a:p>
          <a:p>
            <a:r>
              <a:rPr lang="tr-TR" dirty="0"/>
              <a:t>Yetişkin bir insanda yaklaşık 650 civarında çizgili kas bulunur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Sitoplazmasında bulunan </a:t>
            </a:r>
            <a:r>
              <a:rPr lang="tr-TR" dirty="0" err="1" smtClean="0"/>
              <a:t>miyofibriller</a:t>
            </a:r>
            <a:r>
              <a:rPr lang="tr-TR" dirty="0" smtClean="0"/>
              <a:t>, </a:t>
            </a:r>
            <a:r>
              <a:rPr lang="tr-TR" dirty="0" err="1" smtClean="0"/>
              <a:t>aktin</a:t>
            </a:r>
            <a:r>
              <a:rPr lang="tr-TR" dirty="0" smtClean="0"/>
              <a:t>, </a:t>
            </a:r>
            <a:r>
              <a:rPr lang="tr-TR" dirty="0" err="1" smtClean="0"/>
              <a:t>miyozin</a:t>
            </a:r>
            <a:r>
              <a:rPr lang="tr-TR" dirty="0" smtClean="0"/>
              <a:t>, </a:t>
            </a:r>
            <a:r>
              <a:rPr lang="tr-TR" dirty="0" err="1" smtClean="0"/>
              <a:t>troponin</a:t>
            </a:r>
            <a:r>
              <a:rPr lang="tr-TR" dirty="0" smtClean="0"/>
              <a:t> ve </a:t>
            </a:r>
            <a:r>
              <a:rPr lang="tr-TR" dirty="0" err="1" smtClean="0"/>
              <a:t>tropomiyozin</a:t>
            </a:r>
            <a:r>
              <a:rPr lang="tr-TR" dirty="0" smtClean="0"/>
              <a:t> proteinlerini içeren </a:t>
            </a:r>
            <a:r>
              <a:rPr lang="tr-TR" dirty="0" err="1" smtClean="0"/>
              <a:t>myoflamentlerden</a:t>
            </a:r>
            <a:r>
              <a:rPr lang="tr-TR" dirty="0" smtClean="0"/>
              <a:t> meydana gelir.</a:t>
            </a:r>
          </a:p>
          <a:p>
            <a:r>
              <a:rPr lang="tr-TR" dirty="0" err="1" smtClean="0"/>
              <a:t>Troponin</a:t>
            </a:r>
            <a:r>
              <a:rPr lang="tr-TR" dirty="0" smtClean="0"/>
              <a:t>-C kalsiyumu bağlayan proteindir ve </a:t>
            </a:r>
            <a:r>
              <a:rPr lang="tr-TR" dirty="0" err="1" smtClean="0"/>
              <a:t>Ca</a:t>
            </a:r>
            <a:r>
              <a:rPr lang="tr-TR" dirty="0" smtClean="0"/>
              <a:t> konsantrasyonuna göre </a:t>
            </a:r>
            <a:r>
              <a:rPr lang="tr-TR" dirty="0" err="1" smtClean="0"/>
              <a:t>kontraktil</a:t>
            </a:r>
            <a:r>
              <a:rPr lang="tr-TR" dirty="0" smtClean="0"/>
              <a:t> cevabı düzenler.</a:t>
            </a:r>
          </a:p>
          <a:p>
            <a:r>
              <a:rPr lang="tr-TR" dirty="0" err="1" smtClean="0"/>
              <a:t>Miyoglobin</a:t>
            </a:r>
            <a:r>
              <a:rPr lang="tr-TR" dirty="0" smtClean="0"/>
              <a:t> kasa kırmızı rengi verir ve demir içeren proteindir. Düz kasta yoktur.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47240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İskelet Kasının </a:t>
            </a:r>
            <a:r>
              <a:rPr lang="tr-TR" b="1" dirty="0" err="1" smtClean="0"/>
              <a:t>Makroskopik</a:t>
            </a:r>
            <a:r>
              <a:rPr lang="tr-TR" b="1" dirty="0" smtClean="0"/>
              <a:t> Anatomisi</a:t>
            </a:r>
            <a:endParaRPr lang="tr-TR" b="1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200" dirty="0" err="1" smtClean="0">
                <a:solidFill>
                  <a:srgbClr val="FF0000"/>
                </a:solidFill>
              </a:rPr>
              <a:t>Epimisyum</a:t>
            </a:r>
            <a:r>
              <a:rPr lang="tr-TR" sz="3200" dirty="0" smtClean="0"/>
              <a:t>: bağ doku, tüm kasın etrafını sarar.</a:t>
            </a:r>
          </a:p>
          <a:p>
            <a:pPr algn="just">
              <a:lnSpc>
                <a:spcPct val="150000"/>
              </a:lnSpc>
            </a:pPr>
            <a:r>
              <a:rPr lang="tr-TR" sz="3200" dirty="0" err="1" smtClean="0">
                <a:solidFill>
                  <a:srgbClr val="FF0000"/>
                </a:solidFill>
              </a:rPr>
              <a:t>Perimisyum</a:t>
            </a:r>
            <a:r>
              <a:rPr lang="tr-TR" sz="3200" dirty="0" smtClean="0"/>
              <a:t>: </a:t>
            </a:r>
            <a:r>
              <a:rPr lang="tr-TR" sz="3200" dirty="0" err="1"/>
              <a:t>F</a:t>
            </a:r>
            <a:r>
              <a:rPr lang="tr-TR" sz="3200" dirty="0" err="1" smtClean="0"/>
              <a:t>asikülüs</a:t>
            </a:r>
            <a:r>
              <a:rPr lang="tr-TR" sz="3200" dirty="0" smtClean="0"/>
              <a:t> denilen kas lifini saran tabakadır.</a:t>
            </a:r>
          </a:p>
          <a:p>
            <a:pPr algn="just">
              <a:lnSpc>
                <a:spcPct val="150000"/>
              </a:lnSpc>
            </a:pPr>
            <a:r>
              <a:rPr lang="tr-TR" sz="3200" dirty="0" err="1" smtClean="0">
                <a:solidFill>
                  <a:srgbClr val="FF0000"/>
                </a:solidFill>
              </a:rPr>
              <a:t>Endomisyum</a:t>
            </a:r>
            <a:r>
              <a:rPr lang="tr-TR" sz="3200" dirty="0" smtClean="0"/>
              <a:t>: Her bir kas lifini ayrı ayrı sarar.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8214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İskelet Kası Lifinin Mikro Anatomisi</a:t>
            </a:r>
            <a:endParaRPr lang="tr-TR" b="1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tr-TR" dirty="0" smtClean="0"/>
              <a:t>İskelet kas hücreleri silindirik, birbirlerine paralel ve açık ve koyu çizgilerden oluşan kendine özgü bantlı bir görüntüsü vardır.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6791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İskelet Kası Lifinin Mikro Anatomisi</a:t>
            </a:r>
            <a:endParaRPr lang="tr-TR" b="1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tr-TR" dirty="0" smtClean="0"/>
              <a:t>Kas hücresinin zarı: </a:t>
            </a:r>
            <a:r>
              <a:rPr lang="tr-TR" dirty="0" err="1" smtClean="0"/>
              <a:t>Sarkolemma</a:t>
            </a:r>
            <a:endParaRPr lang="tr-TR" dirty="0" smtClean="0"/>
          </a:p>
          <a:p>
            <a:pPr algn="just">
              <a:lnSpc>
                <a:spcPct val="200000"/>
              </a:lnSpc>
            </a:pPr>
            <a:r>
              <a:rPr lang="tr-TR" dirty="0" smtClean="0"/>
              <a:t>Sitoplazması : </a:t>
            </a:r>
            <a:r>
              <a:rPr lang="tr-TR" dirty="0" err="1" smtClean="0"/>
              <a:t>Sarkoplazma</a:t>
            </a:r>
            <a:endParaRPr lang="tr-TR" dirty="0" smtClean="0"/>
          </a:p>
          <a:p>
            <a:pPr algn="just">
              <a:lnSpc>
                <a:spcPct val="200000"/>
              </a:lnSpc>
            </a:pPr>
            <a:r>
              <a:rPr lang="tr-TR" dirty="0" err="1" smtClean="0"/>
              <a:t>Sarkoplazma</a:t>
            </a:r>
            <a:r>
              <a:rPr lang="tr-TR" dirty="0" smtClean="0"/>
              <a:t> içerisinde </a:t>
            </a:r>
            <a:r>
              <a:rPr lang="tr-TR" dirty="0" err="1" smtClean="0"/>
              <a:t>miyofibril</a:t>
            </a:r>
            <a:r>
              <a:rPr lang="tr-TR" dirty="0" smtClean="0"/>
              <a:t> (</a:t>
            </a:r>
            <a:r>
              <a:rPr lang="tr-TR" dirty="0" err="1" smtClean="0"/>
              <a:t>aktin+miyozin</a:t>
            </a:r>
            <a:r>
              <a:rPr lang="tr-TR" dirty="0" smtClean="0"/>
              <a:t>) bulunur.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96069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İskelet Kası Lifinin Mikro Anatomisi</a:t>
            </a:r>
            <a:endParaRPr lang="tr-TR" b="1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Miyofibrildeki</a:t>
            </a:r>
            <a:r>
              <a:rPr lang="tr-TR" dirty="0" smtClean="0"/>
              <a:t> koyu renkli A (</a:t>
            </a:r>
            <a:r>
              <a:rPr lang="tr-TR" dirty="0" err="1" smtClean="0"/>
              <a:t>Anizotropik</a:t>
            </a:r>
            <a:r>
              <a:rPr lang="tr-TR" dirty="0" smtClean="0"/>
              <a:t>) bandı </a:t>
            </a:r>
            <a:r>
              <a:rPr lang="tr-TR" dirty="0" err="1" smtClean="0"/>
              <a:t>Miyozin</a:t>
            </a:r>
            <a:r>
              <a:rPr lang="tr-TR" dirty="0" smtClean="0"/>
              <a:t>, parlak I (</a:t>
            </a:r>
            <a:r>
              <a:rPr lang="tr-TR" dirty="0" err="1" smtClean="0"/>
              <a:t>Izotropik</a:t>
            </a:r>
            <a:r>
              <a:rPr lang="tr-TR" dirty="0" smtClean="0"/>
              <a:t>) bandı Aktin içerir.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 Her bir I bandı Z çizgisi ile birbirinden ayrılır.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 bandının ortasında bulunan açık renkli alan H bandıdır.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H bandı M çizgisi ile ikiye ayrılır ve M çizgisinin ana proteini kasılma için </a:t>
            </a:r>
            <a:r>
              <a:rPr lang="tr-TR" dirty="0" err="1" smtClean="0"/>
              <a:t>ATP’nin</a:t>
            </a:r>
            <a:r>
              <a:rPr lang="tr-TR" dirty="0" smtClean="0"/>
              <a:t> sağlanmasında gerekli olan </a:t>
            </a:r>
            <a:r>
              <a:rPr lang="tr-TR" dirty="0" err="1" smtClean="0"/>
              <a:t>Kreatin</a:t>
            </a:r>
            <a:r>
              <a:rPr lang="tr-TR" dirty="0" smtClean="0"/>
              <a:t> </a:t>
            </a:r>
            <a:r>
              <a:rPr lang="tr-TR" dirty="0" err="1" smtClean="0"/>
              <a:t>Kinaz’dır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9409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Sinir Sistemi</a:t>
            </a:r>
            <a:endParaRPr lang="tr-TR" b="1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Sinir sistemi </a:t>
            </a:r>
            <a:r>
              <a:rPr lang="tr-TR" dirty="0" err="1" smtClean="0"/>
              <a:t>kardiovasküler</a:t>
            </a:r>
            <a:r>
              <a:rPr lang="tr-TR" dirty="0" smtClean="0"/>
              <a:t> sistemle birlikte </a:t>
            </a:r>
            <a:r>
              <a:rPr lang="tr-TR" dirty="0" err="1" smtClean="0"/>
              <a:t>embrioda</a:t>
            </a:r>
            <a:r>
              <a:rPr lang="tr-TR" dirty="0" smtClean="0"/>
              <a:t> ilk olarak fonksiyona başlayan sistemdir.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Fonksiyonel olarak; somatik ve otonom sinir sistemi; </a:t>
            </a:r>
            <a:r>
              <a:rPr lang="tr-TR" dirty="0"/>
              <a:t>a</a:t>
            </a:r>
            <a:r>
              <a:rPr lang="tr-TR" dirty="0" smtClean="0"/>
              <a:t>natomik olarak merkezi sinir sistemi (beyin ve </a:t>
            </a:r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spinalis</a:t>
            </a:r>
            <a:r>
              <a:rPr lang="tr-TR" dirty="0" smtClean="0"/>
              <a:t>) ve </a:t>
            </a:r>
            <a:r>
              <a:rPr lang="tr-TR" dirty="0" err="1" smtClean="0"/>
              <a:t>periferik</a:t>
            </a:r>
            <a:r>
              <a:rPr lang="tr-TR" dirty="0" smtClean="0"/>
              <a:t> sinir (31 çift </a:t>
            </a:r>
            <a:r>
              <a:rPr lang="tr-TR" dirty="0" err="1" smtClean="0"/>
              <a:t>spinal</a:t>
            </a:r>
            <a:r>
              <a:rPr lang="tr-TR" dirty="0" smtClean="0"/>
              <a:t> sinir ve 12 çift </a:t>
            </a:r>
            <a:r>
              <a:rPr lang="tr-TR" dirty="0" err="1" smtClean="0"/>
              <a:t>kranial</a:t>
            </a:r>
            <a:r>
              <a:rPr lang="tr-TR" dirty="0" smtClean="0"/>
              <a:t> sinir) sistemi olarak 2’ye ayrılır.</a:t>
            </a:r>
          </a:p>
        </p:txBody>
      </p:sp>
    </p:spTree>
    <p:extLst>
      <p:ext uri="{BB962C8B-B14F-4D97-AF65-F5344CB8AC3E}">
        <p14:creationId xmlns="" xmlns:p14="http://schemas.microsoft.com/office/powerpoint/2010/main" val="20234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Sinir Sistemi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Neuroglia</a:t>
            </a:r>
            <a:r>
              <a:rPr lang="tr-TR" dirty="0" smtClean="0"/>
              <a:t>: Nöronları destekler ve besler. Nöronlar arasında bulunur.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Neuron</a:t>
            </a:r>
            <a:r>
              <a:rPr lang="tr-TR" dirty="0" smtClean="0"/>
              <a:t>: Sinir sisteminin yapısal ve fonksiyonel </a:t>
            </a:r>
            <a:r>
              <a:rPr lang="tr-TR" dirty="0" err="1" smtClean="0"/>
              <a:t>ünitidir</a:t>
            </a:r>
            <a:r>
              <a:rPr lang="tr-TR" dirty="0" smtClean="0"/>
              <a:t>. Sinir sistemindeki en büyük nöron </a:t>
            </a:r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spinalisteki</a:t>
            </a:r>
            <a:r>
              <a:rPr lang="tr-TR" dirty="0" smtClean="0"/>
              <a:t> alfa motor nöron, en küçük nöron ise </a:t>
            </a:r>
            <a:r>
              <a:rPr lang="tr-TR" dirty="0" err="1" smtClean="0"/>
              <a:t>cerebellumdaki</a:t>
            </a:r>
            <a:r>
              <a:rPr lang="tr-TR" dirty="0" smtClean="0"/>
              <a:t> granül hücredir. Nöronların çoğalabilme özelliği yoktur (</a:t>
            </a:r>
            <a:r>
              <a:rPr lang="tr-TR" dirty="0" err="1" smtClean="0"/>
              <a:t>olfaktor</a:t>
            </a:r>
            <a:r>
              <a:rPr lang="tr-TR" dirty="0" smtClean="0"/>
              <a:t> </a:t>
            </a:r>
            <a:r>
              <a:rPr lang="tr-TR" dirty="0" err="1" smtClean="0"/>
              <a:t>epitel</a:t>
            </a:r>
            <a:r>
              <a:rPr lang="tr-TR" dirty="0" smtClean="0"/>
              <a:t> </a:t>
            </a:r>
            <a:r>
              <a:rPr lang="tr-TR" dirty="0" err="1" smtClean="0"/>
              <a:t>bipolar</a:t>
            </a:r>
            <a:r>
              <a:rPr lang="tr-TR" dirty="0" smtClean="0"/>
              <a:t> nöronları hariç).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09865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Sinir Sistemi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Motor Nöron (</a:t>
            </a:r>
            <a:r>
              <a:rPr lang="tr-TR" dirty="0" err="1" smtClean="0"/>
              <a:t>Efferent</a:t>
            </a:r>
            <a:r>
              <a:rPr lang="tr-TR" dirty="0" smtClean="0"/>
              <a:t>): İskelet kaslarına gidenlere </a:t>
            </a:r>
            <a:r>
              <a:rPr lang="tr-TR" dirty="0" err="1" smtClean="0"/>
              <a:t>somatik</a:t>
            </a:r>
            <a:r>
              <a:rPr lang="tr-TR" dirty="0" err="1"/>
              <a:t>motor</a:t>
            </a:r>
            <a:r>
              <a:rPr lang="tr-TR" dirty="0"/>
              <a:t> nöron </a:t>
            </a:r>
            <a:r>
              <a:rPr lang="tr-TR" dirty="0" smtClean="0"/>
              <a:t>; organlara, bezlere ve damarlara otonom etkiyi götürenlere </a:t>
            </a:r>
            <a:r>
              <a:rPr lang="tr-TR" dirty="0" err="1" smtClean="0"/>
              <a:t>visseral</a:t>
            </a:r>
            <a:r>
              <a:rPr lang="tr-TR" dirty="0" smtClean="0"/>
              <a:t> motor nöron denir.</a:t>
            </a:r>
          </a:p>
          <a:p>
            <a:r>
              <a:rPr lang="tr-TR" dirty="0" smtClean="0"/>
              <a:t>Duyu Nöron (</a:t>
            </a:r>
            <a:r>
              <a:rPr lang="tr-TR" dirty="0" err="1" smtClean="0"/>
              <a:t>Afferent</a:t>
            </a:r>
            <a:r>
              <a:rPr lang="tr-TR" dirty="0" smtClean="0"/>
              <a:t>): Derideki reseptörler tarafından alınan somatik duyu ile </a:t>
            </a:r>
            <a:r>
              <a:rPr lang="tr-TR" dirty="0" err="1" smtClean="0"/>
              <a:t>nöromusküler</a:t>
            </a:r>
            <a:r>
              <a:rPr lang="tr-TR" dirty="0" smtClean="0"/>
              <a:t> </a:t>
            </a:r>
            <a:r>
              <a:rPr lang="tr-TR" dirty="0" err="1" smtClean="0"/>
              <a:t>iğcikler</a:t>
            </a:r>
            <a:r>
              <a:rPr lang="tr-TR" dirty="0" smtClean="0"/>
              <a:t> ve eklem kapsülündeki reseptörlerle alınan </a:t>
            </a:r>
            <a:r>
              <a:rPr lang="tr-TR" dirty="0" err="1" smtClean="0"/>
              <a:t>propirioseptif</a:t>
            </a:r>
            <a:r>
              <a:rPr lang="tr-TR" dirty="0" smtClean="0"/>
              <a:t> duyuyu taşıyanlara somatik duyu nöron; organlar, damarlar ve bez yapılardaki reseptör tarafından alınan duyuları taşıyanlara </a:t>
            </a:r>
            <a:r>
              <a:rPr lang="tr-TR" dirty="0" err="1" smtClean="0"/>
              <a:t>visseral</a:t>
            </a:r>
            <a:r>
              <a:rPr lang="tr-TR" dirty="0" smtClean="0"/>
              <a:t> duyu nöron denir.  </a:t>
            </a:r>
          </a:p>
          <a:p>
            <a:r>
              <a:rPr lang="tr-TR" dirty="0" smtClean="0"/>
              <a:t>Ara Nöron (</a:t>
            </a:r>
            <a:r>
              <a:rPr lang="tr-TR" dirty="0" err="1" smtClean="0"/>
              <a:t>İnternöron</a:t>
            </a:r>
            <a:r>
              <a:rPr lang="tr-TR" dirty="0" smtClean="0"/>
              <a:t>):Uyarının gideceği nöronun duyarlılığını </a:t>
            </a:r>
            <a:r>
              <a:rPr lang="tr-TR" dirty="0" err="1" smtClean="0"/>
              <a:t>inhibe</a:t>
            </a:r>
            <a:r>
              <a:rPr lang="tr-TR" dirty="0" smtClean="0"/>
              <a:t> </a:t>
            </a:r>
            <a:r>
              <a:rPr lang="tr-TR" dirty="0" err="1" smtClean="0"/>
              <a:t>vaya</a:t>
            </a:r>
            <a:r>
              <a:rPr lang="tr-TR" dirty="0" smtClean="0"/>
              <a:t> </a:t>
            </a:r>
            <a:r>
              <a:rPr lang="tr-TR" dirty="0" err="1" smtClean="0"/>
              <a:t>eksite</a:t>
            </a:r>
            <a:r>
              <a:rPr lang="tr-TR" dirty="0" smtClean="0"/>
              <a:t> eder.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34262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Sinir Sisteminin Hareketi Sağlamadaki Rolü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71105"/>
            <a:ext cx="10515600" cy="4605858"/>
          </a:xfrm>
        </p:spPr>
        <p:txBody>
          <a:bodyPr/>
          <a:lstStyle/>
          <a:p>
            <a:pPr lvl="0"/>
            <a:r>
              <a:rPr lang="tr-TR" dirty="0"/>
              <a:t>Hareketlerin istemli kontrolünü sağlar ve istemli hareketleri </a:t>
            </a:r>
            <a:r>
              <a:rPr lang="tr-TR" dirty="0" smtClean="0"/>
              <a:t>başlatır.</a:t>
            </a:r>
          </a:p>
          <a:p>
            <a:pPr lvl="0"/>
            <a:endParaRPr lang="tr-TR" dirty="0"/>
          </a:p>
          <a:p>
            <a:pPr lvl="0"/>
            <a:endParaRPr lang="tr-TR" dirty="0" smtClean="0"/>
          </a:p>
          <a:p>
            <a:pPr lvl="0"/>
            <a:endParaRPr lang="tr-TR" dirty="0" smtClean="0"/>
          </a:p>
          <a:p>
            <a:pPr lvl="0"/>
            <a:endParaRPr lang="tr-TR" dirty="0" smtClean="0"/>
          </a:p>
          <a:p>
            <a:pPr lvl="0"/>
            <a:r>
              <a:rPr lang="tr-TR" dirty="0" smtClean="0"/>
              <a:t>Omurilik </a:t>
            </a:r>
            <a:r>
              <a:rPr lang="tr-TR" dirty="0"/>
              <a:t>reflekslerinin kontrolünü sağlar.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55792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Sinir </a:t>
            </a:r>
            <a:r>
              <a:rPr lang="tr-TR" b="1" dirty="0" smtClean="0"/>
              <a:t>Sistemi- </a:t>
            </a:r>
            <a:r>
              <a:rPr lang="tr-TR" b="1" dirty="0" err="1" smtClean="0"/>
              <a:t>Cerebellum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i="1" dirty="0" smtClean="0"/>
              <a:t>«Küçük Beyin, Beyincik»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Yaklaşık 150 gr ağırlığındadır.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Hareketlerin koordinasyonunu sağlar.</a:t>
            </a:r>
          </a:p>
          <a:p>
            <a:pPr>
              <a:lnSpc>
                <a:spcPct val="200000"/>
              </a:lnSpc>
            </a:pPr>
            <a:r>
              <a:rPr lang="tr-TR" dirty="0" err="1" smtClean="0"/>
              <a:t>Postürün</a:t>
            </a:r>
            <a:r>
              <a:rPr lang="tr-TR" dirty="0" smtClean="0"/>
              <a:t> devamını ve dengeyi sağlar.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27008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Kemikler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4 tip kemik hücresi bulunur:</a:t>
            </a:r>
          </a:p>
          <a:p>
            <a:r>
              <a:rPr lang="tr-TR" dirty="0" smtClean="0"/>
              <a:t>Osteogenik (</a:t>
            </a:r>
            <a:r>
              <a:rPr lang="tr-TR" dirty="0" err="1" smtClean="0"/>
              <a:t>osteoprogenitör</a:t>
            </a:r>
            <a:r>
              <a:rPr lang="tr-TR" dirty="0" smtClean="0"/>
              <a:t>) hücreler: </a:t>
            </a:r>
            <a:r>
              <a:rPr lang="tr-TR" dirty="0" err="1" smtClean="0"/>
              <a:t>Mezenşimal</a:t>
            </a:r>
            <a:r>
              <a:rPr lang="tr-TR" dirty="0" smtClean="0"/>
              <a:t> kökenlidir. Gerektiğinde </a:t>
            </a:r>
            <a:r>
              <a:rPr lang="tr-TR" dirty="0" err="1" smtClean="0"/>
              <a:t>osteoblasta</a:t>
            </a:r>
            <a:r>
              <a:rPr lang="tr-TR" dirty="0" smtClean="0"/>
              <a:t> dönüşür.</a:t>
            </a:r>
          </a:p>
          <a:p>
            <a:r>
              <a:rPr lang="tr-TR" dirty="0" err="1" smtClean="0"/>
              <a:t>Osteoblastlar</a:t>
            </a:r>
            <a:r>
              <a:rPr lang="tr-TR" dirty="0" smtClean="0"/>
              <a:t>: Osteogenik hücreden köken alır. Kemiğin organik elemanlarını sentezler. </a:t>
            </a:r>
            <a:r>
              <a:rPr lang="tr-TR" dirty="0" err="1" smtClean="0"/>
              <a:t>Mineralize</a:t>
            </a:r>
            <a:r>
              <a:rPr lang="tr-TR" dirty="0" smtClean="0"/>
              <a:t> olmamış bu </a:t>
            </a:r>
            <a:r>
              <a:rPr lang="tr-TR" dirty="0" err="1" smtClean="0"/>
              <a:t>matrikse</a:t>
            </a:r>
            <a:r>
              <a:rPr lang="tr-TR" dirty="0" smtClean="0"/>
              <a:t> </a:t>
            </a:r>
            <a:r>
              <a:rPr lang="tr-TR" dirty="0" err="1" smtClean="0"/>
              <a:t>osteoid</a:t>
            </a:r>
            <a:r>
              <a:rPr lang="tr-TR" dirty="0" smtClean="0"/>
              <a:t> denir. </a:t>
            </a:r>
            <a:r>
              <a:rPr lang="tr-TR" dirty="0" err="1" smtClean="0"/>
              <a:t>Osteoide</a:t>
            </a:r>
            <a:r>
              <a:rPr lang="tr-TR" dirty="0" smtClean="0"/>
              <a:t> fosfat eklendiğinde kemik oluşur.</a:t>
            </a:r>
          </a:p>
          <a:p>
            <a:r>
              <a:rPr lang="tr-TR" dirty="0" err="1" smtClean="0"/>
              <a:t>Osteosit</a:t>
            </a:r>
            <a:r>
              <a:rPr lang="tr-TR" dirty="0" smtClean="0"/>
              <a:t>: Tam olarak gelişmemiş kemiklerin esas hücresidir. Potansiyel </a:t>
            </a:r>
            <a:r>
              <a:rPr lang="tr-TR" dirty="0" err="1" smtClean="0"/>
              <a:t>osteoblasttır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Osteoklast</a:t>
            </a:r>
            <a:r>
              <a:rPr lang="tr-TR" dirty="0" smtClean="0"/>
              <a:t>: Kemik iliğinden </a:t>
            </a:r>
            <a:r>
              <a:rPr lang="tr-TR" dirty="0" err="1" smtClean="0"/>
              <a:t>derive</a:t>
            </a:r>
            <a:r>
              <a:rPr lang="tr-TR" dirty="0" smtClean="0"/>
              <a:t> olur. Kemiğin en büyük hücresidir. Kemiğin yıkımından sorumludur.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60696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İskelet Kasının Kasılma Ve Gevşemesi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İskelet kasının kasılabilmesi sinir sistemi tarafından kontrol edilir. Her bir kas lifi birkaç tane (mimik kasları, göz kasları…) ile yüzlerce motor nöron (gövde kasları,…) arasında değişen sayıda motor nöronla </a:t>
            </a:r>
            <a:r>
              <a:rPr lang="tr-TR" dirty="0" err="1" smtClean="0"/>
              <a:t>inerve</a:t>
            </a:r>
            <a:r>
              <a:rPr lang="tr-TR" dirty="0" smtClean="0"/>
              <a:t> edilir. </a:t>
            </a:r>
          </a:p>
          <a:p>
            <a:r>
              <a:rPr lang="tr-TR" dirty="0" smtClean="0"/>
              <a:t>Motor nöronun aksonu ile kas lifi arasındaki birleşme yeri </a:t>
            </a:r>
            <a:r>
              <a:rPr lang="tr-TR" dirty="0" err="1" smtClean="0"/>
              <a:t>nöromüsküler</a:t>
            </a:r>
            <a:r>
              <a:rPr lang="tr-TR" dirty="0" smtClean="0"/>
              <a:t> kavşak olarak bilinir. </a:t>
            </a:r>
          </a:p>
          <a:p>
            <a:r>
              <a:rPr lang="tr-TR" dirty="0"/>
              <a:t>Birleşme yerinde kas lifi </a:t>
            </a:r>
            <a:r>
              <a:rPr lang="tr-TR" dirty="0" err="1"/>
              <a:t>membranı</a:t>
            </a:r>
            <a:r>
              <a:rPr lang="tr-TR" dirty="0"/>
              <a:t> (</a:t>
            </a:r>
            <a:r>
              <a:rPr lang="tr-TR" dirty="0" err="1"/>
              <a:t>sarkolemma</a:t>
            </a:r>
            <a:r>
              <a:rPr lang="tr-TR" dirty="0"/>
              <a:t>) motor son plağı oluşturur. </a:t>
            </a:r>
          </a:p>
          <a:p>
            <a:r>
              <a:rPr lang="tr-TR" dirty="0"/>
              <a:t>Aksonun terminal ucu ile </a:t>
            </a:r>
            <a:r>
              <a:rPr lang="tr-TR" dirty="0" err="1"/>
              <a:t>sarkolemma</a:t>
            </a:r>
            <a:r>
              <a:rPr lang="tr-TR" dirty="0"/>
              <a:t> arasında kalan aralığa </a:t>
            </a:r>
            <a:r>
              <a:rPr lang="tr-TR" dirty="0" err="1"/>
              <a:t>sinaptik</a:t>
            </a:r>
            <a:r>
              <a:rPr lang="tr-TR" dirty="0"/>
              <a:t> aralık denir</a:t>
            </a:r>
            <a:r>
              <a:rPr lang="tr-TR" dirty="0" smtClean="0"/>
              <a:t>.</a:t>
            </a:r>
          </a:p>
          <a:p>
            <a:r>
              <a:rPr lang="tr-TR" dirty="0"/>
              <a:t>Sinaptik aralığa nörondan salgılanan </a:t>
            </a:r>
            <a:r>
              <a:rPr lang="tr-TR" dirty="0" err="1"/>
              <a:t>asetilkolin</a:t>
            </a:r>
            <a:r>
              <a:rPr lang="tr-TR" dirty="0"/>
              <a:t> bırakılır.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73228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="" xmlns:p14="http://schemas.microsoft.com/office/powerpoint/2010/main" val="955098207"/>
              </p:ext>
            </p:extLst>
          </p:nvPr>
        </p:nvGraphicFramePr>
        <p:xfrm>
          <a:off x="939339" y="365126"/>
          <a:ext cx="10050086" cy="5773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8676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54034"/>
            <a:ext cx="10515600" cy="510757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İzotonik</a:t>
            </a:r>
            <a:r>
              <a:rPr lang="tr-TR" dirty="0" smtClean="0"/>
              <a:t> kasılma: Bir kasın </a:t>
            </a:r>
            <a:r>
              <a:rPr lang="tr-TR" dirty="0" err="1" smtClean="0"/>
              <a:t>kontraksiyonu</a:t>
            </a:r>
            <a:r>
              <a:rPr lang="tr-TR" dirty="0" smtClean="0"/>
              <a:t> sırasında gerilimi sabit kalıp boyunun kısalıp kalınlaşması.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İzometrik</a:t>
            </a:r>
            <a:r>
              <a:rPr lang="tr-TR" dirty="0" smtClean="0"/>
              <a:t> kasılma: Boyu sabit kalıp, sadece kasılması durumu.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Kas </a:t>
            </a:r>
            <a:r>
              <a:rPr lang="tr-TR" dirty="0" err="1" smtClean="0"/>
              <a:t>tonüsü</a:t>
            </a:r>
            <a:r>
              <a:rPr lang="tr-TR" dirty="0" smtClean="0"/>
              <a:t>: istirahat halindeki kasların yer çekimine karşı hafif kasılı olma durumudur. 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Tonüsün</a:t>
            </a:r>
            <a:r>
              <a:rPr lang="tr-TR" dirty="0" smtClean="0"/>
              <a:t> devamlılığını </a:t>
            </a:r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sipinalis</a:t>
            </a:r>
            <a:r>
              <a:rPr lang="tr-TR" dirty="0" smtClean="0"/>
              <a:t> aracılığı ile beyne giden </a:t>
            </a:r>
            <a:r>
              <a:rPr lang="tr-TR" dirty="0" err="1" smtClean="0"/>
              <a:t>impulslar</a:t>
            </a:r>
            <a:r>
              <a:rPr lang="tr-TR" dirty="0" smtClean="0"/>
              <a:t> sağlar. </a:t>
            </a:r>
            <a:r>
              <a:rPr lang="tr-TR" dirty="0" err="1" smtClean="0"/>
              <a:t>Tonüs</a:t>
            </a:r>
            <a:r>
              <a:rPr lang="tr-TR" dirty="0" smtClean="0"/>
              <a:t>; uykuda, felçte ve anestezide kaybolur.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0837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Hareket Gereksinimi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Özgürce, kolay ve istemli olarak çevrede hareket edebilme yeteneği olan hareketlilik, yaşamın </a:t>
            </a:r>
            <a:r>
              <a:rPr lang="tr-TR" dirty="0"/>
              <a:t>önemli bir parçasıdır</a:t>
            </a:r>
            <a:r>
              <a:rPr lang="tr-TR" dirty="0" smtClean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İnsanlar kendilerini travmadan korumak ve temel ihtiyaçlarını karşılamak için hareket etmelidir.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Hareketlilik </a:t>
            </a:r>
            <a:r>
              <a:rPr lang="tr-TR" dirty="0"/>
              <a:t>bağımsızlık için hayati önem taşır; tamamen hareketsiz bir kişi </a:t>
            </a:r>
            <a:r>
              <a:rPr lang="tr-TR" dirty="0" smtClean="0"/>
              <a:t>savunmasız </a:t>
            </a:r>
            <a:r>
              <a:rPr lang="tr-TR" dirty="0"/>
              <a:t>ve bağımlıdır.</a:t>
            </a:r>
          </a:p>
        </p:txBody>
      </p:sp>
    </p:spTree>
    <p:extLst>
      <p:ext uri="{BB962C8B-B14F-4D97-AF65-F5344CB8AC3E}">
        <p14:creationId xmlns="" xmlns:p14="http://schemas.microsoft.com/office/powerpoint/2010/main" val="351278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Normal Hareket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Postür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Eklem Hareketliliği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Denge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Koordineli Hareket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24553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Normal </a:t>
            </a:r>
            <a:r>
              <a:rPr lang="tr-TR" b="1" dirty="0" err="1" smtClean="0"/>
              <a:t>Postür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Kişi ayakta dururken, otururken veya uzanırken vücut parçalarının optimal </a:t>
            </a:r>
            <a:r>
              <a:rPr lang="tr-TR" dirty="0"/>
              <a:t>dengeyi ve maksimum vücut işlevini destekleyecek şekilde </a:t>
            </a:r>
            <a:r>
              <a:rPr lang="tr-TR" dirty="0" smtClean="0"/>
              <a:t>olmasıdır.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smtClean="0"/>
              <a:t>Vücut iyi </a:t>
            </a:r>
            <a:r>
              <a:rPr lang="tr-TR" dirty="0" err="1" smtClean="0"/>
              <a:t>postürde</a:t>
            </a:r>
            <a:r>
              <a:rPr lang="tr-TR" dirty="0" smtClean="0"/>
              <a:t> olduğunda, </a:t>
            </a:r>
            <a:r>
              <a:rPr lang="tr-TR" dirty="0"/>
              <a:t>eklemler, kaslar, </a:t>
            </a:r>
            <a:r>
              <a:rPr lang="tr-TR" dirty="0" err="1"/>
              <a:t>tendonlar</a:t>
            </a:r>
            <a:r>
              <a:rPr lang="tr-TR" dirty="0"/>
              <a:t> veya bağlar üzerindeki gerginlik en aza indirilir ve iç yapılar ve organlar desteklenir.</a:t>
            </a:r>
          </a:p>
        </p:txBody>
      </p:sp>
    </p:spTree>
    <p:extLst>
      <p:ext uri="{BB962C8B-B14F-4D97-AF65-F5344CB8AC3E}">
        <p14:creationId xmlns="" xmlns:p14="http://schemas.microsoft.com/office/powerpoint/2010/main" val="397682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Normal </a:t>
            </a:r>
            <a:r>
              <a:rPr lang="tr-TR" b="1" dirty="0" err="1" smtClean="0"/>
              <a:t>Postür</a:t>
            </a:r>
            <a:endParaRPr lang="tr-TR" b="1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Omurga anatomik olarak 4 eğime sahiptir:</a:t>
            </a:r>
          </a:p>
          <a:p>
            <a:r>
              <a:rPr lang="tr-TR" dirty="0" err="1" smtClean="0"/>
              <a:t>Servikal</a:t>
            </a:r>
            <a:endParaRPr lang="tr-TR" dirty="0" smtClean="0"/>
          </a:p>
          <a:p>
            <a:r>
              <a:rPr lang="tr-TR" dirty="0" err="1" smtClean="0"/>
              <a:t>Torasik</a:t>
            </a:r>
            <a:endParaRPr lang="tr-TR" dirty="0" smtClean="0"/>
          </a:p>
          <a:p>
            <a:r>
              <a:rPr lang="tr-TR" dirty="0" err="1" smtClean="0"/>
              <a:t>Lumbar</a:t>
            </a:r>
            <a:endParaRPr lang="tr-TR" dirty="0" smtClean="0"/>
          </a:p>
          <a:p>
            <a:r>
              <a:rPr lang="tr-TR" dirty="0" err="1" smtClean="0"/>
              <a:t>Sakral</a:t>
            </a: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Eklem Hareketliliği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Eklemler kas-iskelet sisteminin fonksiyonel birimleridir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11536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Range</a:t>
            </a:r>
            <a:r>
              <a:rPr lang="tr-TR" b="1" dirty="0" smtClean="0"/>
              <a:t> of Motion (ROM)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tr-TR" dirty="0" smtClean="0"/>
              <a:t>ROM: Bir </a:t>
            </a:r>
            <a:r>
              <a:rPr lang="tr-TR" dirty="0"/>
              <a:t>eklem için mümkün olan maksimum harekettir</a:t>
            </a:r>
            <a:r>
              <a:rPr lang="tr-TR" dirty="0" smtClean="0"/>
              <a:t>.</a:t>
            </a:r>
          </a:p>
          <a:p>
            <a:pPr algn="just">
              <a:lnSpc>
                <a:spcPct val="200000"/>
              </a:lnSpc>
            </a:pPr>
            <a:r>
              <a:rPr lang="tr-TR" dirty="0"/>
              <a:t>Eklem hareket </a:t>
            </a:r>
            <a:r>
              <a:rPr lang="tr-TR" dirty="0" smtClean="0"/>
              <a:t>aralığı, kişiden </a:t>
            </a:r>
            <a:r>
              <a:rPr lang="tr-TR" dirty="0"/>
              <a:t>kişiye değişir ve </a:t>
            </a:r>
            <a:r>
              <a:rPr lang="tr-TR" dirty="0" smtClean="0"/>
              <a:t>genetik, </a:t>
            </a:r>
            <a:r>
              <a:rPr lang="tr-TR" dirty="0"/>
              <a:t>gelişim </a:t>
            </a:r>
            <a:r>
              <a:rPr lang="tr-TR" dirty="0" smtClean="0"/>
              <a:t>dönemleri, </a:t>
            </a:r>
            <a:r>
              <a:rPr lang="tr-TR" dirty="0"/>
              <a:t>hastalığın varlığı veya yokluğu ve kişinin normalde dahil olduğu fiziksel aktivite miktarı ile belirlenir.</a:t>
            </a:r>
          </a:p>
        </p:txBody>
      </p:sp>
    </p:spTree>
    <p:extLst>
      <p:ext uri="{BB962C8B-B14F-4D97-AF65-F5344CB8AC3E}">
        <p14:creationId xmlns="" xmlns:p14="http://schemas.microsoft.com/office/powerpoint/2010/main" val="225893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Denge 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Cerebellum</a:t>
            </a:r>
            <a:r>
              <a:rPr lang="tr-TR" dirty="0" smtClean="0"/>
              <a:t> tarafından ve iç kulaktaki yapılar ile gerçekleşir.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Vücut ağırlığı yerçekiminin vücuda uyguladığı kuvvettir ve dengede kalabilmek için yerçekimine karşı koymak gerekir. 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Ağırlık merkezi; cismin kütlesinin merkezidir. Vücudun dengesi bozulduğunda ağırlık merkezinin yer değiştirmesine ve yer çekiminin kuvvetinin artmasına bağlı olarak büyük olasılıkla düşme görülür.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Kemikler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6495186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2667909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Koordineli Hareket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Dengeli, yumuşak, amaçlı hareket, </a:t>
            </a:r>
            <a:r>
              <a:rPr lang="tr-TR" dirty="0" err="1"/>
              <a:t>serebral</a:t>
            </a:r>
            <a:r>
              <a:rPr lang="tr-TR" dirty="0"/>
              <a:t> korteks, </a:t>
            </a:r>
            <a:r>
              <a:rPr lang="tr-TR" dirty="0" err="1"/>
              <a:t>serebellum</a:t>
            </a:r>
            <a:r>
              <a:rPr lang="tr-TR" dirty="0"/>
              <a:t> ve bazal gangliyonların düzgün çalışmasının sonucudur</a:t>
            </a:r>
            <a:r>
              <a:rPr lang="tr-TR" dirty="0" smtClean="0"/>
              <a:t>.</a:t>
            </a:r>
          </a:p>
          <a:p>
            <a:r>
              <a:rPr lang="tr-TR" dirty="0" err="1"/>
              <a:t>Serebral</a:t>
            </a:r>
            <a:r>
              <a:rPr lang="tr-TR" dirty="0"/>
              <a:t> korteks, </a:t>
            </a:r>
            <a:r>
              <a:rPr lang="tr-TR" dirty="0" smtClean="0"/>
              <a:t>istemli motor </a:t>
            </a:r>
            <a:r>
              <a:rPr lang="tr-TR" dirty="0"/>
              <a:t>aktivitesini başlatır, beyincik hareketin motor aktivitelerini koordine eder ve bazal gangliyonlar duruşu korur</a:t>
            </a:r>
            <a:r>
              <a:rPr lang="tr-TR" dirty="0" smtClean="0"/>
              <a:t>.</a:t>
            </a:r>
          </a:p>
          <a:p>
            <a:r>
              <a:rPr lang="tr-TR" dirty="0" err="1"/>
              <a:t>Serebral</a:t>
            </a:r>
            <a:r>
              <a:rPr lang="tr-TR" dirty="0"/>
              <a:t> korteks kasları değil hareketleri çalıştırır. Örneğin korteks, kolu bir fincan kahve almaya yönlendirebilir</a:t>
            </a:r>
            <a:r>
              <a:rPr lang="tr-TR" dirty="0" smtClean="0"/>
              <a:t>.</a:t>
            </a:r>
          </a:p>
          <a:p>
            <a:r>
              <a:rPr lang="tr-TR" dirty="0"/>
              <a:t>Bilinç seviyesinin altında çalışan beyincik, gönüllü hareketle ilgili kasları harmanlar ve koordine eder. Hareketi yönlendirmez, ancak </a:t>
            </a:r>
            <a:r>
              <a:rPr lang="tr-TR" dirty="0" err="1"/>
              <a:t>serebral</a:t>
            </a:r>
            <a:r>
              <a:rPr lang="tr-TR" dirty="0"/>
              <a:t> korteksteki "talimatları" el, kol ve omuzdaki birçok farklı kasın ayrıntılı eylemlerine dönüştürür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19732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Egzersiz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Fiziksel aktivite, enerji tüketimini artıran iskelet kası kasılması ile üretilen bedensel harekettir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dirty="0"/>
              <a:t>Egzersiz, fiziksel uygunluğun bir veya daha fazla bileşenini iyileştirmek veya sürdürmek için gerçekleştirilen planlı, yapılandırılmış ve tekrarlayan bir vücut hareketi olarak tanımlanan bir tür fiziksel aktivitedir.</a:t>
            </a:r>
          </a:p>
        </p:txBody>
      </p:sp>
    </p:spTree>
    <p:extLst>
      <p:ext uri="{BB962C8B-B14F-4D97-AF65-F5344CB8AC3E}">
        <p14:creationId xmlns="" xmlns:p14="http://schemas.microsoft.com/office/powerpoint/2010/main" val="85990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Egzersiz Tipleri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b="1" i="1" dirty="0"/>
              <a:t>1.İzotonik Egzersiz:</a:t>
            </a:r>
            <a:r>
              <a:rPr lang="tr-TR" altLang="tr-TR" dirty="0"/>
              <a:t> Bu tip egzersizde birey kaslarını kasarak kısaltır ve eklemlerini oynatarak aktif hareket meydana getirir (yürüme, koşma, yüzme).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altLang="tr-TR" dirty="0" err="1"/>
              <a:t>İzotonik</a:t>
            </a:r>
            <a:r>
              <a:rPr lang="tr-TR" altLang="tr-TR" dirty="0"/>
              <a:t> </a:t>
            </a:r>
            <a:r>
              <a:rPr lang="tr-TR" altLang="tr-TR" dirty="0" smtClean="0"/>
              <a:t>egzersizler kas </a:t>
            </a:r>
            <a:r>
              <a:rPr lang="tr-TR" altLang="tr-TR" dirty="0"/>
              <a:t>hacmini, kas </a:t>
            </a:r>
            <a:r>
              <a:rPr lang="tr-TR" altLang="tr-TR" dirty="0" err="1"/>
              <a:t>tonusunu</a:t>
            </a:r>
            <a:r>
              <a:rPr lang="tr-TR" altLang="tr-TR" dirty="0"/>
              <a:t> ve kas gücünü arttırır, eklem hareketlerini geliştirir, kalp ve solunum işlevlerini, kan dolaşımını güçlendirir, </a:t>
            </a:r>
            <a:r>
              <a:rPr lang="tr-TR" altLang="tr-TR" dirty="0" err="1"/>
              <a:t>osteoblastik</a:t>
            </a:r>
            <a:r>
              <a:rPr lang="tr-TR" altLang="tr-TR" dirty="0"/>
              <a:t> etkinliği arttırır.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44411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Egzersiz Tipleri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tr-TR" altLang="tr-TR" b="1" i="1" dirty="0"/>
              <a:t>2.İzometrik Egzersiz:</a:t>
            </a:r>
            <a:r>
              <a:rPr lang="tr-TR" altLang="tr-TR" dirty="0"/>
              <a:t> Bireyin kaslarında kısalma olmaksızın kas kasılmasını gerçekleştirmesidir</a:t>
            </a:r>
            <a:r>
              <a:rPr lang="tr-TR" altLang="tr-TR" dirty="0" smtClean="0"/>
              <a:t>. Bu </a:t>
            </a:r>
            <a:r>
              <a:rPr lang="tr-TR" altLang="tr-TR" dirty="0"/>
              <a:t>durumda hiç </a:t>
            </a:r>
            <a:r>
              <a:rPr lang="tr-TR" altLang="tr-TR" dirty="0" smtClean="0"/>
              <a:t>hareket </a:t>
            </a:r>
            <a:r>
              <a:rPr lang="tr-TR" altLang="tr-TR" dirty="0"/>
              <a:t>görülmez, yani eklemler oynamaz. </a:t>
            </a:r>
            <a:r>
              <a:rPr lang="tr-TR" altLang="tr-TR" dirty="0" smtClean="0"/>
              <a:t>Bazen </a:t>
            </a:r>
            <a:r>
              <a:rPr lang="tr-TR" altLang="tr-TR" dirty="0"/>
              <a:t>kas liflerinde minimum bir kısalma görülebilir. 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altLang="tr-TR" b="1" i="1" dirty="0"/>
              <a:t>3.İzokinetik Egzersiz:</a:t>
            </a:r>
            <a:r>
              <a:rPr lang="tr-TR" altLang="tr-TR" dirty="0"/>
              <a:t> Bu tip egzersiz aktif bir egzersiz olup, kaslar bir dirence karşı kasılırlar. </a:t>
            </a:r>
          </a:p>
        </p:txBody>
      </p:sp>
    </p:spTree>
    <p:extLst>
      <p:ext uri="{BB962C8B-B14F-4D97-AF65-F5344CB8AC3E}">
        <p14:creationId xmlns="" xmlns:p14="http://schemas.microsoft.com/office/powerpoint/2010/main" val="127481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Egzersizin Yararları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iskelet sistemi</a:t>
            </a:r>
          </a:p>
          <a:p>
            <a:r>
              <a:rPr lang="tr-TR" dirty="0" smtClean="0"/>
              <a:t>Kardiyovasküler sistem</a:t>
            </a:r>
          </a:p>
          <a:p>
            <a:r>
              <a:rPr lang="tr-TR" dirty="0" smtClean="0"/>
              <a:t>Solunum sistemi</a:t>
            </a:r>
          </a:p>
          <a:p>
            <a:r>
              <a:rPr lang="tr-TR" dirty="0" smtClean="0"/>
              <a:t>GİS</a:t>
            </a:r>
          </a:p>
          <a:p>
            <a:r>
              <a:rPr lang="tr-TR" dirty="0" err="1" smtClean="0"/>
              <a:t>Üriner</a:t>
            </a:r>
            <a:r>
              <a:rPr lang="tr-TR" dirty="0" smtClean="0"/>
              <a:t> sistem</a:t>
            </a:r>
          </a:p>
          <a:p>
            <a:r>
              <a:rPr lang="tr-TR" dirty="0" err="1" smtClean="0"/>
              <a:t>İmmün</a:t>
            </a:r>
            <a:r>
              <a:rPr lang="tr-TR" dirty="0" smtClean="0"/>
              <a:t> Sistem</a:t>
            </a:r>
          </a:p>
          <a:p>
            <a:r>
              <a:rPr lang="tr-TR" dirty="0" err="1" smtClean="0"/>
              <a:t>Psikonörolojik</a:t>
            </a:r>
            <a:r>
              <a:rPr lang="tr-TR" dirty="0" smtClean="0"/>
              <a:t> Sistem</a:t>
            </a:r>
          </a:p>
          <a:p>
            <a:r>
              <a:rPr lang="tr-TR" dirty="0" smtClean="0"/>
              <a:t>Bilişsel Fonksiyonlar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1486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Egzersizin Yararları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67542"/>
            <a:ext cx="10515600" cy="471569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Eklem hareketliliğini, sabitliğini ve eklem aralığını arttırır.</a:t>
            </a:r>
          </a:p>
          <a:p>
            <a:pPr>
              <a:lnSpc>
                <a:spcPct val="150000"/>
              </a:lnSpc>
            </a:pPr>
            <a:r>
              <a:rPr lang="tr-TR" dirty="0"/>
              <a:t>Kan basıncını, kalp atım sayısının ve serum lipit düzeyinin düşmesini sağlar.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Ventilasyon</a:t>
            </a:r>
            <a:r>
              <a:rPr lang="tr-TR" dirty="0" smtClean="0"/>
              <a:t> ve </a:t>
            </a:r>
            <a:r>
              <a:rPr lang="tr-TR" dirty="0" err="1" smtClean="0"/>
              <a:t>oksiyen</a:t>
            </a:r>
            <a:r>
              <a:rPr lang="tr-TR" dirty="0" smtClean="0"/>
              <a:t> alımı egzersiz sırasında artar ve böylece gaz değişimi sağlanır. </a:t>
            </a:r>
          </a:p>
          <a:p>
            <a:pPr>
              <a:lnSpc>
                <a:spcPct val="150000"/>
              </a:lnSpc>
            </a:pPr>
            <a:r>
              <a:rPr lang="tr-TR" dirty="0"/>
              <a:t>Daha derin solunum ile daha fazla toksin ortadan kaldırılır ve beyne artan oksijen nedeniyle problem çözme ve duygusal </a:t>
            </a:r>
            <a:r>
              <a:rPr lang="tr-TR" dirty="0" err="1"/>
              <a:t>stabilite</a:t>
            </a:r>
            <a:r>
              <a:rPr lang="tr-TR" dirty="0"/>
              <a:t> artar.</a:t>
            </a:r>
          </a:p>
        </p:txBody>
      </p:sp>
    </p:spTree>
    <p:extLst>
      <p:ext uri="{BB962C8B-B14F-4D97-AF65-F5344CB8AC3E}">
        <p14:creationId xmlns="" xmlns:p14="http://schemas.microsoft.com/office/powerpoint/2010/main" val="41413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Egzersizin Yararları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85109"/>
            <a:ext cx="10515600" cy="466344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Yeterli egzersiz aynı zamanda bronşlarda ve </a:t>
            </a:r>
            <a:r>
              <a:rPr lang="tr-TR" dirty="0" err="1"/>
              <a:t>bronşiyollerde</a:t>
            </a:r>
            <a:r>
              <a:rPr lang="tr-TR" dirty="0"/>
              <a:t> </a:t>
            </a:r>
            <a:r>
              <a:rPr lang="tr-TR" dirty="0" err="1"/>
              <a:t>sekresyonların</a:t>
            </a:r>
            <a:r>
              <a:rPr lang="tr-TR" dirty="0"/>
              <a:t> birikmesini önler, solunum çabasını ve enfeksiyon riskini </a:t>
            </a:r>
            <a:r>
              <a:rPr lang="tr-TR" dirty="0" smtClean="0"/>
              <a:t>azaltır.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Egzersiz iştahı artırır ve </a:t>
            </a:r>
            <a:r>
              <a:rPr lang="tr-TR" dirty="0" err="1"/>
              <a:t>gastrointestinal</a:t>
            </a:r>
            <a:r>
              <a:rPr lang="tr-TR" dirty="0"/>
              <a:t> sistem tonunu arttırır, </a:t>
            </a:r>
            <a:r>
              <a:rPr lang="tr-TR" dirty="0" err="1" smtClean="0"/>
              <a:t>peristalsizmi</a:t>
            </a:r>
            <a:r>
              <a:rPr lang="tr-TR" dirty="0" smtClean="0"/>
              <a:t> </a:t>
            </a:r>
            <a:r>
              <a:rPr lang="tr-TR" dirty="0"/>
              <a:t>kolaylaştırır</a:t>
            </a:r>
            <a:r>
              <a:rPr lang="tr-TR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Egzersiz </a:t>
            </a:r>
            <a:r>
              <a:rPr lang="tr-TR" dirty="0" err="1"/>
              <a:t>metabolik</a:t>
            </a:r>
            <a:r>
              <a:rPr lang="tr-TR" dirty="0"/>
              <a:t> hızı yükseltir, böylece vücut ısısı ve atık ürünleri ve kalori kullanımını artırır.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76784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Egzersizin Yararları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10790"/>
            <a:ext cx="10515600" cy="4924696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Yeterli egzersiz etkili kan akışını teşvik ettiğinden, vücut atıkları daha etkili bir şekilde atar</a:t>
            </a:r>
            <a:r>
              <a:rPr lang="tr-TR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Solunum ve kas-iskelet sistemi eforu arttıkça ve yerçekimi </a:t>
            </a:r>
            <a:r>
              <a:rPr lang="tr-TR" dirty="0" err="1"/>
              <a:t>postüral</a:t>
            </a:r>
            <a:r>
              <a:rPr lang="tr-TR" dirty="0"/>
              <a:t> değişikliklere girdikçe, lenf sıvısı dokulardan vücuttaki lenf kılcal damarlarına ve damarlarına daha verimli bir şekilde pompalanır. Patojenlerin yok edilmesinin ve yabancı antijenlerin çıkarılmasının olabileceği lenf düğümleri yoluyla dolaşım da iyileştirilir</a:t>
            </a:r>
            <a:r>
              <a:rPr lang="tr-TR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Fiziksel efor, beyindeki hücreleri </a:t>
            </a:r>
            <a:r>
              <a:rPr lang="tr-TR" dirty="0" err="1"/>
              <a:t>nöronal</a:t>
            </a:r>
            <a:r>
              <a:rPr lang="tr-TR" dirty="0"/>
              <a:t> bağlantıları güçlendirmeye ve inşa etmeye teşvik eder.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70901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Hareketliliğe  Etki Eden Faktörler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/>
              <a:t>BÜYÜME ve GELİŞME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BESLENME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KİŞİSEL TUTUM VE DAVRANIŞLAR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DIŞ FAKTÖRLER</a:t>
            </a:r>
          </a:p>
          <a:p>
            <a:pPr>
              <a:lnSpc>
                <a:spcPct val="20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83109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Yatak </a:t>
            </a:r>
            <a:r>
              <a:rPr lang="tr-TR" b="1" dirty="0" err="1" smtClean="0"/>
              <a:t>İstirahati</a:t>
            </a:r>
            <a:r>
              <a:rPr lang="tr-TR" b="1" dirty="0" smtClean="0"/>
              <a:t> ve </a:t>
            </a:r>
            <a:r>
              <a:rPr lang="tr-TR" b="1" dirty="0" err="1" smtClean="0"/>
              <a:t>İmmobilizasyon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3200" u="sng" dirty="0" smtClean="0"/>
              <a:t>Yatak </a:t>
            </a:r>
            <a:r>
              <a:rPr lang="tr-TR" sz="3200" u="sng" dirty="0" err="1" smtClean="0"/>
              <a:t>istirahatinin</a:t>
            </a:r>
            <a:r>
              <a:rPr lang="tr-TR" sz="3200" u="sng" dirty="0" smtClean="0"/>
              <a:t> avantajları</a:t>
            </a:r>
            <a:r>
              <a:rPr lang="tr-TR" sz="3200" dirty="0" smtClean="0"/>
              <a:t>:</a:t>
            </a:r>
          </a:p>
          <a:p>
            <a:pPr lvl="1" algn="just">
              <a:lnSpc>
                <a:spcPct val="150000"/>
              </a:lnSpc>
            </a:pPr>
            <a:r>
              <a:rPr lang="tr-TR" sz="3200" dirty="0" smtClean="0"/>
              <a:t>Dokuların oksijen gereksinimi azalır</a:t>
            </a:r>
          </a:p>
          <a:p>
            <a:pPr lvl="1" algn="just">
              <a:lnSpc>
                <a:spcPct val="150000"/>
              </a:lnSpc>
            </a:pPr>
            <a:r>
              <a:rPr lang="tr-TR" sz="3200" dirty="0" smtClean="0"/>
              <a:t>Ağrıyı azaltır</a:t>
            </a:r>
          </a:p>
          <a:p>
            <a:pPr lvl="1" algn="just">
              <a:lnSpc>
                <a:spcPct val="150000"/>
              </a:lnSpc>
            </a:pPr>
            <a:r>
              <a:rPr lang="tr-TR" sz="3200" dirty="0" smtClean="0"/>
              <a:t>Hastaya dinlenme sağlar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Kemik Tipleri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Uzun kemik: </a:t>
            </a:r>
            <a:r>
              <a:rPr lang="tr-TR" dirty="0" err="1" smtClean="0"/>
              <a:t>Femur</a:t>
            </a:r>
            <a:r>
              <a:rPr lang="tr-TR" dirty="0" smtClean="0"/>
              <a:t>, </a:t>
            </a:r>
            <a:r>
              <a:rPr lang="tr-TR" dirty="0" err="1" smtClean="0"/>
              <a:t>humerus</a:t>
            </a:r>
            <a:r>
              <a:rPr lang="tr-TR" dirty="0" smtClean="0"/>
              <a:t>, parmak kemikleri…</a:t>
            </a:r>
          </a:p>
          <a:p>
            <a:r>
              <a:rPr lang="tr-TR" dirty="0" smtClean="0"/>
              <a:t>Kısa kemik: El bileği, ayak bileği kemikleri</a:t>
            </a:r>
          </a:p>
          <a:p>
            <a:r>
              <a:rPr lang="tr-TR" dirty="0" smtClean="0"/>
              <a:t>Düzensiz kemik: </a:t>
            </a:r>
            <a:r>
              <a:rPr lang="tr-TR" dirty="0" err="1" smtClean="0"/>
              <a:t>Vertebra</a:t>
            </a:r>
            <a:r>
              <a:rPr lang="tr-TR" dirty="0" smtClean="0"/>
              <a:t>, </a:t>
            </a:r>
            <a:r>
              <a:rPr lang="tr-TR" dirty="0" err="1" smtClean="0"/>
              <a:t>koksis</a:t>
            </a:r>
            <a:r>
              <a:rPr lang="tr-TR" dirty="0" smtClean="0"/>
              <a:t>…</a:t>
            </a:r>
          </a:p>
          <a:p>
            <a:r>
              <a:rPr lang="tr-TR" dirty="0" smtClean="0"/>
              <a:t>Yassı kemik: Kosta, </a:t>
            </a:r>
            <a:r>
              <a:rPr lang="tr-TR" dirty="0" err="1" smtClean="0"/>
              <a:t>frontal</a:t>
            </a:r>
            <a:r>
              <a:rPr lang="tr-TR" dirty="0" smtClean="0"/>
              <a:t>, </a:t>
            </a:r>
            <a:r>
              <a:rPr lang="tr-TR" dirty="0" err="1" smtClean="0"/>
              <a:t>scapula</a:t>
            </a:r>
            <a:r>
              <a:rPr lang="tr-TR" dirty="0" smtClean="0"/>
              <a:t>…</a:t>
            </a:r>
          </a:p>
          <a:p>
            <a:r>
              <a:rPr lang="tr-TR" dirty="0" smtClean="0"/>
              <a:t>Havalı kemik: </a:t>
            </a:r>
            <a:r>
              <a:rPr lang="tr-TR" dirty="0" err="1" smtClean="0"/>
              <a:t>temporal</a:t>
            </a:r>
            <a:r>
              <a:rPr lang="tr-TR" dirty="0" smtClean="0"/>
              <a:t>, </a:t>
            </a:r>
            <a:r>
              <a:rPr lang="tr-TR" dirty="0" err="1" smtClean="0"/>
              <a:t>maxilla</a:t>
            </a:r>
            <a:r>
              <a:rPr lang="tr-TR" dirty="0" smtClean="0"/>
              <a:t>…</a:t>
            </a:r>
          </a:p>
          <a:p>
            <a:r>
              <a:rPr lang="tr-TR" dirty="0" err="1" smtClean="0"/>
              <a:t>Susamsı</a:t>
            </a:r>
            <a:r>
              <a:rPr lang="tr-TR" dirty="0" smtClean="0"/>
              <a:t> kemik: </a:t>
            </a:r>
            <a:r>
              <a:rPr lang="tr-TR" dirty="0" err="1"/>
              <a:t>P</a:t>
            </a:r>
            <a:r>
              <a:rPr lang="tr-TR" dirty="0" err="1" smtClean="0"/>
              <a:t>atella</a:t>
            </a:r>
            <a:r>
              <a:rPr lang="tr-TR" dirty="0" smtClean="0"/>
              <a:t> </a:t>
            </a:r>
          </a:p>
          <a:p>
            <a:r>
              <a:rPr lang="tr-TR" dirty="0" smtClean="0"/>
              <a:t>Aksesuar kemik: </a:t>
            </a:r>
            <a:r>
              <a:rPr lang="tr-TR" dirty="0" err="1" smtClean="0"/>
              <a:t>Os</a:t>
            </a:r>
            <a:r>
              <a:rPr lang="tr-TR" dirty="0" smtClean="0"/>
              <a:t> </a:t>
            </a:r>
            <a:r>
              <a:rPr lang="tr-TR" dirty="0" err="1" smtClean="0"/>
              <a:t>vesalianum</a:t>
            </a:r>
            <a:r>
              <a:rPr lang="tr-TR" dirty="0" smtClean="0"/>
              <a:t> </a:t>
            </a:r>
            <a:r>
              <a:rPr lang="tr-TR" dirty="0" err="1" smtClean="0"/>
              <a:t>pedis</a:t>
            </a:r>
            <a:r>
              <a:rPr lang="tr-TR" dirty="0" smtClean="0"/>
              <a:t> (5. </a:t>
            </a:r>
            <a:r>
              <a:rPr lang="tr-TR" dirty="0" err="1" smtClean="0"/>
              <a:t>metatersal</a:t>
            </a:r>
            <a:r>
              <a:rPr lang="tr-TR" dirty="0" smtClean="0"/>
              <a:t> kemiğin bazalinde)</a:t>
            </a:r>
          </a:p>
          <a:p>
            <a:r>
              <a:rPr lang="tr-TR" dirty="0" err="1" smtClean="0"/>
              <a:t>Heterotopik</a:t>
            </a:r>
            <a:r>
              <a:rPr lang="tr-TR" dirty="0" smtClean="0"/>
              <a:t> kemik: Kronik </a:t>
            </a:r>
            <a:r>
              <a:rPr lang="tr-TR" dirty="0" err="1" smtClean="0"/>
              <a:t>inflamatuar</a:t>
            </a:r>
            <a:r>
              <a:rPr lang="tr-TR" dirty="0" smtClean="0"/>
              <a:t> hastalık sonucu oluşur.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630815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İmmobilizasyonun Etkileri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iskelet sistemi</a:t>
            </a:r>
          </a:p>
          <a:p>
            <a:r>
              <a:rPr lang="tr-TR" dirty="0" smtClean="0"/>
              <a:t>Kardiyovasküler sistem</a:t>
            </a:r>
          </a:p>
          <a:p>
            <a:r>
              <a:rPr lang="tr-TR" dirty="0" smtClean="0"/>
              <a:t>Solunum sistemi</a:t>
            </a:r>
          </a:p>
          <a:p>
            <a:r>
              <a:rPr lang="tr-TR" dirty="0" smtClean="0"/>
              <a:t>Metabolik sistem</a:t>
            </a:r>
          </a:p>
          <a:p>
            <a:r>
              <a:rPr lang="tr-TR" dirty="0" err="1" smtClean="0"/>
              <a:t>Üriner</a:t>
            </a:r>
            <a:r>
              <a:rPr lang="tr-TR" dirty="0" smtClean="0"/>
              <a:t> sistem</a:t>
            </a:r>
          </a:p>
          <a:p>
            <a:r>
              <a:rPr lang="tr-TR" dirty="0" smtClean="0"/>
              <a:t>GİS</a:t>
            </a:r>
          </a:p>
          <a:p>
            <a:r>
              <a:rPr lang="tr-TR" dirty="0" smtClean="0"/>
              <a:t>Deri</a:t>
            </a:r>
          </a:p>
          <a:p>
            <a:r>
              <a:rPr lang="tr-TR" dirty="0" err="1" smtClean="0"/>
              <a:t>Psikonörolojik</a:t>
            </a:r>
            <a:r>
              <a:rPr lang="tr-TR" dirty="0" smtClean="0"/>
              <a:t> </a:t>
            </a:r>
            <a:r>
              <a:rPr lang="tr-TR" dirty="0"/>
              <a:t>Sistem</a:t>
            </a:r>
          </a:p>
        </p:txBody>
      </p:sp>
    </p:spTree>
    <p:extLst>
      <p:ext uri="{BB962C8B-B14F-4D97-AF65-F5344CB8AC3E}">
        <p14:creationId xmlns="" xmlns:p14="http://schemas.microsoft.com/office/powerpoint/2010/main" val="125260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İmmobilizasyonun </a:t>
            </a:r>
            <a:r>
              <a:rPr lang="tr-TR" dirty="0" smtClean="0"/>
              <a:t>Etkileri-Kas </a:t>
            </a:r>
            <a:r>
              <a:rPr lang="tr-TR" dirty="0"/>
              <a:t>iskelet sistemi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93670"/>
            <a:ext cx="10515600" cy="474181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Osteoporoz</a:t>
            </a:r>
            <a:r>
              <a:rPr lang="tr-TR" dirty="0" smtClean="0"/>
              <a:t>: kullanılmayan kemikler </a:t>
            </a:r>
            <a:r>
              <a:rPr lang="tr-TR" dirty="0" err="1" smtClean="0"/>
              <a:t>deminalize</a:t>
            </a:r>
            <a:r>
              <a:rPr lang="tr-TR" dirty="0" smtClean="0"/>
              <a:t> olur.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>
                <a:solidFill>
                  <a:srgbClr val="FF0000"/>
                </a:solidFill>
              </a:rPr>
              <a:t>Atrofi</a:t>
            </a:r>
            <a:r>
              <a:rPr lang="tr-TR" dirty="0"/>
              <a:t>: Kullanılmayan </a:t>
            </a:r>
            <a:r>
              <a:rPr lang="tr-TR" dirty="0" smtClean="0"/>
              <a:t>kas, gücünü </a:t>
            </a:r>
            <a:r>
              <a:rPr lang="tr-TR" dirty="0"/>
              <a:t>ve normal fonksiyonlarının çoğunu kaybeder</a:t>
            </a:r>
            <a:r>
              <a:rPr lang="tr-TR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>
                <a:solidFill>
                  <a:srgbClr val="FF0000"/>
                </a:solidFill>
              </a:rPr>
              <a:t>Kontraktürler</a:t>
            </a:r>
            <a:r>
              <a:rPr lang="tr-TR" dirty="0" smtClean="0"/>
              <a:t>: Kas </a:t>
            </a:r>
            <a:r>
              <a:rPr lang="tr-TR" dirty="0"/>
              <a:t>lifleri </a:t>
            </a:r>
            <a:r>
              <a:rPr lang="tr-TR" dirty="0" smtClean="0"/>
              <a:t>kısalmadığında </a:t>
            </a:r>
            <a:r>
              <a:rPr lang="tr-TR" dirty="0"/>
              <a:t>ve uzamadığında, </a:t>
            </a:r>
            <a:r>
              <a:rPr lang="tr-TR" dirty="0" smtClean="0"/>
              <a:t>eklem </a:t>
            </a:r>
            <a:r>
              <a:rPr lang="tr-TR" dirty="0"/>
              <a:t>hareketliliğini sınırlayan bir </a:t>
            </a:r>
            <a:r>
              <a:rPr lang="tr-TR" dirty="0" err="1" smtClean="0"/>
              <a:t>kontraktür</a:t>
            </a:r>
            <a:r>
              <a:rPr lang="tr-TR" dirty="0" smtClean="0"/>
              <a:t> </a:t>
            </a:r>
            <a:r>
              <a:rPr lang="tr-TR" dirty="0"/>
              <a:t>oluşur</a:t>
            </a:r>
            <a:r>
              <a:rPr lang="tr-TR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Eklemlerde sertlik ve </a:t>
            </a:r>
            <a:r>
              <a:rPr lang="tr-TR" dirty="0" smtClean="0">
                <a:solidFill>
                  <a:srgbClr val="FF0000"/>
                </a:solidFill>
              </a:rPr>
              <a:t>ağrı</a:t>
            </a:r>
            <a:r>
              <a:rPr lang="tr-TR" dirty="0" smtClean="0"/>
              <a:t>:  </a:t>
            </a:r>
            <a:r>
              <a:rPr lang="tr-TR" dirty="0"/>
              <a:t>Hareket olmadan, eklemdeki </a:t>
            </a:r>
            <a:r>
              <a:rPr lang="tr-TR" dirty="0" err="1"/>
              <a:t>kollajen</a:t>
            </a:r>
            <a:r>
              <a:rPr lang="tr-TR" dirty="0"/>
              <a:t> (bağ) dokuları </a:t>
            </a:r>
            <a:r>
              <a:rPr lang="tr-TR" dirty="0" smtClean="0"/>
              <a:t>kalıcı </a:t>
            </a:r>
            <a:r>
              <a:rPr lang="tr-TR" dirty="0"/>
              <a:t>olarak </a:t>
            </a:r>
            <a:r>
              <a:rPr lang="tr-TR" dirty="0" smtClean="0"/>
              <a:t>hareketsizleşir.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7913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/>
              <a:t>İmmobilizasyonun </a:t>
            </a:r>
            <a:r>
              <a:rPr lang="tr-TR" b="1" dirty="0" smtClean="0"/>
              <a:t>Etkileri-</a:t>
            </a:r>
            <a:r>
              <a:rPr lang="tr-TR" b="1" dirty="0"/>
              <a:t>Kardiyovasküler </a:t>
            </a:r>
            <a:r>
              <a:rPr lang="tr-TR" b="1" dirty="0" smtClean="0"/>
              <a:t>sistem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Ortostatik</a:t>
            </a:r>
            <a:r>
              <a:rPr lang="tr-TR" dirty="0" smtClean="0"/>
              <a:t> hipotansiyon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Venöz</a:t>
            </a:r>
            <a:r>
              <a:rPr lang="tr-TR" dirty="0"/>
              <a:t> </a:t>
            </a:r>
            <a:r>
              <a:rPr lang="tr-TR" dirty="0" err="1"/>
              <a:t>vazodilatasyon</a:t>
            </a:r>
            <a:r>
              <a:rPr lang="tr-TR" dirty="0"/>
              <a:t> ve </a:t>
            </a:r>
            <a:r>
              <a:rPr lang="tr-TR" dirty="0" err="1" smtClean="0"/>
              <a:t>staz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Ödem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Trombüs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7950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İmmobilizasyonun </a:t>
            </a:r>
            <a:r>
              <a:rPr lang="tr-TR" b="1" dirty="0" smtClean="0"/>
              <a:t>Etkileri-Solunum sistemi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Solunum hareketi azalır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Sekresyonlar</a:t>
            </a:r>
            <a:r>
              <a:rPr lang="tr-TR" dirty="0" smtClean="0"/>
              <a:t> akciğerde birikir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Atelektazi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Pnömoni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45563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İmmobilizasyonun </a:t>
            </a:r>
            <a:r>
              <a:rPr lang="tr-TR" b="1" dirty="0" smtClean="0"/>
              <a:t>Etkileri-</a:t>
            </a:r>
            <a:r>
              <a:rPr lang="tr-TR" b="1" dirty="0"/>
              <a:t>Metabolik </a:t>
            </a:r>
            <a:r>
              <a:rPr lang="tr-TR" b="1" dirty="0" smtClean="0"/>
              <a:t>sistem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Metabolizma hızı düşer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Anoreksiya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/>
              <a:t>Negatif kalsiyum </a:t>
            </a:r>
            <a:r>
              <a:rPr lang="tr-TR" dirty="0" smtClean="0"/>
              <a:t>dengesi: Kemikten kana kalsiyum geçişi olur.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03365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İmmobilizasyonun </a:t>
            </a:r>
            <a:r>
              <a:rPr lang="tr-TR" b="1" dirty="0" smtClean="0"/>
              <a:t>Etkileri-</a:t>
            </a:r>
            <a:r>
              <a:rPr lang="tr-TR" b="1" dirty="0" err="1" smtClean="0"/>
              <a:t>Üriner</a:t>
            </a:r>
            <a:r>
              <a:rPr lang="tr-TR" b="1" dirty="0" smtClean="0"/>
              <a:t> Sistem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Üriner</a:t>
            </a:r>
            <a:r>
              <a:rPr lang="tr-TR" dirty="0" smtClean="0"/>
              <a:t> </a:t>
            </a:r>
            <a:r>
              <a:rPr lang="tr-TR" dirty="0" err="1" smtClean="0"/>
              <a:t>staz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Böbrek Taşı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Üriner</a:t>
            </a:r>
            <a:r>
              <a:rPr lang="tr-TR" dirty="0" smtClean="0"/>
              <a:t> </a:t>
            </a:r>
            <a:r>
              <a:rPr lang="tr-TR" dirty="0" err="1" smtClean="0"/>
              <a:t>retansyon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Üriner</a:t>
            </a:r>
            <a:r>
              <a:rPr lang="tr-TR" dirty="0" smtClean="0"/>
              <a:t> enfeksiyon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59742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Vücut Mekaniğine Uygun Hareket Etme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tr-TR" dirty="0"/>
              <a:t>Vücut mekaniği, nesneleri taşımak ve günlük yaşam aktivitelerini gerçekleştirmek için vücudun verimli, koordineli ve güvenli kullanımını tanımlamak için kullanılan terimdir.</a:t>
            </a:r>
          </a:p>
        </p:txBody>
      </p:sp>
    </p:spTree>
    <p:extLst>
      <p:ext uri="{BB962C8B-B14F-4D97-AF65-F5344CB8AC3E}">
        <p14:creationId xmlns="" xmlns:p14="http://schemas.microsoft.com/office/powerpoint/2010/main" val="66327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96389" y="2518121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/>
              <a:t>TEDAVİ/MUAYENE AMAÇLI HASTA POZİSYONLARI</a:t>
            </a:r>
            <a:endParaRPr lang="tr-TR" b="1" dirty="0"/>
          </a:p>
        </p:txBody>
      </p:sp>
    </p:spTree>
    <p:extLst>
      <p:ext uri="{BB962C8B-B14F-4D97-AF65-F5344CB8AC3E}">
        <p14:creationId xmlns="" xmlns:p14="http://schemas.microsoft.com/office/powerpoint/2010/main" val="144607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Dorsal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Rekümbent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Perine bakımı, sürgü verme,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vajinal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ilaç uygulama, kadınlarda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üriner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kateter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takılması gibi uygulamalarda kullanılan bir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pozisyondur.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öncesi sırtüstü pozisyonuna getirilir. Daha sonra hastanın dizleri bükük, ayak tabanları yatak ile tam temas edecek biçime getirilir. Ayaklar yan yana ve hafifçe açıktır. </a:t>
            </a:r>
          </a:p>
        </p:txBody>
      </p:sp>
    </p:spTree>
    <p:extLst>
      <p:ext uri="{BB962C8B-B14F-4D97-AF65-F5344CB8AC3E}">
        <p14:creationId xmlns="" xmlns:p14="http://schemas.microsoft.com/office/powerpoint/2010/main" val="187191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Litotomi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Çoğunlukla jinekoloji muayenelerinde ve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ameliyatlarında, bazı rektum ameliyatlarda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normal doğum eyleminde,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üriner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katater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takılması ve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sistoskopide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kullanılan bir pozisyondur. </a:t>
            </a:r>
          </a:p>
        </p:txBody>
      </p:sp>
    </p:spTree>
    <p:extLst>
      <p:ext uri="{BB962C8B-B14F-4D97-AF65-F5344CB8AC3E}">
        <p14:creationId xmlns="" xmlns:p14="http://schemas.microsoft.com/office/powerpoint/2010/main" val="210297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Kemikleşme (</a:t>
            </a:r>
            <a:r>
              <a:rPr lang="tr-TR" b="1" dirty="0" err="1" smtClean="0"/>
              <a:t>Ossifikasyon</a:t>
            </a:r>
            <a:r>
              <a:rPr lang="tr-TR" b="1" dirty="0" smtClean="0"/>
              <a:t>, </a:t>
            </a:r>
            <a:r>
              <a:rPr lang="tr-TR" b="1" dirty="0" err="1" smtClean="0"/>
              <a:t>Osteogenezis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Gebeliğin 3. ayında fetüs iskeleti tamamen şekillenir. Ancak kıkırdak yapıdadır. </a:t>
            </a:r>
          </a:p>
          <a:p>
            <a:r>
              <a:rPr lang="tr-TR" dirty="0" smtClean="0"/>
              <a:t>Kemikleşme </a:t>
            </a:r>
            <a:r>
              <a:rPr lang="tr-TR" dirty="0" err="1" smtClean="0"/>
              <a:t>embriyonik</a:t>
            </a:r>
            <a:r>
              <a:rPr lang="tr-TR" dirty="0" smtClean="0"/>
              <a:t> hayatın 3. ayında başlar, 25 yaşına kadar tüm kemiklerde tamamlanır. </a:t>
            </a:r>
          </a:p>
          <a:p>
            <a:r>
              <a:rPr lang="tr-TR" dirty="0" smtClean="0"/>
              <a:t>İskelette kemikleşmeye başlayan ilk kemik </a:t>
            </a:r>
            <a:r>
              <a:rPr lang="tr-TR" dirty="0" err="1" smtClean="0"/>
              <a:t>klaviculadır</a:t>
            </a:r>
            <a:r>
              <a:rPr lang="tr-TR" dirty="0" smtClean="0"/>
              <a:t>.  </a:t>
            </a:r>
          </a:p>
          <a:p>
            <a:r>
              <a:rPr lang="tr-TR" dirty="0" smtClean="0"/>
              <a:t>İntramembranöz kemikleşme ve endokondral kemikleşme olmak üzere 2 tip kemikleşme vardır.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7623198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Litotomi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Litotomi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pozisyonunda, hasta sırt üstü uzanmış, bacaklar dizlerden kıvrılarak göğsüne doğru çekilmiş, ayaklar bir destek üzerine yerleştirilmiştir. Bacaklar omuz genişliğinde açıktır. Böylece perine bölgesi kolayca muayene edilebilir. </a:t>
            </a:r>
          </a:p>
          <a:p>
            <a:pPr algn="just">
              <a:lnSpc>
                <a:spcPct val="150000"/>
              </a:lnSpc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098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Supine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Pozisyonunda Dikkat Edilmesi Gerekenler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Ense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kürek kemiği, dirsekler, kuyruk sokumu ve topuklar basınç altında kalan bölgelerdir. Bu nedenle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supine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pozisyonunun uzun süre uygulanması halinde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basınç yarası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yönünden hasta gözlenmelidir. 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Hastayı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rahatlatmak için kullanılan yastıklar uygun yükseklikte seçilmeli ve dolaşımı engellemeyecek şekilde yerleştirmeye özen gösterilmelidir. Yastık çok kalın ve sert olmamalıdır. 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68242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images.jf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381" y="182880"/>
            <a:ext cx="10669995" cy="6270171"/>
          </a:xfrm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Supine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Pozisyonunda Dikkat Edilmesi Gerekenler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 pozisyonun uzun süre kullanılması halinde en çok risk altında kalan bölge ayaklardır. Yeterince desteklenmezse ve üst yatak takımları ile ayak sıkıştırılırsa ayaklarda öne doğru düşme yani ayak düşmesi görülür. </a:t>
            </a:r>
          </a:p>
          <a:p>
            <a:pPr algn="just">
              <a:lnSpc>
                <a:spcPct val="150000"/>
              </a:lnSpc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910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Prone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Yüzüstü yatış pozisyonudur. Genellikle hareket edemeyen ya da uzun süreli yatak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istirahati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önerilen hastalarda ve bilinç kaybı olan hastalarda tercih edilen gevşetici ve dinlendirici bir pozisyondur. 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Bu pozisyonda baş, boyun ve omuzlar dik durumdadır. Kalçalar gergindir ve dizler hafif bükülüdür. Bu avantajları nedeniyle en az desteğe ihtiyaç hissedilen pozisyondur. </a:t>
            </a:r>
          </a:p>
        </p:txBody>
      </p:sp>
    </p:spTree>
    <p:extLst>
      <p:ext uri="{BB962C8B-B14F-4D97-AF65-F5344CB8AC3E}">
        <p14:creationId xmlns="" xmlns:p14="http://schemas.microsoft.com/office/powerpoint/2010/main" val="6309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Prone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853136"/>
          </a:xfrm>
        </p:spPr>
        <p:txBody>
          <a:bodyPr>
            <a:normAutofit/>
          </a:bodyPr>
          <a:lstStyle/>
          <a:p>
            <a:pPr algn="just"/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Prone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pozisyonunda, üstte kalan ve görülebilen bölgelerin (bel, sırt, omurga, kalça ve bacakların) muayenesinde,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Bacakların arka yüzleri, sırt, bel ve kalçada meydana gelen yaralanmalarda ve doku kayıplarında,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Yatak yarası ve yanığı olanlarda,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Hareket edemeyen ya da uzun süreli yatak istirahatı önerilen hastalarda tedavi amaçlı kullanılır </a:t>
            </a: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431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Prone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Pozisyonunda Dikkat Edilmesi Gerekenler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Prone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pozisyonu, hastanın görüş alanının dar olduğu yatış pozisyonudur. Bu nedenle hasta veya yaralılar bu pozisyonu tercih etmezler. Bu pozisyonun verilmesi gerekiyorsa hasta ile iletişim kurulmalı ve gerekliliği anlatılmalıdır.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Solunumun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rahat olup olmadığı kontrol edilmelidir. </a:t>
            </a:r>
          </a:p>
          <a:p>
            <a:pPr algn="just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558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Prone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Pozisyonunda Dikkat Edilmesi Gerekenler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 pozisyonda en önemli risk, ayak parmaklarının bükülü kalmasıdır. Bunu önlemek için; alt bacak bilekten itibaren başparmak yere değmeyecek şekilde yastıkla desteklenmelidir.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 veya yaralının ağzında drenaj varsa başının altına yastık konması sakıncalıdır.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Omurga yaralanması şüphesi varsa bu pozisyon verilmez.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42009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Lateral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53589" y="1412776"/>
            <a:ext cx="9257211" cy="525658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Lateral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pozisyon sol ya da sağ yan yatış pozisyonudur.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pozisyon, sırttaki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kemiklere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olan basıncı önler.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5109" y="3259864"/>
            <a:ext cx="8503920" cy="2814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23867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Sim's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Sim's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pozisyonu, genellikle lavman uygulamalarında,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rektal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muayene ve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rektal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ilaç uygulamasında tercih edilen bir pozisyondur.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Lateral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pozisyona benzer.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044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Kemikleşme (</a:t>
            </a:r>
            <a:r>
              <a:rPr lang="tr-TR" b="1" dirty="0" err="1" smtClean="0"/>
              <a:t>Ossifikasyon</a:t>
            </a:r>
            <a:r>
              <a:rPr lang="tr-TR" b="1" dirty="0" smtClean="0"/>
              <a:t>, </a:t>
            </a:r>
            <a:r>
              <a:rPr lang="tr-TR" b="1" dirty="0" err="1" smtClean="0"/>
              <a:t>Osteogenezis</a:t>
            </a:r>
            <a:r>
              <a:rPr lang="tr-TR" b="1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İntramembranöz kemikleşme: kemiğin doğrudan </a:t>
            </a:r>
            <a:r>
              <a:rPr lang="tr-TR" dirty="0" err="1" smtClean="0"/>
              <a:t>mezenşimden</a:t>
            </a:r>
            <a:r>
              <a:rPr lang="tr-TR" dirty="0" smtClean="0"/>
              <a:t> kemikleşmesidir.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Mezenşimal</a:t>
            </a:r>
            <a:r>
              <a:rPr lang="tr-TR" dirty="0" smtClean="0"/>
              <a:t> hücreler </a:t>
            </a:r>
            <a:r>
              <a:rPr lang="tr-TR" dirty="0" err="1" smtClean="0"/>
              <a:t>osteoblastlara</a:t>
            </a:r>
            <a:r>
              <a:rPr lang="tr-TR" dirty="0" smtClean="0"/>
              <a:t> farklılaşır.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Genellikle yassı kemiklerde (</a:t>
            </a:r>
            <a:r>
              <a:rPr lang="tr-TR" dirty="0" err="1" smtClean="0"/>
              <a:t>kranial</a:t>
            </a:r>
            <a:r>
              <a:rPr lang="tr-TR" dirty="0" smtClean="0"/>
              <a:t> kemik) görülür.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11942557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Sim's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pozisyonunda dikkat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edilmesi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gerekenler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>
                <a:latin typeface="Times New Roman" pitchFamily="18" charset="0"/>
                <a:cs typeface="Times New Roman" pitchFamily="18" charset="0"/>
              </a:rPr>
            </a:b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580606"/>
            <a:ext cx="10515600" cy="478100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pozisyon verilirken her iki omuz, her iki kalça ile aynı hizada olmalıdır. 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Sim’s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pozisyonu vermede, altta kalan kol gövdenin arkasına alınırken koltuk altındaki sinir ve damarların zedelenmemesi için kolu arkaya alma işlemi dikkatle yapılır. 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Kolun gövdenin altında sıkışmasını önlemek için kol, gövdeden biraz uzağa yerleştirilmeli ve dolaşım yönünden kontrol edilmelidir </a:t>
            </a:r>
          </a:p>
          <a:p>
            <a:pPr algn="just">
              <a:lnSpc>
                <a:spcPct val="150000"/>
              </a:lnSpc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307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Fowler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58091" y="1340768"/>
            <a:ext cx="10058400" cy="518457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Fowler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(oturur) ve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semifowler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(yarı oturur) pozisyonu,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baş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ve boyun, bel, diz altı boşluğunun ince bir yastıkla desteklendiği pozisyondur.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pozisyonda hastanın yemek yemesi, televizyon seyretmesi, kitap okuması ve etrafı ile iletişim kurması kolaydır.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Fowler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pozisyonunda, yatak başı 45-60° yükseltilirken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semifowler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pozisyonunda yatağın baş kısmı 30° yükseltilir. </a:t>
            </a:r>
          </a:p>
        </p:txBody>
      </p:sp>
    </p:spTree>
    <p:extLst>
      <p:ext uri="{BB962C8B-B14F-4D97-AF65-F5344CB8AC3E}">
        <p14:creationId xmlns="" xmlns:p14="http://schemas.microsoft.com/office/powerpoint/2010/main" val="79853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47528" y="274638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Fowler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Pozisyonunda Dikkat Edilmesi Gerekenler </a:t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72885" y="1525179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Fowler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pozisyonunun uzun süre uygulanması halinde hasta, yatağın ayakucuna doğru kayar.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pozisyonda vücudun ağırlığı kalçalar ve topukta olduğu için uzun süre uygulanması halinde bu bölgelerde de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basınç yarası oluşabilir.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Ayak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düşmesini engellemek için ayak tahtası ile ayaklar desteklenmelidir. </a:t>
            </a:r>
          </a:p>
          <a:p>
            <a:pPr algn="just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21130" y="4437562"/>
            <a:ext cx="7197635" cy="2054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51145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Ortopne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Pozisyonu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8720" y="1521823"/>
            <a:ext cx="10302240" cy="478112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Özellikle kalp ve akciğer yetmezliği olan hastalarda solunumu ve dolaşımı rahatlatmak için uygulanan bir pozisyondur.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pozisyon yatakta ya da sandalyede verilebilir.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Ortopne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pozisyonunda kolların yükseltilmesi toraksın genişlemesine ve akciğer kapasitesinin artmasına neden olur, böylece hasta rahat nefes alır. </a:t>
            </a:r>
          </a:p>
        </p:txBody>
      </p:sp>
    </p:spTree>
    <p:extLst>
      <p:ext uri="{BB962C8B-B14F-4D97-AF65-F5344CB8AC3E}">
        <p14:creationId xmlns="" xmlns:p14="http://schemas.microsoft.com/office/powerpoint/2010/main" val="259211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2891" y="1554480"/>
            <a:ext cx="10515600" cy="2534194"/>
          </a:xfrm>
        </p:spPr>
        <p:txBody>
          <a:bodyPr/>
          <a:lstStyle/>
          <a:p>
            <a:r>
              <a:rPr lang="tr-TR" b="1" dirty="0" smtClean="0"/>
              <a:t>Hastayı Yatakta Hareket Ettirme ve Döndürme</a:t>
            </a:r>
            <a:endParaRPr lang="tr-TR" b="1" dirty="0"/>
          </a:p>
        </p:txBody>
      </p:sp>
    </p:spTree>
    <p:extLst>
      <p:ext uri="{BB962C8B-B14F-4D97-AF65-F5344CB8AC3E}">
        <p14:creationId xmlns="" xmlns:p14="http://schemas.microsoft.com/office/powerpoint/2010/main" val="213380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Hastayı Yatağın Başucuna Çekme</a:t>
            </a:r>
            <a:endParaRPr lang="tr-TR" dirty="0"/>
          </a:p>
        </p:txBody>
      </p:sp>
      <p:pic>
        <p:nvPicPr>
          <p:cNvPr id="4" name="Picture 2" descr="HASTAYI YATAK İÇİNDE HAREKET ETTİRME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650" y="1551305"/>
            <a:ext cx="10406149" cy="5049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4010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5949" y="234497"/>
            <a:ext cx="10515600" cy="1110978"/>
          </a:xfrm>
        </p:spPr>
        <p:txBody>
          <a:bodyPr/>
          <a:lstStyle/>
          <a:p>
            <a:pPr algn="ctr"/>
            <a:r>
              <a:rPr lang="tr-TR" b="1" dirty="0" smtClean="0"/>
              <a:t>Fiziksel Kısıtlama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38349"/>
            <a:ext cx="10515600" cy="5237018"/>
          </a:xfrm>
        </p:spPr>
        <p:txBody>
          <a:bodyPr/>
          <a:lstStyle/>
          <a:p>
            <a:pPr marL="82550" indent="0" algn="just">
              <a:lnSpc>
                <a:spcPct val="125000"/>
              </a:lnSpc>
              <a:buNone/>
            </a:pPr>
            <a:r>
              <a:rPr lang="tr-TR" dirty="0"/>
              <a:t>Fiziksel tespit uygulaması hastalarda fiziksel ve psikolojik birçok zarara neden olabileceğinden uygulama öncesinde hastanın kapsamlı değerlendirilmesi gerekmektedir</a:t>
            </a:r>
            <a:r>
              <a:rPr lang="tr-TR" dirty="0" smtClean="0"/>
              <a:t>.</a:t>
            </a:r>
            <a:endParaRPr lang="tr-TR" dirty="0"/>
          </a:p>
          <a:p>
            <a:pPr marL="82550" indent="0" algn="just">
              <a:lnSpc>
                <a:spcPct val="125000"/>
              </a:lnSpc>
              <a:buNone/>
            </a:pPr>
            <a:r>
              <a:rPr lang="tr-TR" dirty="0"/>
              <a:t>Fiziksel tespit uygulaması sağlık personeli tarafından </a:t>
            </a:r>
            <a:r>
              <a:rPr lang="tr-TR" b="1" dirty="0">
                <a:solidFill>
                  <a:srgbClr val="7030A0"/>
                </a:solidFill>
              </a:rPr>
              <a:t>etik ikilem</a:t>
            </a:r>
            <a:r>
              <a:rPr lang="tr-TR" dirty="0"/>
              <a:t> yaşanan konulardan </a:t>
            </a:r>
            <a:r>
              <a:rPr lang="tr-TR" dirty="0" smtClean="0"/>
              <a:t>birisidir.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219" y="4438997"/>
            <a:ext cx="9775766" cy="221949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035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Ekstremite</a:t>
            </a:r>
            <a:r>
              <a:rPr lang="tr-TR" b="1" dirty="0" smtClean="0"/>
              <a:t> Tespiti</a:t>
            </a:r>
            <a:endParaRPr lang="tr-TR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33" y="2061557"/>
            <a:ext cx="4771505" cy="4264428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487" y="2003367"/>
            <a:ext cx="4961313" cy="439743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4261672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6000" i="1" dirty="0" smtClean="0"/>
              <a:t>Sorular </a:t>
            </a:r>
          </a:p>
          <a:p>
            <a:r>
              <a:rPr lang="tr-TR" sz="6000" i="1" dirty="0" smtClean="0"/>
              <a:t>Katkılar</a:t>
            </a:r>
            <a:endParaRPr lang="tr-TR" sz="6000" i="1" dirty="0"/>
          </a:p>
        </p:txBody>
      </p:sp>
    </p:spTree>
    <p:extLst>
      <p:ext uri="{BB962C8B-B14F-4D97-AF65-F5344CB8AC3E}">
        <p14:creationId xmlns="" xmlns:p14="http://schemas.microsoft.com/office/powerpoint/2010/main" val="203903710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indi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75520" y="332656"/>
            <a:ext cx="8712968" cy="6336704"/>
          </a:xfrm>
        </p:spPr>
      </p:pic>
    </p:spTree>
    <p:extLst>
      <p:ext uri="{BB962C8B-B14F-4D97-AF65-F5344CB8AC3E}">
        <p14:creationId xmlns="" xmlns:p14="http://schemas.microsoft.com/office/powerpoint/2010/main" val="42170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Kemikleşme (</a:t>
            </a:r>
            <a:r>
              <a:rPr lang="tr-TR" b="1" dirty="0" err="1" smtClean="0"/>
              <a:t>Ossifikasyon</a:t>
            </a:r>
            <a:r>
              <a:rPr lang="tr-TR" b="1" dirty="0" smtClean="0"/>
              <a:t>, </a:t>
            </a:r>
            <a:r>
              <a:rPr lang="tr-TR" b="1" dirty="0" err="1" smtClean="0"/>
              <a:t>Osteogenezis</a:t>
            </a:r>
            <a:r>
              <a:rPr lang="tr-TR" b="1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Endokondral kemikleşme: </a:t>
            </a:r>
            <a:r>
              <a:rPr lang="tr-TR" dirty="0" err="1" smtClean="0"/>
              <a:t>Mezenşimden</a:t>
            </a:r>
            <a:r>
              <a:rPr lang="tr-TR" dirty="0" smtClean="0"/>
              <a:t> oluşan bir </a:t>
            </a:r>
            <a:r>
              <a:rPr lang="tr-TR" dirty="0" err="1" smtClean="0"/>
              <a:t>hiyalin</a:t>
            </a:r>
            <a:r>
              <a:rPr lang="tr-TR" dirty="0" smtClean="0"/>
              <a:t> kıkırdağın kemiğe dönüşmesi ile gerçekleşen kemikleşmedir.</a:t>
            </a:r>
          </a:p>
          <a:p>
            <a:r>
              <a:rPr lang="tr-TR" dirty="0" smtClean="0"/>
              <a:t>Yavaştır. </a:t>
            </a:r>
          </a:p>
          <a:p>
            <a:r>
              <a:rPr lang="tr-TR" dirty="0" smtClean="0"/>
              <a:t>İskeletteki çoğu uzun ve kısa kemiklerin çoğu bu tip kemikleşme gösterir. </a:t>
            </a:r>
          </a:p>
          <a:p>
            <a:r>
              <a:rPr lang="tr-TR" dirty="0" smtClean="0"/>
              <a:t>Kemikleşmenin ilk başladığı yere primer </a:t>
            </a:r>
            <a:r>
              <a:rPr lang="tr-TR" dirty="0" err="1" smtClean="0"/>
              <a:t>ossifikasyon</a:t>
            </a:r>
            <a:r>
              <a:rPr lang="tr-TR" dirty="0" smtClean="0"/>
              <a:t> merkezi denir.</a:t>
            </a:r>
          </a:p>
          <a:p>
            <a:r>
              <a:rPr lang="tr-TR" dirty="0" smtClean="0"/>
              <a:t>Uzun kemikte primer </a:t>
            </a:r>
            <a:r>
              <a:rPr lang="tr-TR" dirty="0" err="1" smtClean="0"/>
              <a:t>ossifikasyon</a:t>
            </a:r>
            <a:r>
              <a:rPr lang="tr-TR" dirty="0" smtClean="0"/>
              <a:t> merkezi gövdeye isabet eder ve </a:t>
            </a:r>
            <a:r>
              <a:rPr lang="tr-TR" dirty="0" err="1" smtClean="0"/>
              <a:t>diaphysis</a:t>
            </a:r>
            <a:r>
              <a:rPr lang="tr-TR" dirty="0" smtClean="0"/>
              <a:t> denir.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5019709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Berman, A.,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Snyder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S. J.,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Kozier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B.,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Erb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G. L.,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Levett-Jones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T.,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Dwyer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T., ... &amp;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Parker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B. (2014). 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Kozier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Erb's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Fundamentals of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Nursing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Australian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Edition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Vol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 3).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Pearson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Education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AU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Kuyurtar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F. (2013). </a:t>
            </a:r>
            <a:r>
              <a:rPr lang="tr-TR" i="1" dirty="0" err="1" smtClean="0">
                <a:latin typeface="Times New Roman" pitchFamily="18" charset="0"/>
                <a:cs typeface="Times New Roman" pitchFamily="18" charset="0"/>
              </a:rPr>
              <a:t>Klinisyen</a:t>
            </a:r>
            <a:r>
              <a:rPr lang="tr-TR" i="1" dirty="0" smtClean="0">
                <a:latin typeface="Times New Roman" pitchFamily="18" charset="0"/>
                <a:cs typeface="Times New Roman" pitchFamily="18" charset="0"/>
              </a:rPr>
              <a:t>/Öğrenci hemşire ve ebeler için fizik muayene.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Ankara: Nobel.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/>
              <a:t>Lynn, P. (2018). </a:t>
            </a:r>
            <a:r>
              <a:rPr lang="en-US" i="1" dirty="0"/>
              <a:t>Taylor's clinical nursing skills: a nursing process approach</a:t>
            </a:r>
            <a:r>
              <a:rPr lang="en-US" dirty="0"/>
              <a:t>. </a:t>
            </a:r>
            <a:r>
              <a:rPr lang="tr-TR" dirty="0" smtClean="0"/>
              <a:t>(Çeviri </a:t>
            </a:r>
            <a:r>
              <a:rPr lang="tr-TR" dirty="0" err="1" smtClean="0"/>
              <a:t>Ed</a:t>
            </a:r>
            <a:r>
              <a:rPr lang="tr-TR" dirty="0" smtClean="0"/>
              <a:t>: Hicran Bektaş) Ankara: Nobel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tr-TR" dirty="0" smtClean="0"/>
              <a:t>Ozan</a:t>
            </a:r>
            <a:r>
              <a:rPr lang="tr-TR" dirty="0"/>
              <a:t>, H. (</a:t>
            </a:r>
            <a:r>
              <a:rPr lang="tr-TR" dirty="0" smtClean="0"/>
              <a:t>2014). </a:t>
            </a:r>
            <a:r>
              <a:rPr lang="tr-TR" dirty="0"/>
              <a:t> </a:t>
            </a:r>
            <a:r>
              <a:rPr lang="tr-TR" i="1" dirty="0"/>
              <a:t>Anatomi</a:t>
            </a:r>
            <a:r>
              <a:rPr lang="tr-TR" dirty="0" smtClean="0"/>
              <a:t>.</a:t>
            </a:r>
            <a:r>
              <a:rPr lang="tr-TR" dirty="0"/>
              <a:t> (3rd ed.)</a:t>
            </a:r>
            <a:r>
              <a:rPr lang="tr-TR" dirty="0" smtClean="0"/>
              <a:t> Ankara: </a:t>
            </a:r>
            <a:r>
              <a:rPr lang="tr-TR" dirty="0" err="1" smtClean="0"/>
              <a:t>Klinisyen</a:t>
            </a:r>
            <a:r>
              <a:rPr lang="tr-TR" dirty="0" smtClean="0"/>
              <a:t> </a:t>
            </a:r>
            <a:r>
              <a:rPr lang="tr-TR" dirty="0"/>
              <a:t>Tıp Kitabevleri</a:t>
            </a:r>
            <a:r>
              <a:rPr lang="tr-TR" dirty="0" smtClean="0"/>
              <a:t>.</a:t>
            </a:r>
          </a:p>
          <a:p>
            <a:pPr algn="just"/>
            <a:r>
              <a:rPr lang="en-US" dirty="0" err="1"/>
              <a:t>Peate</a:t>
            </a:r>
            <a:r>
              <a:rPr lang="en-US" dirty="0"/>
              <a:t>, I., &amp; Nair, M. (Eds.). (2011). </a:t>
            </a:r>
            <a:r>
              <a:rPr lang="en-US" i="1" dirty="0"/>
              <a:t>Fundamentals of anatomy and physiology for student nurses</a:t>
            </a:r>
            <a:r>
              <a:rPr lang="en-US" dirty="0"/>
              <a:t>. John Wiley &amp; Sons.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96802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Kemikleşme (</a:t>
            </a:r>
            <a:r>
              <a:rPr lang="tr-TR" b="1" dirty="0" err="1" smtClean="0"/>
              <a:t>Ossifikasyon</a:t>
            </a:r>
            <a:r>
              <a:rPr lang="tr-TR" b="1" dirty="0" smtClean="0"/>
              <a:t>, </a:t>
            </a:r>
            <a:r>
              <a:rPr lang="tr-TR" b="1" dirty="0" err="1" smtClean="0"/>
              <a:t>Osteogenezis</a:t>
            </a:r>
            <a:r>
              <a:rPr lang="tr-TR" b="1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ossifikasyon</a:t>
            </a:r>
            <a:r>
              <a:rPr lang="tr-TR" dirty="0" smtClean="0"/>
              <a:t> merkezi iki uca isabet eder ve </a:t>
            </a:r>
            <a:r>
              <a:rPr lang="tr-TR" dirty="0" err="1" smtClean="0"/>
              <a:t>epiphysis</a:t>
            </a:r>
            <a:r>
              <a:rPr lang="tr-TR" dirty="0" smtClean="0"/>
              <a:t> olarak bilinir. </a:t>
            </a:r>
          </a:p>
          <a:p>
            <a:r>
              <a:rPr lang="tr-TR" dirty="0" smtClean="0"/>
              <a:t>El ve ayak kemiklerinin sadece bir tane </a:t>
            </a:r>
            <a:r>
              <a:rPr lang="tr-TR" dirty="0" err="1" smtClean="0"/>
              <a:t>epifizi</a:t>
            </a:r>
            <a:r>
              <a:rPr lang="tr-TR" dirty="0" smtClean="0"/>
              <a:t> vardır. </a:t>
            </a:r>
          </a:p>
          <a:p>
            <a:r>
              <a:rPr lang="tr-TR" dirty="0" err="1" smtClean="0"/>
              <a:t>Diyafiz</a:t>
            </a:r>
            <a:r>
              <a:rPr lang="tr-TR" dirty="0" smtClean="0"/>
              <a:t>, iki uçtaki </a:t>
            </a:r>
            <a:r>
              <a:rPr lang="tr-TR" dirty="0" err="1" smtClean="0"/>
              <a:t>epifizden</a:t>
            </a:r>
            <a:r>
              <a:rPr lang="tr-TR" dirty="0" smtClean="0"/>
              <a:t> </a:t>
            </a:r>
            <a:r>
              <a:rPr lang="tr-TR" dirty="0" err="1" smtClean="0"/>
              <a:t>epifiz</a:t>
            </a:r>
            <a:r>
              <a:rPr lang="tr-TR" dirty="0" smtClean="0"/>
              <a:t> kıkırdağı ile ayrılır. </a:t>
            </a:r>
          </a:p>
          <a:p>
            <a:r>
              <a:rPr lang="tr-TR" dirty="0" err="1" smtClean="0"/>
              <a:t>Epifizyal</a:t>
            </a:r>
            <a:r>
              <a:rPr lang="tr-TR" dirty="0" smtClean="0"/>
              <a:t> kıkırdağa yakın </a:t>
            </a:r>
            <a:r>
              <a:rPr lang="tr-TR" dirty="0" err="1" smtClean="0"/>
              <a:t>diyafiz</a:t>
            </a:r>
            <a:r>
              <a:rPr lang="tr-TR" dirty="0" smtClean="0"/>
              <a:t> bölgesine </a:t>
            </a:r>
            <a:r>
              <a:rPr lang="tr-TR" dirty="0" err="1" smtClean="0"/>
              <a:t>metafiz</a:t>
            </a:r>
            <a:r>
              <a:rPr lang="tr-TR" dirty="0" smtClean="0"/>
              <a:t> denir ve </a:t>
            </a:r>
            <a:r>
              <a:rPr lang="tr-TR" dirty="0" err="1" smtClean="0"/>
              <a:t>epifizyal</a:t>
            </a:r>
            <a:r>
              <a:rPr lang="tr-TR" dirty="0" smtClean="0"/>
              <a:t> kıkırdak ve </a:t>
            </a:r>
            <a:r>
              <a:rPr lang="tr-TR" dirty="0" err="1" smtClean="0"/>
              <a:t>metafiz</a:t>
            </a:r>
            <a:r>
              <a:rPr lang="tr-TR" dirty="0" smtClean="0"/>
              <a:t> kemiğin uzunlamasına büyümesini sağlar.</a:t>
            </a:r>
          </a:p>
          <a:p>
            <a:r>
              <a:rPr lang="tr-TR" dirty="0" smtClean="0"/>
              <a:t>20 yaş civarına gelindiğinde </a:t>
            </a:r>
            <a:r>
              <a:rPr lang="tr-TR" dirty="0" err="1" smtClean="0"/>
              <a:t>epifiz</a:t>
            </a:r>
            <a:r>
              <a:rPr lang="tr-TR" dirty="0" smtClean="0"/>
              <a:t> kapanması olur ve kemiğin uzunlamasına büyümesi durur.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="" xmlns:p14="http://schemas.microsoft.com/office/powerpoint/2010/main" val="556668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</TotalTime>
  <Words>3203</Words>
  <Application>Microsoft Office PowerPoint</Application>
  <PresentationFormat>Özel</PresentationFormat>
  <Paragraphs>323</Paragraphs>
  <Slides>80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80</vt:i4>
      </vt:variant>
    </vt:vector>
  </HeadingPairs>
  <TitlesOfParts>
    <vt:vector size="81" baseType="lpstr">
      <vt:lpstr>Office Teması</vt:lpstr>
      <vt:lpstr>Hareket Gereksinimi</vt:lpstr>
      <vt:lpstr>İSKELET SİSTEMİ</vt:lpstr>
      <vt:lpstr>Kemikler </vt:lpstr>
      <vt:lpstr>Kemikler </vt:lpstr>
      <vt:lpstr>Kemik Tipleri </vt:lpstr>
      <vt:lpstr>Kemikleşme (Ossifikasyon, Osteogenezis)</vt:lpstr>
      <vt:lpstr>Kemikleşme (Ossifikasyon, Osteogenezis)</vt:lpstr>
      <vt:lpstr>Kemikleşme (Ossifikasyon, Osteogenezis)</vt:lpstr>
      <vt:lpstr>Kemikleşme (Ossifikasyon, Osteogenezis)</vt:lpstr>
      <vt:lpstr>Eklemler (Articulatio, Junctura)</vt:lpstr>
      <vt:lpstr>Eklemler (Articulatio, Junctura)</vt:lpstr>
      <vt:lpstr>Eklemler (Articulatio, Junctura)</vt:lpstr>
      <vt:lpstr>Ligamentler </vt:lpstr>
      <vt:lpstr>Tendonlar </vt:lpstr>
      <vt:lpstr>Kaslar</vt:lpstr>
      <vt:lpstr>Kas Sisteminin Görevleri </vt:lpstr>
      <vt:lpstr>Kas Tipleri</vt:lpstr>
      <vt:lpstr>Kas Tipleri</vt:lpstr>
      <vt:lpstr>Kas Tipleri</vt:lpstr>
      <vt:lpstr>Kas Tipleri</vt:lpstr>
      <vt:lpstr>İskelet Kasının Makroskopik Anatomisi</vt:lpstr>
      <vt:lpstr>İskelet Kası Lifinin Mikro Anatomisi</vt:lpstr>
      <vt:lpstr>İskelet Kası Lifinin Mikro Anatomisi</vt:lpstr>
      <vt:lpstr>İskelet Kası Lifinin Mikro Anatomisi</vt:lpstr>
      <vt:lpstr>Sinir Sistemi</vt:lpstr>
      <vt:lpstr>Sinir Sistemi</vt:lpstr>
      <vt:lpstr>Sinir Sistemi</vt:lpstr>
      <vt:lpstr>Sinir Sisteminin Hareketi Sağlamadaki Rolü</vt:lpstr>
      <vt:lpstr>Sinir Sistemi- Cerebellum</vt:lpstr>
      <vt:lpstr>İskelet Kasının Kasılma Ve Gevşemesi</vt:lpstr>
      <vt:lpstr>Slayt 31</vt:lpstr>
      <vt:lpstr>Slayt 32</vt:lpstr>
      <vt:lpstr>Hareket Gereksinimi</vt:lpstr>
      <vt:lpstr>Normal Hareket</vt:lpstr>
      <vt:lpstr>Normal Postür</vt:lpstr>
      <vt:lpstr>Normal Postür</vt:lpstr>
      <vt:lpstr>Eklem Hareketliliği</vt:lpstr>
      <vt:lpstr>Range of Motion (ROM)</vt:lpstr>
      <vt:lpstr>Denge </vt:lpstr>
      <vt:lpstr>Koordineli Hareket </vt:lpstr>
      <vt:lpstr>Egzersiz</vt:lpstr>
      <vt:lpstr>Egzersiz Tipleri</vt:lpstr>
      <vt:lpstr>Egzersiz Tipleri</vt:lpstr>
      <vt:lpstr>Egzersizin Yararları</vt:lpstr>
      <vt:lpstr>Egzersizin Yararları</vt:lpstr>
      <vt:lpstr>Egzersizin Yararları</vt:lpstr>
      <vt:lpstr>Egzersizin Yararları</vt:lpstr>
      <vt:lpstr>Hareketliliğe  Etki Eden Faktörler</vt:lpstr>
      <vt:lpstr>Yatak İstirahati ve İmmobilizasyon</vt:lpstr>
      <vt:lpstr>İmmobilizasyonun Etkileri</vt:lpstr>
      <vt:lpstr>İmmobilizasyonun Etkileri-Kas iskelet sistemi </vt:lpstr>
      <vt:lpstr>İmmobilizasyonun Etkileri-Kardiyovasküler sistem</vt:lpstr>
      <vt:lpstr>İmmobilizasyonun Etkileri-Solunum sistemi</vt:lpstr>
      <vt:lpstr>İmmobilizasyonun Etkileri-Metabolik sistem</vt:lpstr>
      <vt:lpstr>İmmobilizasyonun Etkileri-Üriner Sistem</vt:lpstr>
      <vt:lpstr>Vücut Mekaniğine Uygun Hareket Etme</vt:lpstr>
      <vt:lpstr>TEDAVİ/MUAYENE AMAÇLI HASTA POZİSYONLARI</vt:lpstr>
      <vt:lpstr>Dorsal Rekümbent Pozisyonu </vt:lpstr>
      <vt:lpstr>Litotomi Pozisyonu </vt:lpstr>
      <vt:lpstr>Litotomi Pozisyonu </vt:lpstr>
      <vt:lpstr>Supine Pozisyonunda Dikkat Edilmesi Gerekenler </vt:lpstr>
      <vt:lpstr>Slayt 62</vt:lpstr>
      <vt:lpstr>Supine Pozisyonunda Dikkat Edilmesi Gerekenler </vt:lpstr>
      <vt:lpstr>Prone Pozisyonu </vt:lpstr>
      <vt:lpstr>Prone Pozisyonu </vt:lpstr>
      <vt:lpstr>Prone Pozisyonunda Dikkat Edilmesi Gerekenler</vt:lpstr>
      <vt:lpstr>Prone Pozisyonunda Dikkat Edilmesi Gerekenler</vt:lpstr>
      <vt:lpstr>Lateral Pozisyon </vt:lpstr>
      <vt:lpstr>Sim's Pozisyonu </vt:lpstr>
      <vt:lpstr> Sim's pozisyonunda dikkat edilmesi gerekenler  </vt:lpstr>
      <vt:lpstr>Fowler Pozisyonu </vt:lpstr>
      <vt:lpstr> Fowler Pozisyonunda Dikkat Edilmesi Gerekenler  </vt:lpstr>
      <vt:lpstr>Ortopne Pozisyonu </vt:lpstr>
      <vt:lpstr>Hastayı Yatakta Hareket Ettirme ve Döndürme</vt:lpstr>
      <vt:lpstr>Hastayı Yatağın Başucuna Çekme</vt:lpstr>
      <vt:lpstr>Fiziksel Kısıtlama</vt:lpstr>
      <vt:lpstr>Ekstremite Tespiti</vt:lpstr>
      <vt:lpstr>Slayt 78</vt:lpstr>
      <vt:lpstr>Slayt 79</vt:lpstr>
      <vt:lpstr>Kaynaklar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Hareket Gereksinimi</dc:title>
  <dc:creator>HEMŞİRELİK FK</dc:creator>
  <cp:lastModifiedBy>Kemal Toprak KILIÇ</cp:lastModifiedBy>
  <cp:revision>48</cp:revision>
  <dcterms:created xsi:type="dcterms:W3CDTF">2020-02-14T08:56:05Z</dcterms:created>
  <dcterms:modified xsi:type="dcterms:W3CDTF">2020-03-18T19:30:42Z</dcterms:modified>
</cp:coreProperties>
</file>