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72" r:id="rId4"/>
    <p:sldId id="273" r:id="rId5"/>
    <p:sldId id="303" r:id="rId6"/>
    <p:sldId id="347" r:id="rId7"/>
    <p:sldId id="349" r:id="rId8"/>
    <p:sldId id="368" r:id="rId9"/>
    <p:sldId id="369" r:id="rId10"/>
    <p:sldId id="370" r:id="rId11"/>
    <p:sldId id="365" r:id="rId12"/>
    <p:sldId id="353" r:id="rId13"/>
    <p:sldId id="367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055E0-77D4-47F9-BE66-7880A78952C0}" type="datetimeFigureOut">
              <a:rPr lang="hu-HU" smtClean="0"/>
              <a:t>2020. 05. 11.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4AFAB-A96D-4067-A2DB-3F59D3A294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979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496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914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829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908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4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65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776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62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621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310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937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6AADA-84F7-4760-A3B8-BE377875D011}" type="datetimeFigureOut">
              <a:rPr lang="tr-TR" smtClean="0"/>
              <a:t>11.05.2020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25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hu-HU" dirty="0">
                <a:latin typeface="Segoe Script" panose="030B0504020000000003" pitchFamily="66" charset="0"/>
              </a:rPr>
              <a:t>A Barokk</a:t>
            </a:r>
            <a:endParaRPr lang="tr-TR" dirty="0">
              <a:latin typeface="Segoe Script" panose="030B0504020000000003" pitchFamily="66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Resim 3" descr="bina, iç mekan, oturma, kilise içeren bir resim&#10;&#10;Açıklama otomatik olarak oluşturuldu">
            <a:extLst>
              <a:ext uri="{FF2B5EF4-FFF2-40B4-BE49-F238E27FC236}">
                <a16:creationId xmlns:a16="http://schemas.microsoft.com/office/drawing/2014/main" xmlns="" id="{23CAAA42-56B0-48CF-8FF3-420B39DC23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9" r="-2" b="-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43425" y="5218402"/>
            <a:ext cx="7648575" cy="7249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hu-HU" sz="2700" dirty="0">
                <a:latin typeface="Segoe Script" panose="030B0504020000000003" pitchFamily="66" charset="0"/>
              </a:rPr>
              <a:t>XVI. század II. fele – XVIII. század II. fele</a:t>
            </a:r>
            <a:endParaRPr lang="tr-TR" sz="2700" dirty="0">
              <a:latin typeface="Segoe Script" panose="030B0504020000000003" pitchFamily="66" charset="0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548C2428-70FB-402B-B1CA-FCC740208FD7}"/>
              </a:ext>
            </a:extLst>
          </p:cNvPr>
          <p:cNvSpPr/>
          <p:nvPr/>
        </p:nvSpPr>
        <p:spPr>
          <a:xfrm>
            <a:off x="9520243" y="6488668"/>
            <a:ext cx="2671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ép: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www.en.wikipedia.org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59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10390" y="3959767"/>
            <a:ext cx="9786233" cy="15630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dirty="0">
              <a:latin typeface="Candara" panose="020E0502030303020204" pitchFamily="34" charset="0"/>
            </a:endParaRPr>
          </a:p>
        </p:txBody>
      </p:sp>
      <p:sp>
        <p:nvSpPr>
          <p:cNvPr id="5" name="AutoShape 4" descr="Image result for reading peopl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78" name="Picture 6" descr="Image result for reading peopl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209" y="1745747"/>
            <a:ext cx="284797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Jobbra nyíl 11"/>
          <p:cNvSpPr/>
          <p:nvPr/>
        </p:nvSpPr>
        <p:spPr>
          <a:xfrm>
            <a:off x="5210512" y="2416433"/>
            <a:ext cx="1550055" cy="7374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Resim 9" descr="ıslatıcı, çizim içeren bir resim&#10;&#10;Açıklama otomatik olarak oluşturuldu">
            <a:extLst>
              <a:ext uri="{FF2B5EF4-FFF2-40B4-BE49-F238E27FC236}">
                <a16:creationId xmlns:a16="http://schemas.microsoft.com/office/drawing/2014/main" xmlns="" id="{F8082F1E-B4B0-4CB9-8E72-031BDC3FE1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030" y="1767138"/>
            <a:ext cx="2036010" cy="2036010"/>
          </a:xfrm>
          <a:prstGeom prst="rect">
            <a:avLst/>
          </a:prstGeom>
        </p:spPr>
      </p:pic>
      <p:sp>
        <p:nvSpPr>
          <p:cNvPr id="13" name="Dikdörtgen 15">
            <a:extLst>
              <a:ext uri="{FF2B5EF4-FFF2-40B4-BE49-F238E27FC236}">
                <a16:creationId xmlns:a16="http://schemas.microsoft.com/office/drawing/2014/main" xmlns="" id="{119651B4-B473-44F2-946D-CC7BC768D756}"/>
              </a:ext>
            </a:extLst>
          </p:cNvPr>
          <p:cNvSpPr/>
          <p:nvPr/>
        </p:nvSpPr>
        <p:spPr>
          <a:xfrm>
            <a:off x="10354574" y="6488668"/>
            <a:ext cx="1837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www.freepik.com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65467" y="4333799"/>
            <a:ext cx="9786233" cy="15630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>
                <a:latin typeface="Candara Light" panose="020E0502030303020204" pitchFamily="34" charset="0"/>
              </a:rPr>
              <a:t>A katolikus egyház kritikája</a:t>
            </a:r>
            <a:endParaRPr lang="hu-HU" dirty="0">
              <a:latin typeface="Candara Light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6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10390" y="3959767"/>
            <a:ext cx="9786233" cy="15630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dirty="0">
              <a:latin typeface="Candara" panose="020E0502030303020204" pitchFamily="34" charset="0"/>
            </a:endParaRPr>
          </a:p>
        </p:txBody>
      </p:sp>
      <p:sp>
        <p:nvSpPr>
          <p:cNvPr id="5" name="AutoShape 4" descr="Image result for reading peopl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78" name="Picture 6" descr="Image result for reading peopl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209" y="1745747"/>
            <a:ext cx="284797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Jobbra nyíl 11"/>
          <p:cNvSpPr/>
          <p:nvPr/>
        </p:nvSpPr>
        <p:spPr>
          <a:xfrm>
            <a:off x="5210512" y="2416433"/>
            <a:ext cx="1550055" cy="7374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Resim 9" descr="ıslatıcı, çizim içeren bir resim&#10;&#10;Açıklama otomatik olarak oluşturuldu">
            <a:extLst>
              <a:ext uri="{FF2B5EF4-FFF2-40B4-BE49-F238E27FC236}">
                <a16:creationId xmlns:a16="http://schemas.microsoft.com/office/drawing/2014/main" xmlns="" id="{F8082F1E-B4B0-4CB9-8E72-031BDC3FE1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030" y="1767138"/>
            <a:ext cx="2036010" cy="2036010"/>
          </a:xfrm>
          <a:prstGeom prst="rect">
            <a:avLst/>
          </a:prstGeom>
        </p:spPr>
      </p:pic>
      <p:sp>
        <p:nvSpPr>
          <p:cNvPr id="13" name="Dikdörtgen 15">
            <a:extLst>
              <a:ext uri="{FF2B5EF4-FFF2-40B4-BE49-F238E27FC236}">
                <a16:creationId xmlns:a16="http://schemas.microsoft.com/office/drawing/2014/main" xmlns="" id="{119651B4-B473-44F2-946D-CC7BC768D756}"/>
              </a:ext>
            </a:extLst>
          </p:cNvPr>
          <p:cNvSpPr/>
          <p:nvPr/>
        </p:nvSpPr>
        <p:spPr>
          <a:xfrm>
            <a:off x="10354574" y="6488668"/>
            <a:ext cx="1837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www.freepik.com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87054" y="4333799"/>
            <a:ext cx="9786233" cy="15630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latin typeface="Candara Light" panose="020E0502030303020204" pitchFamily="34" charset="0"/>
              </a:rPr>
              <a:t>REFORMOK KELLENEK!</a:t>
            </a:r>
          </a:p>
        </p:txBody>
      </p:sp>
    </p:spTree>
    <p:extLst>
      <p:ext uri="{BB962C8B-B14F-4D97-AF65-F5344CB8AC3E}">
        <p14:creationId xmlns:p14="http://schemas.microsoft.com/office/powerpoint/2010/main" val="40317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82572" y="464399"/>
            <a:ext cx="9786233" cy="15630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Mit akarnak </a:t>
            </a:r>
            <a:r>
              <a:rPr lang="hu-HU" dirty="0"/>
              <a:t>a PROTESTÁNS EGYHÁZAK?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10390" y="3959767"/>
            <a:ext cx="9786233" cy="15630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15424" y="2627241"/>
            <a:ext cx="9786233" cy="32888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>
              <a:buFont typeface="Arial" panose="020B0604020202020204" pitchFamily="34" charset="0"/>
              <a:buChar char="•"/>
            </a:pPr>
            <a:r>
              <a:rPr lang="hu-HU" dirty="0"/>
              <a:t>A </a:t>
            </a:r>
            <a:r>
              <a:rPr lang="hu-HU" dirty="0" err="1"/>
              <a:t>Bibiliát</a:t>
            </a:r>
            <a:r>
              <a:rPr lang="hu-HU" dirty="0"/>
              <a:t> kell olvasni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hu-HU" dirty="0"/>
              <a:t>Hit </a:t>
            </a:r>
            <a:r>
              <a:rPr lang="hu-HU" dirty="0">
                <a:sym typeface="Wingdings" panose="05000000000000000000" pitchFamily="2" charset="2"/>
              </a:rPr>
              <a:t> </a:t>
            </a:r>
            <a:r>
              <a:rPr lang="hu-HU" dirty="0" smtClean="0">
                <a:sym typeface="Wingdings" panose="05000000000000000000" pitchFamily="2" charset="2"/>
              </a:rPr>
              <a:t>Mennyország</a:t>
            </a:r>
            <a:endParaRPr lang="hu-HU" dirty="0">
              <a:sym typeface="Wingdings" panose="05000000000000000000" pitchFamily="2" charset="2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hu-HU" dirty="0">
                <a:sym typeface="Wingdings" panose="05000000000000000000" pitchFamily="2" charset="2"/>
              </a:rPr>
              <a:t>Nincsenek </a:t>
            </a:r>
            <a:r>
              <a:rPr lang="hu-HU" i="1" dirty="0">
                <a:sym typeface="Wingdings" panose="05000000000000000000" pitchFamily="2" charset="2"/>
              </a:rPr>
              <a:t>búcsúcédulá</a:t>
            </a:r>
            <a:r>
              <a:rPr lang="hu-HU" dirty="0">
                <a:sym typeface="Wingdings" panose="05000000000000000000" pitchFamily="2" charset="2"/>
              </a:rPr>
              <a:t>k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hu-HU" dirty="0">
                <a:sym typeface="Wingdings" panose="05000000000000000000" pitchFamily="2" charset="2"/>
              </a:rPr>
              <a:t>Egyszerűbb, dísztelen templomok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hu-HU" dirty="0">
                <a:sym typeface="Wingdings" panose="05000000000000000000" pitchFamily="2" charset="2"/>
              </a:rPr>
              <a:t>Ne gazdagodjanak meg a papok az embereken!</a:t>
            </a:r>
          </a:p>
        </p:txBody>
      </p:sp>
    </p:spTree>
    <p:extLst>
      <p:ext uri="{BB962C8B-B14F-4D97-AF65-F5344CB8AC3E}">
        <p14:creationId xmlns:p14="http://schemas.microsoft.com/office/powerpoint/2010/main" val="413670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E26B9EF5-5D92-4AC7-BC55-FC5C4C98ED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8391" y="0"/>
            <a:ext cx="4014364" cy="2869809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10390" y="3959767"/>
            <a:ext cx="9786233" cy="15630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dirty="0">
              <a:latin typeface="Candara" panose="020E0502030303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6038" y="386129"/>
            <a:ext cx="3106019" cy="7953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4000" b="1" dirty="0" smtClean="0"/>
              <a:t>REFORMÁCIÓ</a:t>
            </a:r>
            <a:endParaRPr lang="hu-HU" sz="4000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989147" y="386129"/>
            <a:ext cx="4243263" cy="7953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3900" b="1" dirty="0"/>
              <a:t>ELLENREFORMÁCIÓ</a:t>
            </a:r>
          </a:p>
        </p:txBody>
      </p:sp>
      <p:sp>
        <p:nvSpPr>
          <p:cNvPr id="15" name="Freeform: Shape 76">
            <a:extLst>
              <a:ext uri="{FF2B5EF4-FFF2-40B4-BE49-F238E27FC236}">
                <a16:creationId xmlns:a16="http://schemas.microsoft.com/office/drawing/2014/main" xmlns="" id="{F05C5575-0F07-43D0-AE78-81EAA8E67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0092" y="1758463"/>
            <a:ext cx="4252318" cy="5099538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68576FE8-FF77-4E9A-91F5-C553D56EAD8A}"/>
              </a:ext>
            </a:extLst>
          </p:cNvPr>
          <p:cNvSpPr/>
          <p:nvPr/>
        </p:nvSpPr>
        <p:spPr>
          <a:xfrm>
            <a:off x="10376819" y="6441107"/>
            <a:ext cx="174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hu.wikipedia.org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71572" y="3327556"/>
            <a:ext cx="6647330" cy="28274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>
                <a:solidFill>
                  <a:schemeClr val="bg1"/>
                </a:solidFill>
              </a:rPr>
              <a:t>Az ellenreformáció eszközei az </a:t>
            </a:r>
            <a:r>
              <a:rPr lang="hu-HU" u="sng" dirty="0" smtClean="0">
                <a:solidFill>
                  <a:schemeClr val="bg1"/>
                </a:solidFill>
              </a:rPr>
              <a:t>inkvizíció</a:t>
            </a:r>
            <a:r>
              <a:rPr lang="hu-HU" dirty="0" smtClean="0">
                <a:solidFill>
                  <a:schemeClr val="bg1"/>
                </a:solidFill>
              </a:rPr>
              <a:t> és a </a:t>
            </a:r>
            <a:r>
              <a:rPr lang="hu-HU" u="sng" dirty="0">
                <a:solidFill>
                  <a:schemeClr val="bg1"/>
                </a:solidFill>
              </a:rPr>
              <a:t>b</a:t>
            </a:r>
            <a:r>
              <a:rPr lang="hu-HU" u="sng" dirty="0" smtClean="0">
                <a:solidFill>
                  <a:schemeClr val="bg1"/>
                </a:solidFill>
              </a:rPr>
              <a:t>arokk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  <a:endParaRPr lang="hu-HU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93936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0050" y="781050"/>
            <a:ext cx="11430000" cy="54482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„Ha a reneszánsz stílusra a </a:t>
            </a:r>
            <a:r>
              <a:rPr lang="hu-HU" b="1" dirty="0"/>
              <a:t>statikusság </a:t>
            </a:r>
            <a:r>
              <a:rPr lang="hu-HU" dirty="0"/>
              <a:t>jellemző, a barokkra a </a:t>
            </a:r>
            <a:r>
              <a:rPr lang="hu-HU" b="1" dirty="0"/>
              <a:t>mozgalmasság.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Ha a reneszánsz művész</a:t>
            </a:r>
          </a:p>
          <a:p>
            <a:r>
              <a:rPr lang="hu-HU" dirty="0"/>
              <a:t>egyenes vonalat húzott, a barokk hullámvonalat. Ha a reneszánsz építész körablakot tervezett, a barokk oválist vagy lant alakút.”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935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0618" y="2533711"/>
            <a:ext cx="11116057" cy="22668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0618" y="352487"/>
            <a:ext cx="5381625" cy="39909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Reneszánsz</a:t>
            </a:r>
          </a:p>
          <a:p>
            <a:endParaRPr lang="hu-HU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hu-HU" sz="4400" dirty="0"/>
              <a:t>Statikusság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hu-HU" sz="4400" dirty="0"/>
              <a:t>Letisztult formák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hu-HU" sz="4400" dirty="0"/>
              <a:t>Szimmetria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91276" y="514410"/>
            <a:ext cx="5257800" cy="38289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hu-HU" sz="6100"/>
              <a:t>Barokk</a:t>
            </a:r>
          </a:p>
          <a:p>
            <a:pPr>
              <a:lnSpc>
                <a:spcPct val="110000"/>
              </a:lnSpc>
            </a:pPr>
            <a:endParaRPr lang="hu-HU"/>
          </a:p>
          <a:p>
            <a:pPr marL="857250" indent="-8572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4400"/>
              <a:t>Mozgalmasság</a:t>
            </a:r>
          </a:p>
          <a:p>
            <a:pPr marL="857250" indent="-8572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4400"/>
              <a:t>Túldíszítettség</a:t>
            </a:r>
          </a:p>
          <a:p>
            <a:pPr marL="857250" indent="-8572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u-HU" sz="4400"/>
              <a:t>Monumentalitás</a:t>
            </a:r>
            <a:endParaRPr lang="hu-HU" sz="44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076450" y="5391150"/>
            <a:ext cx="2809875" cy="190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Image result for wavy line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3984627"/>
            <a:ext cx="2711450" cy="27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97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00442" y="2440183"/>
            <a:ext cx="5797858" cy="15630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barocco </a:t>
            </a:r>
            <a:r>
              <a:rPr lang="tr-TR" dirty="0"/>
              <a:t> </a:t>
            </a:r>
            <a:endParaRPr lang="hu-HU" dirty="0" smtClean="0"/>
          </a:p>
          <a:p>
            <a:r>
              <a:rPr lang="hu-HU" dirty="0" smtClean="0"/>
              <a:t>(</a:t>
            </a:r>
            <a:r>
              <a:rPr lang="hu-HU" dirty="0"/>
              <a:t>olasz szó): </a:t>
            </a:r>
            <a:br>
              <a:rPr lang="hu-HU" dirty="0"/>
            </a:br>
            <a:r>
              <a:rPr lang="hu-HU" i="1" dirty="0"/>
              <a:t>különös, szokatlan</a:t>
            </a:r>
          </a:p>
        </p:txBody>
      </p:sp>
      <p:pic>
        <p:nvPicPr>
          <p:cNvPr id="4098" name="Picture 2" descr="Colorful baroque background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b="4615"/>
          <a:stretch/>
        </p:blipFill>
        <p:spPr bwMode="auto">
          <a:xfrm>
            <a:off x="5444196" y="0"/>
            <a:ext cx="68571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15">
            <a:extLst>
              <a:ext uri="{FF2B5EF4-FFF2-40B4-BE49-F238E27FC236}">
                <a16:creationId xmlns:a16="http://schemas.microsoft.com/office/drawing/2014/main" xmlns="" id="{119651B4-B473-44F2-946D-CC7BC768D756}"/>
              </a:ext>
            </a:extLst>
          </p:cNvPr>
          <p:cNvSpPr/>
          <p:nvPr/>
        </p:nvSpPr>
        <p:spPr>
          <a:xfrm>
            <a:off x="3606770" y="6488668"/>
            <a:ext cx="1837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www.freepik.com</a:t>
            </a:r>
          </a:p>
        </p:txBody>
      </p:sp>
    </p:spTree>
    <p:extLst>
      <p:ext uri="{BB962C8B-B14F-4D97-AF65-F5344CB8AC3E}">
        <p14:creationId xmlns:p14="http://schemas.microsoft.com/office/powerpoint/2010/main" val="36512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10391" y="2185044"/>
            <a:ext cx="9786233" cy="15630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Történelmi háttere: </a:t>
            </a:r>
            <a:r>
              <a:rPr lang="hu-HU" u="sng" dirty="0"/>
              <a:t>ELLEN</a:t>
            </a:r>
            <a:r>
              <a:rPr lang="hu-HU" dirty="0"/>
              <a:t>REFORMÁCIÓ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10390" y="3959767"/>
            <a:ext cx="9786233" cy="15630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91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8926" y="2647682"/>
            <a:ext cx="9786233" cy="15630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D</a:t>
            </a:r>
            <a:r>
              <a:rPr lang="hu-HU" dirty="0" smtClean="0"/>
              <a:t>e </a:t>
            </a:r>
            <a:r>
              <a:rPr lang="hu-HU" dirty="0"/>
              <a:t>mi a </a:t>
            </a:r>
            <a:r>
              <a:rPr lang="hu-HU" dirty="0" smtClean="0"/>
              <a:t>REFORMÁCIÓ</a:t>
            </a:r>
            <a:endParaRPr lang="hu-HU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10390" y="3959767"/>
            <a:ext cx="9786233" cy="15630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dirty="0">
              <a:latin typeface="Candara" panose="020E0502030303020204" pitchFamily="34" charset="0"/>
            </a:endParaRPr>
          </a:p>
        </p:txBody>
      </p:sp>
      <p:pic>
        <p:nvPicPr>
          <p:cNvPr id="1026" name="Picture 2" descr="Question mark Fre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752" y="814413"/>
            <a:ext cx="3230871" cy="323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15">
            <a:extLst>
              <a:ext uri="{FF2B5EF4-FFF2-40B4-BE49-F238E27FC236}">
                <a16:creationId xmlns:a16="http://schemas.microsoft.com/office/drawing/2014/main" xmlns="" id="{119651B4-B473-44F2-946D-CC7BC768D756}"/>
              </a:ext>
            </a:extLst>
          </p:cNvPr>
          <p:cNvSpPr/>
          <p:nvPr/>
        </p:nvSpPr>
        <p:spPr>
          <a:xfrm>
            <a:off x="10354574" y="6488668"/>
            <a:ext cx="1837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www.freepik.com</a:t>
            </a:r>
          </a:p>
        </p:txBody>
      </p:sp>
    </p:spTree>
    <p:extLst>
      <p:ext uri="{BB962C8B-B14F-4D97-AF65-F5344CB8AC3E}">
        <p14:creationId xmlns:p14="http://schemas.microsoft.com/office/powerpoint/2010/main" val="14152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34385" y="4245296"/>
            <a:ext cx="5057833" cy="13632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10000" dirty="0" err="1"/>
              <a:t>Középkor</a:t>
            </a:r>
            <a:endParaRPr lang="en-US" sz="10000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C4051FED-CF0D-4DDD-A9BB-E58FEEFE7C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67580" y="2042"/>
            <a:ext cx="3224421" cy="4020664"/>
          </a:xfrm>
          <a:custGeom>
            <a:avLst/>
            <a:gdLst>
              <a:gd name="connsiteX0" fmla="*/ 449733 w 3224421"/>
              <a:gd name="connsiteY0" fmla="*/ 0 h 4020664"/>
              <a:gd name="connsiteX1" fmla="*/ 3224421 w 3224421"/>
              <a:gd name="connsiteY1" fmla="*/ 0 h 4020664"/>
              <a:gd name="connsiteX2" fmla="*/ 3224421 w 3224421"/>
              <a:gd name="connsiteY2" fmla="*/ 3933205 h 4020664"/>
              <a:gd name="connsiteX3" fmla="*/ 3087301 w 3224421"/>
              <a:gd name="connsiteY3" fmla="*/ 3968462 h 4020664"/>
              <a:gd name="connsiteX4" fmla="*/ 2569464 w 3224421"/>
              <a:gd name="connsiteY4" fmla="*/ 4020664 h 4020664"/>
              <a:gd name="connsiteX5" fmla="*/ 0 w 3224421"/>
              <a:gd name="connsiteY5" fmla="*/ 1451200 h 4020664"/>
              <a:gd name="connsiteX6" fmla="*/ 438824 w 3224421"/>
              <a:gd name="connsiteY6" fmla="*/ 14588 h 402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4421" h="4020664">
                <a:moveTo>
                  <a:pt x="449733" y="0"/>
                </a:moveTo>
                <a:lnTo>
                  <a:pt x="3224421" y="0"/>
                </a:lnTo>
                <a:lnTo>
                  <a:pt x="3224421" y="3933205"/>
                </a:lnTo>
                <a:lnTo>
                  <a:pt x="3087301" y="3968462"/>
                </a:lnTo>
                <a:cubicBezTo>
                  <a:pt x="2920035" y="4002689"/>
                  <a:pt x="2746849" y="4020664"/>
                  <a:pt x="2569464" y="4020664"/>
                </a:cubicBezTo>
                <a:cubicBezTo>
                  <a:pt x="1150388" y="4020664"/>
                  <a:pt x="0" y="2870276"/>
                  <a:pt x="0" y="1451200"/>
                </a:cubicBezTo>
                <a:cubicBezTo>
                  <a:pt x="0" y="919047"/>
                  <a:pt x="161773" y="424677"/>
                  <a:pt x="438824" y="14588"/>
                </a:cubicBezTo>
                <a:close/>
              </a:path>
            </a:pathLst>
          </a:custGeom>
          <a:solidFill>
            <a:schemeClr val="tx1"/>
          </a:solidFill>
          <a:ln w="952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F2E5A8E1-2A22-48D0-9556-E21648FA1E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46518"/>
            <a:ext cx="4100079" cy="6194580"/>
          </a:xfrm>
          <a:custGeom>
            <a:avLst/>
            <a:gdLst>
              <a:gd name="connsiteX0" fmla="*/ 1002789 w 4100079"/>
              <a:gd name="connsiteY0" fmla="*/ 0 h 6194580"/>
              <a:gd name="connsiteX1" fmla="*/ 4100079 w 4100079"/>
              <a:gd name="connsiteY1" fmla="*/ 3097290 h 6194580"/>
              <a:gd name="connsiteX2" fmla="*/ 1002789 w 4100079"/>
              <a:gd name="connsiteY2" fmla="*/ 6194580 h 6194580"/>
              <a:gd name="connsiteX3" fmla="*/ 81750 w 4100079"/>
              <a:gd name="connsiteY3" fmla="*/ 6055332 h 6194580"/>
              <a:gd name="connsiteX4" fmla="*/ 0 w 4100079"/>
              <a:gd name="connsiteY4" fmla="*/ 6025411 h 6194580"/>
              <a:gd name="connsiteX5" fmla="*/ 0 w 4100079"/>
              <a:gd name="connsiteY5" fmla="*/ 169169 h 6194580"/>
              <a:gd name="connsiteX6" fmla="*/ 81750 w 4100079"/>
              <a:gd name="connsiteY6" fmla="*/ 139248 h 6194580"/>
              <a:gd name="connsiteX7" fmla="*/ 1002789 w 4100079"/>
              <a:gd name="connsiteY7" fmla="*/ 0 h 619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0079" h="6194580">
                <a:moveTo>
                  <a:pt x="1002789" y="0"/>
                </a:moveTo>
                <a:cubicBezTo>
                  <a:pt x="2713375" y="0"/>
                  <a:pt x="4100079" y="1386704"/>
                  <a:pt x="4100079" y="3097290"/>
                </a:cubicBezTo>
                <a:cubicBezTo>
                  <a:pt x="4100079" y="4807876"/>
                  <a:pt x="2713375" y="6194580"/>
                  <a:pt x="1002789" y="6194580"/>
                </a:cubicBezTo>
                <a:cubicBezTo>
                  <a:pt x="682054" y="6194580"/>
                  <a:pt x="372706" y="6145829"/>
                  <a:pt x="81750" y="6055332"/>
                </a:cubicBezTo>
                <a:lnTo>
                  <a:pt x="0" y="6025411"/>
                </a:lnTo>
                <a:lnTo>
                  <a:pt x="0" y="169169"/>
                </a:lnTo>
                <a:lnTo>
                  <a:pt x="81750" y="139248"/>
                </a:lnTo>
                <a:cubicBezTo>
                  <a:pt x="372706" y="48751"/>
                  <a:pt x="682054" y="0"/>
                  <a:pt x="100278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xmlns="" id="{92AA2300-0FA6-4328-9BD8-1D67925C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53543" y="0"/>
            <a:ext cx="3566160" cy="3159748"/>
          </a:xfrm>
          <a:custGeom>
            <a:avLst/>
            <a:gdLst>
              <a:gd name="connsiteX0" fmla="*/ 649888 w 3566160"/>
              <a:gd name="connsiteY0" fmla="*/ 0 h 3159748"/>
              <a:gd name="connsiteX1" fmla="*/ 2916273 w 3566160"/>
              <a:gd name="connsiteY1" fmla="*/ 0 h 3159748"/>
              <a:gd name="connsiteX2" fmla="*/ 2917285 w 3566160"/>
              <a:gd name="connsiteY2" fmla="*/ 757 h 3159748"/>
              <a:gd name="connsiteX3" fmla="*/ 3566160 w 3566160"/>
              <a:gd name="connsiteY3" fmla="*/ 1376668 h 3159748"/>
              <a:gd name="connsiteX4" fmla="*/ 1783080 w 3566160"/>
              <a:gd name="connsiteY4" fmla="*/ 3159748 h 3159748"/>
              <a:gd name="connsiteX5" fmla="*/ 0 w 3566160"/>
              <a:gd name="connsiteY5" fmla="*/ 1376668 h 3159748"/>
              <a:gd name="connsiteX6" fmla="*/ 648876 w 3566160"/>
              <a:gd name="connsiteY6" fmla="*/ 757 h 315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6160" h="3159748">
                <a:moveTo>
                  <a:pt x="649888" y="0"/>
                </a:moveTo>
                <a:lnTo>
                  <a:pt x="2916273" y="0"/>
                </a:lnTo>
                <a:lnTo>
                  <a:pt x="2917285" y="757"/>
                </a:lnTo>
                <a:cubicBezTo>
                  <a:pt x="3313569" y="327800"/>
                  <a:pt x="3566160" y="822736"/>
                  <a:pt x="3566160" y="1376668"/>
                </a:cubicBezTo>
                <a:cubicBezTo>
                  <a:pt x="3566160" y="2361436"/>
                  <a:pt x="2767848" y="3159748"/>
                  <a:pt x="1783080" y="3159748"/>
                </a:cubicBezTo>
                <a:cubicBezTo>
                  <a:pt x="798312" y="3159748"/>
                  <a:pt x="0" y="2361436"/>
                  <a:pt x="0" y="1376668"/>
                </a:cubicBezTo>
                <a:cubicBezTo>
                  <a:pt x="0" y="822736"/>
                  <a:pt x="252591" y="327800"/>
                  <a:pt x="648876" y="7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xmlns="" id="{D3E1FE85-D0BF-41D3-8B85-04776368E1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18135" y="0"/>
            <a:ext cx="3236976" cy="2995156"/>
          </a:xfrm>
          <a:custGeom>
            <a:avLst/>
            <a:gdLst>
              <a:gd name="connsiteX0" fmla="*/ 770517 w 3236976"/>
              <a:gd name="connsiteY0" fmla="*/ 0 h 2995156"/>
              <a:gd name="connsiteX1" fmla="*/ 2466460 w 3236976"/>
              <a:gd name="connsiteY1" fmla="*/ 0 h 2995156"/>
              <a:gd name="connsiteX2" fmla="*/ 2523400 w 3236976"/>
              <a:gd name="connsiteY2" fmla="*/ 34592 h 2995156"/>
              <a:gd name="connsiteX3" fmla="*/ 3236976 w 3236976"/>
              <a:gd name="connsiteY3" fmla="*/ 1376668 h 2995156"/>
              <a:gd name="connsiteX4" fmla="*/ 1618488 w 3236976"/>
              <a:gd name="connsiteY4" fmla="*/ 2995156 h 2995156"/>
              <a:gd name="connsiteX5" fmla="*/ 0 w 3236976"/>
              <a:gd name="connsiteY5" fmla="*/ 1376668 h 2995156"/>
              <a:gd name="connsiteX6" fmla="*/ 713576 w 3236976"/>
              <a:gd name="connsiteY6" fmla="*/ 34592 h 299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6976" h="2995156">
                <a:moveTo>
                  <a:pt x="770517" y="0"/>
                </a:moveTo>
                <a:lnTo>
                  <a:pt x="2466460" y="0"/>
                </a:lnTo>
                <a:lnTo>
                  <a:pt x="2523400" y="34592"/>
                </a:lnTo>
                <a:cubicBezTo>
                  <a:pt x="2953921" y="325446"/>
                  <a:pt x="3236976" y="818002"/>
                  <a:pt x="3236976" y="1376668"/>
                </a:cubicBezTo>
                <a:cubicBezTo>
                  <a:pt x="3236976" y="2270534"/>
                  <a:pt x="2512354" y="2995156"/>
                  <a:pt x="1618488" y="2995156"/>
                </a:cubicBezTo>
                <a:cubicBezTo>
                  <a:pt x="724622" y="2995156"/>
                  <a:pt x="0" y="2270534"/>
                  <a:pt x="0" y="1376668"/>
                </a:cubicBezTo>
                <a:cubicBezTo>
                  <a:pt x="0" y="818002"/>
                  <a:pt x="283056" y="325446"/>
                  <a:pt x="713576" y="345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xmlns="" id="{1072B470-1E76-42B5-86EA-1FB0F881D7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04396" y="2042"/>
            <a:ext cx="3387604" cy="4183848"/>
          </a:xfrm>
          <a:custGeom>
            <a:avLst/>
            <a:gdLst>
              <a:gd name="connsiteX0" fmla="*/ 420128 w 3387604"/>
              <a:gd name="connsiteY0" fmla="*/ 0 h 4183848"/>
              <a:gd name="connsiteX1" fmla="*/ 3387604 w 3387604"/>
              <a:gd name="connsiteY1" fmla="*/ 0 h 4183848"/>
              <a:gd name="connsiteX2" fmla="*/ 3387604 w 3387604"/>
              <a:gd name="connsiteY2" fmla="*/ 4101530 h 4183848"/>
              <a:gd name="connsiteX3" fmla="*/ 3283372 w 3387604"/>
              <a:gd name="connsiteY3" fmla="*/ 4128330 h 4183848"/>
              <a:gd name="connsiteX4" fmla="*/ 2732648 w 3387604"/>
              <a:gd name="connsiteY4" fmla="*/ 4183848 h 4183848"/>
              <a:gd name="connsiteX5" fmla="*/ 0 w 3387604"/>
              <a:gd name="connsiteY5" fmla="*/ 1451200 h 4183848"/>
              <a:gd name="connsiteX6" fmla="*/ 329816 w 3387604"/>
              <a:gd name="connsiteY6" fmla="*/ 148658 h 418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7604" h="4183848">
                <a:moveTo>
                  <a:pt x="420128" y="0"/>
                </a:moveTo>
                <a:lnTo>
                  <a:pt x="3387604" y="0"/>
                </a:lnTo>
                <a:lnTo>
                  <a:pt x="3387604" y="4101530"/>
                </a:lnTo>
                <a:lnTo>
                  <a:pt x="3283372" y="4128330"/>
                </a:lnTo>
                <a:cubicBezTo>
                  <a:pt x="3105483" y="4164732"/>
                  <a:pt x="2921298" y="4183848"/>
                  <a:pt x="2732648" y="4183848"/>
                </a:cubicBezTo>
                <a:cubicBezTo>
                  <a:pt x="1223448" y="4183848"/>
                  <a:pt x="0" y="2960400"/>
                  <a:pt x="0" y="1451200"/>
                </a:cubicBezTo>
                <a:cubicBezTo>
                  <a:pt x="0" y="979575"/>
                  <a:pt x="119477" y="535856"/>
                  <a:pt x="329816" y="14865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xmlns="" id="{DDD8B025-3845-4DEF-98B6-7C0BF531D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13156"/>
            <a:ext cx="3933440" cy="5861304"/>
          </a:xfrm>
          <a:custGeom>
            <a:avLst/>
            <a:gdLst>
              <a:gd name="connsiteX0" fmla="*/ 1002788 w 3933440"/>
              <a:gd name="connsiteY0" fmla="*/ 0 h 5861304"/>
              <a:gd name="connsiteX1" fmla="*/ 3933440 w 3933440"/>
              <a:gd name="connsiteY1" fmla="*/ 2930652 h 5861304"/>
              <a:gd name="connsiteX2" fmla="*/ 1002788 w 3933440"/>
              <a:gd name="connsiteY2" fmla="*/ 5861304 h 5861304"/>
              <a:gd name="connsiteX3" fmla="*/ 131302 w 3933440"/>
              <a:gd name="connsiteY3" fmla="*/ 5729548 h 5861304"/>
              <a:gd name="connsiteX4" fmla="*/ 0 w 3933440"/>
              <a:gd name="connsiteY4" fmla="*/ 5681491 h 5861304"/>
              <a:gd name="connsiteX5" fmla="*/ 0 w 3933440"/>
              <a:gd name="connsiteY5" fmla="*/ 179814 h 5861304"/>
              <a:gd name="connsiteX6" fmla="*/ 131302 w 3933440"/>
              <a:gd name="connsiteY6" fmla="*/ 131756 h 5861304"/>
              <a:gd name="connsiteX7" fmla="*/ 1002788 w 3933440"/>
              <a:gd name="connsiteY7" fmla="*/ 0 h 586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3440" h="5861304">
                <a:moveTo>
                  <a:pt x="1002788" y="0"/>
                </a:moveTo>
                <a:cubicBezTo>
                  <a:pt x="2621342" y="0"/>
                  <a:pt x="3933440" y="1312098"/>
                  <a:pt x="3933440" y="2930652"/>
                </a:cubicBezTo>
                <a:cubicBezTo>
                  <a:pt x="3933440" y="4549206"/>
                  <a:pt x="2621342" y="5861304"/>
                  <a:pt x="1002788" y="5861304"/>
                </a:cubicBezTo>
                <a:cubicBezTo>
                  <a:pt x="699309" y="5861304"/>
                  <a:pt x="406604" y="5815176"/>
                  <a:pt x="131302" y="5729548"/>
                </a:cubicBezTo>
                <a:lnTo>
                  <a:pt x="0" y="5681491"/>
                </a:lnTo>
                <a:lnTo>
                  <a:pt x="0" y="179814"/>
                </a:lnTo>
                <a:lnTo>
                  <a:pt x="131302" y="131756"/>
                </a:lnTo>
                <a:cubicBezTo>
                  <a:pt x="406604" y="46129"/>
                  <a:pt x="699309" y="0"/>
                  <a:pt x="1002788" y="0"/>
                </a:cubicBezTo>
                <a:close/>
              </a:path>
            </a:pathLst>
          </a:custGeom>
          <a:solidFill>
            <a:schemeClr val="tx1"/>
          </a:solidFill>
          <a:ln w="952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Resim 5" descr="çizim içeren bir resim&#10;&#10;Açıklama otomatik olarak oluşturuldu">
            <a:extLst>
              <a:ext uri="{FF2B5EF4-FFF2-40B4-BE49-F238E27FC236}">
                <a16:creationId xmlns:a16="http://schemas.microsoft.com/office/drawing/2014/main" xmlns="" id="{04464759-09D1-413A-A317-08C52FAED3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54" y="379262"/>
            <a:ext cx="2038348" cy="203834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10390" y="3959767"/>
            <a:ext cx="9786233" cy="15630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dirty="0">
              <a:latin typeface="Candara" panose="020E0502030303020204" pitchFamily="34" charset="0"/>
            </a:endParaRPr>
          </a:p>
        </p:txBody>
      </p:sp>
      <p:sp>
        <p:nvSpPr>
          <p:cNvPr id="2" name="Jobbra nyíl 1"/>
          <p:cNvSpPr/>
          <p:nvPr/>
        </p:nvSpPr>
        <p:spPr>
          <a:xfrm>
            <a:off x="3073962" y="661017"/>
            <a:ext cx="1550055" cy="7374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Jobbra nyíl 10"/>
          <p:cNvSpPr/>
          <p:nvPr/>
        </p:nvSpPr>
        <p:spPr>
          <a:xfrm>
            <a:off x="7590022" y="1972208"/>
            <a:ext cx="1550055" cy="7374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Resim 12" descr="ışık, çizim içeren bir resim&#10;&#10;Açıklama otomatik olarak oluşturuldu">
            <a:extLst>
              <a:ext uri="{FF2B5EF4-FFF2-40B4-BE49-F238E27FC236}">
                <a16:creationId xmlns:a16="http://schemas.microsoft.com/office/drawing/2014/main" xmlns="" id="{19918914-381C-4B40-A850-B58549D2ED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787" y="575712"/>
            <a:ext cx="2103389" cy="2103389"/>
          </a:xfrm>
          <a:prstGeom prst="rect">
            <a:avLst/>
          </a:prstGeom>
        </p:spPr>
      </p:pic>
      <p:pic>
        <p:nvPicPr>
          <p:cNvPr id="15" name="Resim 14" descr="ıslatıcı, çizim içeren bir resim&#10;&#10;Açıklama otomatik olarak oluşturuldu">
            <a:extLst>
              <a:ext uri="{FF2B5EF4-FFF2-40B4-BE49-F238E27FC236}">
                <a16:creationId xmlns:a16="http://schemas.microsoft.com/office/drawing/2014/main" xmlns="" id="{F38B4294-36A9-43D5-BF9A-71D522A804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33" y="2362211"/>
            <a:ext cx="2036010" cy="2036010"/>
          </a:xfrm>
          <a:prstGeom prst="rect">
            <a:avLst/>
          </a:prstGeom>
        </p:spPr>
      </p:pic>
      <p:sp>
        <p:nvSpPr>
          <p:cNvPr id="16" name="Dikdörtgen 15">
            <a:extLst>
              <a:ext uri="{FF2B5EF4-FFF2-40B4-BE49-F238E27FC236}">
                <a16:creationId xmlns:a16="http://schemas.microsoft.com/office/drawing/2014/main" xmlns="" id="{119651B4-B473-44F2-946D-CC7BC768D756}"/>
              </a:ext>
            </a:extLst>
          </p:cNvPr>
          <p:cNvSpPr/>
          <p:nvPr/>
        </p:nvSpPr>
        <p:spPr>
          <a:xfrm>
            <a:off x="10354574" y="6488668"/>
            <a:ext cx="1837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www.freepik.com</a:t>
            </a:r>
          </a:p>
        </p:txBody>
      </p:sp>
    </p:spTree>
    <p:extLst>
      <p:ext uri="{BB962C8B-B14F-4D97-AF65-F5344CB8AC3E}">
        <p14:creationId xmlns:p14="http://schemas.microsoft.com/office/powerpoint/2010/main" val="2641672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013" y="3750366"/>
            <a:ext cx="7622118" cy="2654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hu-HU" dirty="0" smtClean="0"/>
              <a:t>„</a:t>
            </a:r>
            <a:r>
              <a:rPr lang="en-US" dirty="0" smtClean="0"/>
              <a:t>Gutenberg-</a:t>
            </a:r>
            <a:r>
              <a:rPr lang="en-US" dirty="0" err="1" smtClean="0"/>
              <a:t>galaxis</a:t>
            </a:r>
            <a:r>
              <a:rPr lang="hu-HU" dirty="0" smtClean="0"/>
              <a:t>”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E26B9EF5-5D92-4AC7-BC55-FC5C4C98ED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F05C5575-0F07-43D0-AE78-81EAA8E67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6897" y="1589649"/>
            <a:ext cx="4375105" cy="5268351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10390" y="3959767"/>
            <a:ext cx="9786233" cy="15630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dirty="0">
              <a:latin typeface="Candara" panose="020E0502030303020204" pitchFamily="34" charset="0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68576FE8-FF77-4E9A-91F5-C553D56EAD8A}"/>
              </a:ext>
            </a:extLst>
          </p:cNvPr>
          <p:cNvSpPr/>
          <p:nvPr/>
        </p:nvSpPr>
        <p:spPr>
          <a:xfrm>
            <a:off x="0" y="6488668"/>
            <a:ext cx="174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hu.wikipedia.org</a:t>
            </a:r>
          </a:p>
        </p:txBody>
      </p:sp>
      <p:sp>
        <p:nvSpPr>
          <p:cNvPr id="2" name="Rectangle 1"/>
          <p:cNvSpPr/>
          <p:nvPr/>
        </p:nvSpPr>
        <p:spPr>
          <a:xfrm>
            <a:off x="3656066" y="323188"/>
            <a:ext cx="399001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3600" b="1" dirty="0">
                <a:latin typeface="+mj-lt"/>
              </a:rPr>
              <a:t>Könyvnyomtatás</a:t>
            </a:r>
          </a:p>
          <a:p>
            <a:pPr algn="ctr">
              <a:spcAft>
                <a:spcPts val="600"/>
              </a:spcAft>
            </a:pPr>
            <a:r>
              <a:rPr lang="hu-HU" sz="3600" dirty="0">
                <a:latin typeface="+mj-lt"/>
              </a:rPr>
              <a:t>Johannes </a:t>
            </a:r>
            <a:r>
              <a:rPr lang="hu-HU" sz="3600" dirty="0" smtClean="0">
                <a:latin typeface="+mj-lt"/>
              </a:rPr>
              <a:t>Gutenberg</a:t>
            </a:r>
          </a:p>
          <a:p>
            <a:pPr algn="ctr">
              <a:spcAft>
                <a:spcPts val="600"/>
              </a:spcAft>
            </a:pPr>
            <a:r>
              <a:rPr lang="hu-HU" sz="3600" dirty="0" smtClean="0">
                <a:latin typeface="+mj-lt"/>
              </a:rPr>
              <a:t> (1453 körül)</a:t>
            </a:r>
            <a:endParaRPr lang="hu-H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31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10390" y="3959767"/>
            <a:ext cx="9786233" cy="15630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dirty="0">
              <a:latin typeface="Candara" panose="020E0502030303020204" pitchFamily="34" charset="0"/>
            </a:endParaRPr>
          </a:p>
        </p:txBody>
      </p:sp>
      <p:sp>
        <p:nvSpPr>
          <p:cNvPr id="5" name="AutoShape 4" descr="Image result for reading peopl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78" name="Picture 6" descr="Image result for reading peopl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209" y="1745747"/>
            <a:ext cx="284797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Jobbra nyíl 11"/>
          <p:cNvSpPr/>
          <p:nvPr/>
        </p:nvSpPr>
        <p:spPr>
          <a:xfrm>
            <a:off x="5210512" y="2416433"/>
            <a:ext cx="1550055" cy="7374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Resim 9" descr="ıslatıcı, çizim içeren bir resim&#10;&#10;Açıklama otomatik olarak oluşturuldu">
            <a:extLst>
              <a:ext uri="{FF2B5EF4-FFF2-40B4-BE49-F238E27FC236}">
                <a16:creationId xmlns:a16="http://schemas.microsoft.com/office/drawing/2014/main" xmlns="" id="{F8082F1E-B4B0-4CB9-8E72-031BDC3FE1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030" y="1767138"/>
            <a:ext cx="2036010" cy="2036010"/>
          </a:xfrm>
          <a:prstGeom prst="rect">
            <a:avLst/>
          </a:prstGeom>
        </p:spPr>
      </p:pic>
      <p:sp>
        <p:nvSpPr>
          <p:cNvPr id="13" name="Dikdörtgen 15">
            <a:extLst>
              <a:ext uri="{FF2B5EF4-FFF2-40B4-BE49-F238E27FC236}">
                <a16:creationId xmlns:a16="http://schemas.microsoft.com/office/drawing/2014/main" xmlns="" id="{119651B4-B473-44F2-946D-CC7BC768D756}"/>
              </a:ext>
            </a:extLst>
          </p:cNvPr>
          <p:cNvSpPr/>
          <p:nvPr/>
        </p:nvSpPr>
        <p:spPr>
          <a:xfrm>
            <a:off x="10354574" y="6488668"/>
            <a:ext cx="1837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www.freepik.com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65467" y="4333799"/>
            <a:ext cx="9786233" cy="15630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>
                <a:latin typeface="Candara Light" panose="020E0502030303020204" pitchFamily="34" charset="0"/>
              </a:rPr>
              <a:t>Többen olvassák a Bibliát közvetlenül.</a:t>
            </a:r>
            <a:endParaRPr lang="hu-HU" dirty="0">
              <a:latin typeface="Candara Light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11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124</Words>
  <Application>Microsoft Office PowerPoint</Application>
  <PresentationFormat>Widescreen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Candara</vt:lpstr>
      <vt:lpstr>Candara Light</vt:lpstr>
      <vt:lpstr>Segoe Script</vt:lpstr>
      <vt:lpstr>Wingdings</vt:lpstr>
      <vt:lpstr>Office Theme</vt:lpstr>
      <vt:lpstr>A Barokk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Barokk</dc:title>
  <dc:creator>Yakup Yildizlar</dc:creator>
  <cp:lastModifiedBy>Éva Tóth</cp:lastModifiedBy>
  <cp:revision>12</cp:revision>
  <dcterms:created xsi:type="dcterms:W3CDTF">2020-05-09T18:36:26Z</dcterms:created>
  <dcterms:modified xsi:type="dcterms:W3CDTF">2020-05-11T18:21:48Z</dcterms:modified>
</cp:coreProperties>
</file>