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3" r:id="rId1"/>
  </p:sldMasterIdLst>
  <p:sldIdLst>
    <p:sldId id="299" r:id="rId2"/>
    <p:sldId id="260" r:id="rId3"/>
    <p:sldId id="317" r:id="rId4"/>
    <p:sldId id="261" r:id="rId5"/>
    <p:sldId id="262" r:id="rId6"/>
    <p:sldId id="315" r:id="rId7"/>
    <p:sldId id="316" r:id="rId8"/>
    <p:sldId id="263" r:id="rId9"/>
    <p:sldId id="264" r:id="rId10"/>
    <p:sldId id="267" r:id="rId11"/>
    <p:sldId id="268" r:id="rId12"/>
    <p:sldId id="269" r:id="rId13"/>
    <p:sldId id="270" r:id="rId14"/>
    <p:sldId id="318" r:id="rId15"/>
    <p:sldId id="273" r:id="rId16"/>
    <p:sldId id="277" r:id="rId17"/>
    <p:sldId id="278" r:id="rId18"/>
    <p:sldId id="279" r:id="rId19"/>
    <p:sldId id="280" r:id="rId20"/>
    <p:sldId id="281" r:id="rId21"/>
    <p:sldId id="286" r:id="rId22"/>
    <p:sldId id="289" r:id="rId23"/>
    <p:sldId id="290" r:id="rId24"/>
    <p:sldId id="294" r:id="rId25"/>
    <p:sldId id="295" r:id="rId26"/>
    <p:sldId id="320" r:id="rId27"/>
    <p:sldId id="297" r:id="rId28"/>
    <p:sldId id="298" r:id="rId29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Helvetica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Helvetica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Helvetica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Helvetica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Helvetic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Helvetic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Helvetic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Helvetic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Helvetic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60"/>
  </p:normalViewPr>
  <p:slideViewPr>
    <p:cSldViewPr snapToGrid="0">
      <p:cViewPr>
        <p:scale>
          <a:sx n="66" d="100"/>
          <a:sy n="66" d="100"/>
        </p:scale>
        <p:origin x="-2934" y="-1062"/>
      </p:cViewPr>
      <p:guideLst>
        <p:guide orient="horz" pos="788"/>
        <p:guide pos="50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F466F-BDA4-4F18-9C7B-FF0A9A1B0E80}" type="datetime1">
              <a:rPr lang="en-US" smtClean="0"/>
              <a:pPr/>
              <a:t>12/16/2019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B4290-6522-4139-852E-05BD9E7F0D2E}" type="datetime1">
              <a:rPr lang="en-US" smtClean="0"/>
              <a:pPr/>
              <a:t>12/16/2019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955F9-81EA-47C5-8059-9E5C2B437C70}" type="datetime1">
              <a:rPr lang="en-US" smtClean="0"/>
              <a:pPr/>
              <a:t>12/16/2019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607B-A47E-422C-9BEF-122CCDB7C526}" type="datetime1">
              <a:rPr lang="en-US" smtClean="0"/>
              <a:pPr/>
              <a:t>12/16/2019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9A7CB-BEE6-4F99-898E-913F06E8E125}" type="datetime1">
              <a:rPr lang="en-US" smtClean="0"/>
              <a:pPr/>
              <a:t>12/16/2019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E300C-6FC5-4FC3-AF1A-075E4F50620D}" type="datetime1">
              <a:rPr lang="en-US" smtClean="0"/>
              <a:pPr/>
              <a:t>12/16/2019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D295D-4A77-4DEB-B04C-9F4282A8BC04}" type="datetime1">
              <a:rPr lang="en-US" smtClean="0"/>
              <a:pPr/>
              <a:t>12/16/2019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28685-4D0C-42D5-8013-B5904CD1FCBC}" type="datetime1">
              <a:rPr lang="en-US" smtClean="0"/>
              <a:pPr/>
              <a:t>12/16/2019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226C0-9885-4BA9-BBFA-A52CBFEBB775}" type="datetime1">
              <a:rPr lang="en-US" smtClean="0"/>
              <a:pPr/>
              <a:t>12/16/2019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E1B38-C5EB-4D66-9137-0AFE9CDEDE8F}" type="datetime1">
              <a:rPr lang="en-US" smtClean="0"/>
              <a:pPr/>
              <a:t>12/16/2019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B613C-1AD7-49D3-885D-F654C5CDBAA6}" type="datetime1">
              <a:rPr lang="en-US" smtClean="0"/>
              <a:pPr/>
              <a:t>12/16/2019</a:t>
            </a:fld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6E2D2B3B-882E-40F3-A32F-6DD51691504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327B613C-1AD7-49D3-885D-F654C5CDBAA6}" type="datetime1">
              <a:rPr lang="en-US" smtClean="0"/>
              <a:pPr/>
              <a:t>12/16/2019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File-System </a:t>
            </a:r>
            <a:r>
              <a:rPr lang="en-US" dirty="0"/>
              <a:t>Interface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78971" y="5515429"/>
            <a:ext cx="818605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 smtClean="0"/>
              <a:t>These slides are adapted from </a:t>
            </a:r>
            <a:r>
              <a:rPr lang="tr-TR" sz="1600" i="1" dirty="0" smtClean="0"/>
              <a:t>Operating </a:t>
            </a:r>
            <a:r>
              <a:rPr lang="tr-TR" sz="1600" i="1" dirty="0"/>
              <a:t>Systems </a:t>
            </a:r>
            <a:r>
              <a:rPr lang="tr-TR" sz="1600" i="1" dirty="0" smtClean="0"/>
              <a:t>Concepts textbook, 8th </a:t>
            </a:r>
            <a:r>
              <a:rPr lang="tr-TR" sz="1600" i="1" dirty="0"/>
              <a:t>edition</a:t>
            </a:r>
            <a:r>
              <a:rPr lang="tr-TR" sz="1600" dirty="0"/>
              <a:t>, </a:t>
            </a:r>
            <a:endParaRPr lang="tr-TR" sz="1600" dirty="0" smtClean="0"/>
          </a:p>
          <a:p>
            <a:r>
              <a:rPr lang="tr-TR" sz="1600" dirty="0" smtClean="0"/>
              <a:t>Silberscatz, Galvin, Gagne.</a:t>
            </a:r>
            <a:endParaRPr lang="tr-TR" sz="16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File Types – Name, Extension</a:t>
            </a:r>
          </a:p>
        </p:txBody>
      </p:sp>
      <p:pic>
        <p:nvPicPr>
          <p:cNvPr id="58372" name="Picture 4"/>
          <p:cNvPicPr>
            <a:picLocks noChangeAspect="1" noChangeArrowheads="1"/>
          </p:cNvPicPr>
          <p:nvPr/>
        </p:nvPicPr>
        <p:blipFill>
          <a:blip r:embed="rId2"/>
          <a:srcRect l="15715" t="1186" r="15715" b="1186"/>
          <a:stretch>
            <a:fillRect/>
          </a:stretch>
        </p:blipFill>
        <p:spPr bwMode="auto">
          <a:xfrm>
            <a:off x="2268538" y="1484204"/>
            <a:ext cx="3754891" cy="4010133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/>
        </p:spPr>
      </p:pic>
      <p:sp>
        <p:nvSpPr>
          <p:cNvPr id="58374" name="Text Box 6"/>
          <p:cNvSpPr txBox="1">
            <a:spLocks noChangeArrowheads="1"/>
          </p:cNvSpPr>
          <p:nvPr/>
        </p:nvSpPr>
        <p:spPr bwMode="auto">
          <a:xfrm>
            <a:off x="493713" y="5588000"/>
            <a:ext cx="715486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r-TR"/>
              <a:t>If an OS recognizes the type of a file, it can operate on it reasonably.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Access Methods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idx="1"/>
          </p:nvPr>
        </p:nvSpPr>
        <p:spPr>
          <a:xfrm>
            <a:off x="931863" y="1381125"/>
            <a:ext cx="6584950" cy="3783013"/>
          </a:xfrm>
        </p:spPr>
        <p:txBody>
          <a:bodyPr/>
          <a:lstStyle/>
          <a:p>
            <a:pPr>
              <a:lnSpc>
                <a:spcPct val="90000"/>
              </a:lnSpc>
              <a:tabLst>
                <a:tab pos="3203575" algn="l"/>
                <a:tab pos="4056063" algn="l"/>
              </a:tabLst>
            </a:pPr>
            <a:r>
              <a:rPr lang="en-US" sz="1600" b="1"/>
              <a:t>Sequential Access</a:t>
            </a:r>
          </a:p>
          <a:p>
            <a:pPr>
              <a:lnSpc>
                <a:spcPct val="90000"/>
              </a:lnSpc>
              <a:spcBef>
                <a:spcPct val="10000"/>
              </a:spcBef>
              <a:buFont typeface="Monotype Sorts" pitchFamily="2" charset="2"/>
              <a:buNone/>
              <a:tabLst>
                <a:tab pos="3203575" algn="l"/>
                <a:tab pos="4056063" algn="l"/>
              </a:tabLst>
            </a:pPr>
            <a:r>
              <a:rPr lang="en-US" sz="1600">
                <a:solidFill>
                  <a:srgbClr val="0033CC"/>
                </a:solidFill>
              </a:rPr>
              <a:t>		read next</a:t>
            </a:r>
          </a:p>
          <a:p>
            <a:pPr>
              <a:lnSpc>
                <a:spcPct val="90000"/>
              </a:lnSpc>
              <a:spcBef>
                <a:spcPct val="10000"/>
              </a:spcBef>
              <a:buFont typeface="Monotype Sorts" pitchFamily="2" charset="2"/>
              <a:buNone/>
              <a:tabLst>
                <a:tab pos="3203575" algn="l"/>
                <a:tab pos="4056063" algn="l"/>
              </a:tabLst>
            </a:pPr>
            <a:r>
              <a:rPr lang="en-US" sz="1600">
                <a:solidFill>
                  <a:srgbClr val="0033CC"/>
                </a:solidFill>
              </a:rPr>
              <a:t>		write next </a:t>
            </a:r>
          </a:p>
          <a:p>
            <a:pPr>
              <a:lnSpc>
                <a:spcPct val="90000"/>
              </a:lnSpc>
              <a:spcBef>
                <a:spcPct val="10000"/>
              </a:spcBef>
              <a:buFont typeface="Monotype Sorts" pitchFamily="2" charset="2"/>
              <a:buNone/>
              <a:tabLst>
                <a:tab pos="3203575" algn="l"/>
                <a:tab pos="4056063" algn="l"/>
              </a:tabLst>
            </a:pPr>
            <a:r>
              <a:rPr lang="en-US" sz="1600">
                <a:solidFill>
                  <a:srgbClr val="0033CC"/>
                </a:solidFill>
              </a:rPr>
              <a:t>		reset</a:t>
            </a:r>
          </a:p>
          <a:p>
            <a:pPr>
              <a:lnSpc>
                <a:spcPct val="90000"/>
              </a:lnSpc>
              <a:spcBef>
                <a:spcPct val="10000"/>
              </a:spcBef>
              <a:buFont typeface="Monotype Sorts" pitchFamily="2" charset="2"/>
              <a:buNone/>
              <a:tabLst>
                <a:tab pos="3203575" algn="l"/>
                <a:tab pos="4056063" algn="l"/>
              </a:tabLst>
            </a:pPr>
            <a:r>
              <a:rPr lang="en-US" sz="1600">
                <a:solidFill>
                  <a:srgbClr val="0033CC"/>
                </a:solidFill>
              </a:rPr>
              <a:t>		no read after last write</a:t>
            </a:r>
          </a:p>
          <a:p>
            <a:pPr>
              <a:lnSpc>
                <a:spcPct val="90000"/>
              </a:lnSpc>
              <a:spcBef>
                <a:spcPct val="10000"/>
              </a:spcBef>
              <a:buFont typeface="Monotype Sorts" pitchFamily="2" charset="2"/>
              <a:buNone/>
              <a:tabLst>
                <a:tab pos="3203575" algn="l"/>
                <a:tab pos="4056063" algn="l"/>
              </a:tabLst>
            </a:pPr>
            <a:r>
              <a:rPr lang="en-US" sz="1600">
                <a:solidFill>
                  <a:srgbClr val="0033CC"/>
                </a:solidFill>
              </a:rPr>
              <a:t>			(rewrite)</a:t>
            </a:r>
          </a:p>
          <a:p>
            <a:pPr>
              <a:lnSpc>
                <a:spcPct val="90000"/>
              </a:lnSpc>
              <a:tabLst>
                <a:tab pos="3203575" algn="l"/>
                <a:tab pos="4056063" algn="l"/>
              </a:tabLst>
            </a:pPr>
            <a:r>
              <a:rPr lang="en-US" sz="1600" b="1"/>
              <a:t>Direct Access</a:t>
            </a:r>
          </a:p>
          <a:p>
            <a:pPr>
              <a:lnSpc>
                <a:spcPct val="90000"/>
              </a:lnSpc>
              <a:spcBef>
                <a:spcPct val="10000"/>
              </a:spcBef>
              <a:buFont typeface="Monotype Sorts" pitchFamily="2" charset="2"/>
              <a:buNone/>
              <a:tabLst>
                <a:tab pos="3203575" algn="l"/>
                <a:tab pos="4056063" algn="l"/>
              </a:tabLst>
            </a:pPr>
            <a:r>
              <a:rPr lang="en-US" sz="1600">
                <a:solidFill>
                  <a:srgbClr val="0033CC"/>
                </a:solidFill>
              </a:rPr>
              <a:t>		read </a:t>
            </a:r>
            <a:r>
              <a:rPr lang="en-US" sz="1600" i="1">
                <a:solidFill>
                  <a:srgbClr val="0033CC"/>
                </a:solidFill>
              </a:rPr>
              <a:t>n</a:t>
            </a:r>
          </a:p>
          <a:p>
            <a:pPr>
              <a:lnSpc>
                <a:spcPct val="90000"/>
              </a:lnSpc>
              <a:spcBef>
                <a:spcPct val="10000"/>
              </a:spcBef>
              <a:buFont typeface="Monotype Sorts" pitchFamily="2" charset="2"/>
              <a:buNone/>
              <a:tabLst>
                <a:tab pos="3203575" algn="l"/>
                <a:tab pos="4056063" algn="l"/>
              </a:tabLst>
            </a:pPr>
            <a:r>
              <a:rPr lang="en-US" sz="1600">
                <a:solidFill>
                  <a:srgbClr val="0033CC"/>
                </a:solidFill>
              </a:rPr>
              <a:t>		write </a:t>
            </a:r>
            <a:r>
              <a:rPr lang="en-US" sz="1600" i="1">
                <a:solidFill>
                  <a:srgbClr val="0033CC"/>
                </a:solidFill>
              </a:rPr>
              <a:t>n</a:t>
            </a:r>
          </a:p>
          <a:p>
            <a:pPr>
              <a:lnSpc>
                <a:spcPct val="90000"/>
              </a:lnSpc>
              <a:spcBef>
                <a:spcPct val="10000"/>
              </a:spcBef>
              <a:buFont typeface="Monotype Sorts" pitchFamily="2" charset="2"/>
              <a:buNone/>
              <a:tabLst>
                <a:tab pos="3203575" algn="l"/>
                <a:tab pos="4056063" algn="l"/>
              </a:tabLst>
            </a:pPr>
            <a:r>
              <a:rPr lang="en-US" sz="1600">
                <a:solidFill>
                  <a:srgbClr val="0033CC"/>
                </a:solidFill>
              </a:rPr>
              <a:t>		position to </a:t>
            </a:r>
            <a:r>
              <a:rPr lang="en-US" sz="1600" i="1">
                <a:solidFill>
                  <a:srgbClr val="0033CC"/>
                </a:solidFill>
              </a:rPr>
              <a:t>n</a:t>
            </a:r>
          </a:p>
          <a:p>
            <a:pPr>
              <a:lnSpc>
                <a:spcPct val="90000"/>
              </a:lnSpc>
              <a:spcBef>
                <a:spcPct val="10000"/>
              </a:spcBef>
              <a:buFont typeface="Monotype Sorts" pitchFamily="2" charset="2"/>
              <a:buNone/>
              <a:tabLst>
                <a:tab pos="3203575" algn="l"/>
                <a:tab pos="4056063" algn="l"/>
              </a:tabLst>
            </a:pPr>
            <a:r>
              <a:rPr lang="en-US" sz="1600">
                <a:solidFill>
                  <a:srgbClr val="0033CC"/>
                </a:solidFill>
              </a:rPr>
              <a:t>			read next</a:t>
            </a:r>
          </a:p>
          <a:p>
            <a:pPr>
              <a:lnSpc>
                <a:spcPct val="90000"/>
              </a:lnSpc>
              <a:spcBef>
                <a:spcPct val="10000"/>
              </a:spcBef>
              <a:buFont typeface="Monotype Sorts" pitchFamily="2" charset="2"/>
              <a:buNone/>
              <a:tabLst>
                <a:tab pos="3203575" algn="l"/>
                <a:tab pos="4056063" algn="l"/>
              </a:tabLst>
            </a:pPr>
            <a:r>
              <a:rPr lang="en-US" sz="1600">
                <a:solidFill>
                  <a:srgbClr val="0033CC"/>
                </a:solidFill>
              </a:rPr>
              <a:t>			write next </a:t>
            </a:r>
          </a:p>
          <a:p>
            <a:pPr>
              <a:lnSpc>
                <a:spcPct val="90000"/>
              </a:lnSpc>
              <a:spcBef>
                <a:spcPct val="10000"/>
              </a:spcBef>
              <a:buFont typeface="Monotype Sorts" pitchFamily="2" charset="2"/>
              <a:buNone/>
              <a:tabLst>
                <a:tab pos="3203575" algn="l"/>
                <a:tab pos="4056063" algn="l"/>
              </a:tabLst>
            </a:pPr>
            <a:r>
              <a:rPr lang="en-US" sz="1600">
                <a:solidFill>
                  <a:srgbClr val="0033CC"/>
                </a:solidFill>
              </a:rPr>
              <a:t>		rewrite </a:t>
            </a:r>
            <a:r>
              <a:rPr lang="en-US" sz="1600" i="1">
                <a:solidFill>
                  <a:srgbClr val="0033CC"/>
                </a:solidFill>
              </a:rPr>
              <a:t>n</a:t>
            </a:r>
          </a:p>
          <a:p>
            <a:pPr>
              <a:lnSpc>
                <a:spcPct val="90000"/>
              </a:lnSpc>
              <a:buFont typeface="Monotype Sorts" pitchFamily="2" charset="2"/>
              <a:buNone/>
              <a:tabLst>
                <a:tab pos="3203575" algn="l"/>
                <a:tab pos="4056063" algn="l"/>
              </a:tabLst>
            </a:pPr>
            <a:r>
              <a:rPr lang="en-US" sz="1600"/>
              <a:t>	</a:t>
            </a:r>
            <a:r>
              <a:rPr lang="en-US" sz="1600" i="1"/>
              <a:t>n</a:t>
            </a:r>
            <a:r>
              <a:rPr lang="en-US" sz="1600"/>
              <a:t> = relative block number</a:t>
            </a:r>
            <a:r>
              <a:rPr lang="tr-TR" sz="1600"/>
              <a:t> (relative to the beginning)</a:t>
            </a:r>
            <a:endParaRPr lang="en-US" sz="160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Sequential-access File</a:t>
            </a:r>
          </a:p>
        </p:txBody>
      </p:sp>
      <p:pic>
        <p:nvPicPr>
          <p:cNvPr id="60420" name="Picture 4"/>
          <p:cNvPicPr>
            <a:picLocks noChangeAspect="1" noChangeArrowheads="1"/>
          </p:cNvPicPr>
          <p:nvPr/>
        </p:nvPicPr>
        <p:blipFill>
          <a:blip r:embed="rId2"/>
          <a:srcRect l="699" t="33012" r="458" b="33943"/>
          <a:stretch>
            <a:fillRect/>
          </a:stretch>
        </p:blipFill>
        <p:spPr bwMode="auto">
          <a:xfrm>
            <a:off x="798513" y="1250950"/>
            <a:ext cx="7924800" cy="1987550"/>
          </a:xfrm>
          <a:prstGeom prst="rect">
            <a:avLst/>
          </a:prstGeom>
          <a:noFill/>
          <a:ln w="38100" cmpd="dbl">
            <a:solidFill>
              <a:srgbClr val="CC6600"/>
            </a:solidFill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>
          <a:xfrm>
            <a:off x="674688" y="0"/>
            <a:ext cx="8469312" cy="844550"/>
          </a:xfrm>
        </p:spPr>
        <p:txBody>
          <a:bodyPr/>
          <a:lstStyle/>
          <a:p>
            <a:r>
              <a:rPr lang="en-US" sz="2400"/>
              <a:t>Simulation of Sequential Access on a Direct-access File</a:t>
            </a:r>
          </a:p>
        </p:txBody>
      </p:sp>
      <p:pic>
        <p:nvPicPr>
          <p:cNvPr id="61444" name="Picture 4"/>
          <p:cNvPicPr>
            <a:picLocks noChangeAspect="1" noChangeArrowheads="1"/>
          </p:cNvPicPr>
          <p:nvPr/>
        </p:nvPicPr>
        <p:blipFill>
          <a:blip r:embed="rId2"/>
          <a:srcRect l="1093" t="27695" r="865" b="28273"/>
          <a:stretch>
            <a:fillRect/>
          </a:stretch>
        </p:blipFill>
        <p:spPr bwMode="auto">
          <a:xfrm>
            <a:off x="1295400" y="1250950"/>
            <a:ext cx="6834188" cy="2301875"/>
          </a:xfrm>
          <a:prstGeom prst="rect">
            <a:avLst/>
          </a:prstGeom>
          <a:noFill/>
          <a:ln w="38100" cmpd="dbl">
            <a:solidFill>
              <a:srgbClr val="CC6600"/>
            </a:solidFill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Directory Structure</a:t>
            </a:r>
          </a:p>
        </p:txBody>
      </p:sp>
      <p:sp>
        <p:nvSpPr>
          <p:cNvPr id="134147" name="Rectangle 3"/>
          <p:cNvSpPr>
            <a:spLocks noGrp="1" noChangeArrowheads="1"/>
          </p:cNvSpPr>
          <p:nvPr>
            <p:ph idx="1"/>
          </p:nvPr>
        </p:nvSpPr>
        <p:spPr>
          <a:xfrm>
            <a:off x="798513" y="1250950"/>
            <a:ext cx="7496175" cy="4483100"/>
          </a:xfrm>
        </p:spPr>
        <p:txBody>
          <a:bodyPr/>
          <a:lstStyle/>
          <a:p>
            <a:r>
              <a:rPr lang="tr-TR"/>
              <a:t>It might be desirable to place multiple file systems on a disk or to use parts of a disk for a file system and other parts for other things such as swap space or unformatted (</a:t>
            </a:r>
            <a:r>
              <a:rPr lang="tr-TR" b="1"/>
              <a:t>raw</a:t>
            </a:r>
            <a:r>
              <a:rPr lang="tr-TR"/>
              <a:t>) disk space.</a:t>
            </a:r>
          </a:p>
          <a:p>
            <a:pPr lvl="1"/>
            <a:r>
              <a:rPr lang="tr-TR"/>
              <a:t>These parts are known as </a:t>
            </a:r>
            <a:r>
              <a:rPr lang="tr-TR" b="1"/>
              <a:t>partitions</a:t>
            </a:r>
            <a:r>
              <a:rPr lang="tr-TR"/>
              <a:t>.</a:t>
            </a:r>
          </a:p>
          <a:p>
            <a:r>
              <a:rPr lang="tr-TR"/>
              <a:t>Parts can be combined to form </a:t>
            </a:r>
            <a:r>
              <a:rPr lang="tr-TR" b="1"/>
              <a:t>volumes</a:t>
            </a:r>
          </a:p>
          <a:p>
            <a:pPr lvl="1"/>
            <a:r>
              <a:rPr lang="tr-TR"/>
              <a:t>Each volume that contains a file system must also contain information kept in entries in a </a:t>
            </a:r>
            <a:r>
              <a:rPr lang="tr-TR" b="1"/>
              <a:t>device directory</a:t>
            </a:r>
            <a:r>
              <a:rPr lang="tr-TR"/>
              <a:t> or </a:t>
            </a:r>
            <a:r>
              <a:rPr lang="tr-TR" b="1"/>
              <a:t>volume table of contents</a:t>
            </a:r>
            <a:r>
              <a:rPr lang="tr-TR"/>
              <a:t> (containing name, size, type....of files on the volume)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 Typical File-system Organization</a:t>
            </a:r>
          </a:p>
        </p:txBody>
      </p:sp>
      <p:pic>
        <p:nvPicPr>
          <p:cNvPr id="64516" name="Picture 4"/>
          <p:cNvPicPr>
            <a:picLocks noChangeAspect="1" noChangeArrowheads="1"/>
          </p:cNvPicPr>
          <p:nvPr/>
        </p:nvPicPr>
        <p:blipFill>
          <a:blip r:embed="rId2"/>
          <a:srcRect l="670" t="14792" r="439" b="14484"/>
          <a:stretch>
            <a:fillRect/>
          </a:stretch>
        </p:blipFill>
        <p:spPr bwMode="auto">
          <a:xfrm>
            <a:off x="1262063" y="2223407"/>
            <a:ext cx="6792912" cy="3643313"/>
          </a:xfrm>
          <a:prstGeom prst="rect">
            <a:avLst/>
          </a:prstGeom>
          <a:noFill/>
          <a:ln w="38100" cmpd="dbl">
            <a:solidFill>
              <a:srgbClr val="CC6600"/>
            </a:solidFill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Single-Level Directory</a:t>
            </a:r>
            <a:endParaRPr lang="en-US" sz="2400"/>
          </a:p>
        </p:txBody>
      </p:sp>
      <p:sp>
        <p:nvSpPr>
          <p:cNvPr id="68611" name="Rectangle 3"/>
          <p:cNvSpPr>
            <a:spLocks noGrp="1" noChangeArrowheads="1"/>
          </p:cNvSpPr>
          <p:nvPr>
            <p:ph idx="1"/>
          </p:nvPr>
        </p:nvSpPr>
        <p:spPr>
          <a:xfrm>
            <a:off x="771525" y="1482725"/>
            <a:ext cx="7029450" cy="561975"/>
          </a:xfrm>
        </p:spPr>
        <p:txBody>
          <a:bodyPr/>
          <a:lstStyle/>
          <a:p>
            <a:r>
              <a:rPr lang="en-US"/>
              <a:t>A single directory for all users</a:t>
            </a:r>
          </a:p>
        </p:txBody>
      </p:sp>
      <p:sp>
        <p:nvSpPr>
          <p:cNvPr id="68613" name="Rectangle 5"/>
          <p:cNvSpPr>
            <a:spLocks noChangeArrowheads="1"/>
          </p:cNvSpPr>
          <p:nvPr/>
        </p:nvSpPr>
        <p:spPr bwMode="auto">
          <a:xfrm>
            <a:off x="1050925" y="4238625"/>
            <a:ext cx="7123113" cy="101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r>
              <a:rPr lang="en-US" sz="2000"/>
              <a:t>Naming problem</a:t>
            </a:r>
            <a:br>
              <a:rPr lang="en-US" sz="2000"/>
            </a:br>
            <a:endParaRPr lang="en-US" sz="2000"/>
          </a:p>
          <a:p>
            <a:r>
              <a:rPr lang="en-US" sz="2000"/>
              <a:t>Grouping problem</a:t>
            </a:r>
          </a:p>
        </p:txBody>
      </p:sp>
      <p:pic>
        <p:nvPicPr>
          <p:cNvPr id="68614" name="Picture 6"/>
          <p:cNvPicPr>
            <a:picLocks noChangeAspect="1" noChangeArrowheads="1"/>
          </p:cNvPicPr>
          <p:nvPr/>
        </p:nvPicPr>
        <p:blipFill>
          <a:blip r:embed="rId2"/>
          <a:srcRect l="439" t="37624" r="879" b="37932"/>
          <a:stretch>
            <a:fillRect/>
          </a:stretch>
        </p:blipFill>
        <p:spPr bwMode="auto">
          <a:xfrm>
            <a:off x="798513" y="2157413"/>
            <a:ext cx="8123237" cy="1509712"/>
          </a:xfrm>
          <a:prstGeom prst="rect">
            <a:avLst/>
          </a:prstGeom>
          <a:noFill/>
          <a:ln w="38100" cmpd="dbl">
            <a:solidFill>
              <a:srgbClr val="CC6600"/>
            </a:solidFill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Two-Level Directory</a:t>
            </a:r>
            <a:endParaRPr lang="en-US" sz="2400"/>
          </a:p>
        </p:txBody>
      </p:sp>
      <p:sp>
        <p:nvSpPr>
          <p:cNvPr id="69635" name="Rectangle 3"/>
          <p:cNvSpPr>
            <a:spLocks noGrp="1" noChangeArrowheads="1"/>
          </p:cNvSpPr>
          <p:nvPr>
            <p:ph idx="1"/>
          </p:nvPr>
        </p:nvSpPr>
        <p:spPr>
          <a:xfrm>
            <a:off x="798513" y="931863"/>
            <a:ext cx="7029450" cy="549275"/>
          </a:xfrm>
        </p:spPr>
        <p:txBody>
          <a:bodyPr/>
          <a:lstStyle/>
          <a:p>
            <a:r>
              <a:rPr lang="en-US"/>
              <a:t>Separate directory for each user</a:t>
            </a:r>
          </a:p>
        </p:txBody>
      </p:sp>
      <p:sp>
        <p:nvSpPr>
          <p:cNvPr id="69637" name="Rectangle 5"/>
          <p:cNvSpPr>
            <a:spLocks noChangeArrowheads="1"/>
          </p:cNvSpPr>
          <p:nvPr/>
        </p:nvSpPr>
        <p:spPr bwMode="auto">
          <a:xfrm>
            <a:off x="654050" y="3500438"/>
            <a:ext cx="7916863" cy="3151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35000"/>
              </a:spcBef>
              <a:buClr>
                <a:srgbClr val="993300"/>
              </a:buClr>
              <a:buSzPct val="90000"/>
              <a:buFont typeface="Monotype Sorts" pitchFamily="2" charset="2"/>
              <a:buChar char="n"/>
            </a:pPr>
            <a:r>
              <a:rPr kumimoji="1" lang="en-US"/>
              <a:t>Path name</a:t>
            </a:r>
          </a:p>
          <a:p>
            <a:pPr marL="342900" indent="-342900">
              <a:spcBef>
                <a:spcPct val="35000"/>
              </a:spcBef>
              <a:buClr>
                <a:srgbClr val="993300"/>
              </a:buClr>
              <a:buSzPct val="90000"/>
              <a:buFont typeface="Monotype Sorts" pitchFamily="2" charset="2"/>
              <a:buChar char="n"/>
            </a:pPr>
            <a:r>
              <a:rPr kumimoji="1" lang="en-US"/>
              <a:t>Can have the same file name for different user</a:t>
            </a:r>
          </a:p>
          <a:p>
            <a:pPr marL="342900" indent="-342900">
              <a:spcBef>
                <a:spcPct val="35000"/>
              </a:spcBef>
              <a:buClr>
                <a:srgbClr val="993300"/>
              </a:buClr>
              <a:buSzPct val="90000"/>
              <a:buFont typeface="Monotype Sorts" pitchFamily="2" charset="2"/>
              <a:buChar char="n"/>
            </a:pPr>
            <a:r>
              <a:rPr kumimoji="1" lang="en-US"/>
              <a:t>Efficient searching</a:t>
            </a:r>
          </a:p>
          <a:p>
            <a:pPr marL="342900" indent="-342900">
              <a:spcBef>
                <a:spcPct val="35000"/>
              </a:spcBef>
              <a:buClr>
                <a:srgbClr val="993300"/>
              </a:buClr>
              <a:buSzPct val="90000"/>
              <a:buFont typeface="Monotype Sorts" pitchFamily="2" charset="2"/>
              <a:buChar char="n"/>
            </a:pPr>
            <a:r>
              <a:rPr kumimoji="1" lang="en-US"/>
              <a:t>No grouping capability</a:t>
            </a:r>
            <a:endParaRPr kumimoji="1" lang="tr-TR"/>
          </a:p>
          <a:p>
            <a:pPr marL="342900" indent="-342900">
              <a:spcBef>
                <a:spcPct val="35000"/>
              </a:spcBef>
              <a:buClr>
                <a:srgbClr val="993300"/>
              </a:buClr>
              <a:buSzPct val="90000"/>
              <a:buFont typeface="Monotype Sorts" pitchFamily="2" charset="2"/>
              <a:buChar char="n"/>
            </a:pPr>
            <a:r>
              <a:rPr kumimoji="1" lang="tr-TR"/>
              <a:t>Special system programs can be used to create UFDs</a:t>
            </a:r>
          </a:p>
          <a:p>
            <a:pPr marL="342900" indent="-342900">
              <a:spcBef>
                <a:spcPct val="35000"/>
              </a:spcBef>
              <a:buClr>
                <a:srgbClr val="993300"/>
              </a:buClr>
              <a:buSzPct val="90000"/>
              <a:buFont typeface="Monotype Sorts" pitchFamily="2" charset="2"/>
              <a:buChar char="n"/>
            </a:pPr>
            <a:r>
              <a:rPr kumimoji="1" lang="tr-TR"/>
              <a:t>Additional syntax is needed to specify the volume of a file (C:\usera\test)</a:t>
            </a:r>
          </a:p>
          <a:p>
            <a:pPr marL="342900" indent="-342900">
              <a:spcBef>
                <a:spcPct val="35000"/>
              </a:spcBef>
              <a:buClr>
                <a:srgbClr val="993300"/>
              </a:buClr>
              <a:buSzPct val="90000"/>
              <a:buFont typeface="Monotype Sorts" pitchFamily="2" charset="2"/>
              <a:buChar char="n"/>
            </a:pPr>
            <a:r>
              <a:rPr kumimoji="1" lang="tr-TR" b="1"/>
              <a:t>Search paths</a:t>
            </a:r>
            <a:r>
              <a:rPr kumimoji="1" lang="tr-TR"/>
              <a:t> for searching a file (first UFD then a special directory containing system programs)</a:t>
            </a:r>
          </a:p>
          <a:p>
            <a:pPr marL="342900" indent="-342900">
              <a:spcBef>
                <a:spcPct val="35000"/>
              </a:spcBef>
              <a:buClr>
                <a:srgbClr val="993300"/>
              </a:buClr>
              <a:buSzPct val="90000"/>
              <a:buFont typeface="Monotype Sorts" pitchFamily="2" charset="2"/>
              <a:buNone/>
            </a:pPr>
            <a:endParaRPr kumimoji="1" lang="en-US"/>
          </a:p>
        </p:txBody>
      </p:sp>
      <p:pic>
        <p:nvPicPr>
          <p:cNvPr id="69638" name="Picture 6"/>
          <p:cNvPicPr>
            <a:picLocks noChangeAspect="1" noChangeArrowheads="1"/>
          </p:cNvPicPr>
          <p:nvPr/>
        </p:nvPicPr>
        <p:blipFill>
          <a:blip r:embed="rId2"/>
          <a:srcRect l="443" t="29448" r="1115" b="29169"/>
          <a:stretch>
            <a:fillRect/>
          </a:stretch>
        </p:blipFill>
        <p:spPr bwMode="auto">
          <a:xfrm>
            <a:off x="1130300" y="1392238"/>
            <a:ext cx="6286500" cy="1982787"/>
          </a:xfrm>
          <a:prstGeom prst="rect">
            <a:avLst/>
          </a:prstGeom>
          <a:noFill/>
          <a:ln w="38100" cmpd="dbl">
            <a:solidFill>
              <a:srgbClr val="CC6600"/>
            </a:solidFill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Tree-Structured Directories</a:t>
            </a:r>
          </a:p>
        </p:txBody>
      </p:sp>
      <p:pic>
        <p:nvPicPr>
          <p:cNvPr id="70661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70013" y="1250950"/>
            <a:ext cx="7165975" cy="4554538"/>
          </a:xfrm>
          <a:prstGeom prst="rect">
            <a:avLst/>
          </a:prstGeom>
          <a:noFill/>
          <a:ln w="38100" cmpd="dbl">
            <a:solidFill>
              <a:schemeClr val="tx2"/>
            </a:solidFill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Tree-Structured Directories (Cont)</a:t>
            </a:r>
          </a:p>
        </p:txBody>
      </p:sp>
      <p:sp>
        <p:nvSpPr>
          <p:cNvPr id="7168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Efficient searching</a:t>
            </a:r>
            <a:br>
              <a:rPr lang="en-US"/>
            </a:br>
            <a:endParaRPr lang="en-US"/>
          </a:p>
          <a:p>
            <a:r>
              <a:rPr lang="en-US"/>
              <a:t>Grouping Capability</a:t>
            </a:r>
            <a:br>
              <a:rPr lang="en-US"/>
            </a:br>
            <a:endParaRPr lang="tr-TR"/>
          </a:p>
          <a:p>
            <a:r>
              <a:rPr lang="tr-TR"/>
              <a:t>A directory is simply another file</a:t>
            </a:r>
          </a:p>
          <a:p>
            <a:endParaRPr lang="en-US"/>
          </a:p>
          <a:p>
            <a:r>
              <a:rPr lang="en-US"/>
              <a:t>Current directory (working directory)</a:t>
            </a:r>
            <a:endParaRPr lang="tr-TR"/>
          </a:p>
          <a:p>
            <a:pPr lvl="1"/>
            <a:r>
              <a:rPr lang="en-US">
                <a:solidFill>
                  <a:srgbClr val="0033CC"/>
                </a:solidFill>
              </a:rPr>
              <a:t>cd /spell/mail/prog</a:t>
            </a:r>
          </a:p>
          <a:p>
            <a:pPr lvl="1"/>
            <a:r>
              <a:rPr lang="en-US">
                <a:solidFill>
                  <a:srgbClr val="0033CC"/>
                </a:solidFill>
              </a:rPr>
              <a:t>type list</a:t>
            </a:r>
            <a:endParaRPr lang="tr-TR">
              <a:solidFill>
                <a:srgbClr val="0033CC"/>
              </a:solidFill>
            </a:endParaRPr>
          </a:p>
          <a:p>
            <a:r>
              <a:rPr lang="tr-TR"/>
              <a:t>In an accounting file is a pointer to the user’s initial directory when logged in</a:t>
            </a:r>
            <a:endParaRPr lang="en-US"/>
          </a:p>
          <a:p>
            <a:endParaRPr lang="en-US">
              <a:solidFill>
                <a:srgbClr val="0033CC"/>
              </a:solidFill>
            </a:endParaRP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File Structure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None - sequence of words, bytes</a:t>
            </a:r>
          </a:p>
          <a:p>
            <a:pPr>
              <a:lnSpc>
                <a:spcPct val="90000"/>
              </a:lnSpc>
            </a:pPr>
            <a:r>
              <a:rPr lang="en-US"/>
              <a:t>Simple record structure</a:t>
            </a:r>
          </a:p>
          <a:p>
            <a:pPr lvl="1">
              <a:lnSpc>
                <a:spcPct val="90000"/>
              </a:lnSpc>
            </a:pPr>
            <a:r>
              <a:rPr lang="en-US"/>
              <a:t>Lines </a:t>
            </a:r>
          </a:p>
          <a:p>
            <a:pPr lvl="1">
              <a:lnSpc>
                <a:spcPct val="90000"/>
              </a:lnSpc>
            </a:pPr>
            <a:r>
              <a:rPr lang="en-US"/>
              <a:t>Fixed length</a:t>
            </a:r>
          </a:p>
          <a:p>
            <a:pPr lvl="1">
              <a:lnSpc>
                <a:spcPct val="90000"/>
              </a:lnSpc>
            </a:pPr>
            <a:r>
              <a:rPr lang="en-US"/>
              <a:t>Variable length</a:t>
            </a:r>
          </a:p>
          <a:p>
            <a:pPr>
              <a:lnSpc>
                <a:spcPct val="90000"/>
              </a:lnSpc>
            </a:pPr>
            <a:r>
              <a:rPr lang="en-US"/>
              <a:t>Complex Structures</a:t>
            </a:r>
          </a:p>
          <a:p>
            <a:pPr lvl="1">
              <a:lnSpc>
                <a:spcPct val="90000"/>
              </a:lnSpc>
            </a:pPr>
            <a:r>
              <a:rPr lang="en-US"/>
              <a:t>Formatted document</a:t>
            </a:r>
          </a:p>
          <a:p>
            <a:pPr lvl="1">
              <a:lnSpc>
                <a:spcPct val="90000"/>
              </a:lnSpc>
            </a:pPr>
            <a:r>
              <a:rPr lang="en-US"/>
              <a:t>Relocatable load file	</a:t>
            </a:r>
          </a:p>
          <a:p>
            <a:pPr>
              <a:lnSpc>
                <a:spcPct val="90000"/>
              </a:lnSpc>
            </a:pPr>
            <a:r>
              <a:rPr lang="en-US"/>
              <a:t>Can simulate last two with first method by inserting appropriate control characters</a:t>
            </a:r>
          </a:p>
          <a:p>
            <a:pPr>
              <a:lnSpc>
                <a:spcPct val="90000"/>
              </a:lnSpc>
            </a:pPr>
            <a:r>
              <a:rPr lang="en-US"/>
              <a:t>Who decides:</a:t>
            </a:r>
          </a:p>
          <a:p>
            <a:pPr lvl="1">
              <a:lnSpc>
                <a:spcPct val="90000"/>
              </a:lnSpc>
            </a:pPr>
            <a:r>
              <a:rPr lang="en-US"/>
              <a:t>Operating system</a:t>
            </a:r>
          </a:p>
          <a:p>
            <a:pPr lvl="1">
              <a:lnSpc>
                <a:spcPct val="90000"/>
              </a:lnSpc>
            </a:pPr>
            <a:r>
              <a:rPr lang="en-US"/>
              <a:t>Program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Tree-Structured Directories (Cont)</a:t>
            </a:r>
          </a:p>
        </p:txBody>
      </p:sp>
      <p:sp>
        <p:nvSpPr>
          <p:cNvPr id="72707" name="Rectangle 3"/>
          <p:cNvSpPr>
            <a:spLocks noGrp="1" noChangeArrowheads="1"/>
          </p:cNvSpPr>
          <p:nvPr>
            <p:ph idx="1"/>
          </p:nvPr>
        </p:nvSpPr>
        <p:spPr>
          <a:xfrm>
            <a:off x="796925" y="1843314"/>
            <a:ext cx="6227989" cy="2557236"/>
          </a:xfrm>
        </p:spPr>
        <p:txBody>
          <a:bodyPr>
            <a:normAutofit fontScale="77500" lnSpcReduction="20000"/>
          </a:bodyPr>
          <a:lstStyle/>
          <a:p>
            <a:pPr>
              <a:tabLst>
                <a:tab pos="2857500" algn="ctr"/>
              </a:tabLst>
            </a:pPr>
            <a:r>
              <a:rPr lang="en-US" b="1" dirty="0"/>
              <a:t>Absolute</a:t>
            </a:r>
            <a:r>
              <a:rPr lang="en-US" dirty="0"/>
              <a:t> or </a:t>
            </a:r>
            <a:r>
              <a:rPr lang="en-US" b="1" dirty="0"/>
              <a:t>relative</a:t>
            </a:r>
            <a:r>
              <a:rPr lang="en-US" dirty="0"/>
              <a:t> path name</a:t>
            </a:r>
          </a:p>
          <a:p>
            <a:pPr>
              <a:tabLst>
                <a:tab pos="2857500" algn="ctr"/>
              </a:tabLst>
            </a:pPr>
            <a:r>
              <a:rPr lang="en-US" dirty="0"/>
              <a:t>Creating a new file is done in current directory</a:t>
            </a:r>
          </a:p>
          <a:p>
            <a:pPr>
              <a:tabLst>
                <a:tab pos="2857500" algn="ctr"/>
              </a:tabLst>
            </a:pPr>
            <a:r>
              <a:rPr lang="en-US" dirty="0"/>
              <a:t>Delete a file</a:t>
            </a:r>
          </a:p>
          <a:p>
            <a:pPr>
              <a:buFont typeface="Monotype Sorts" pitchFamily="2" charset="2"/>
              <a:buNone/>
              <a:tabLst>
                <a:tab pos="2857500" algn="ctr"/>
              </a:tabLst>
            </a:pPr>
            <a:r>
              <a:rPr lang="en-US" dirty="0"/>
              <a:t>		</a:t>
            </a:r>
            <a:r>
              <a:rPr lang="en-US" dirty="0" err="1">
                <a:solidFill>
                  <a:srgbClr val="0033CC"/>
                </a:solidFill>
              </a:rPr>
              <a:t>rm</a:t>
            </a:r>
            <a:r>
              <a:rPr lang="en-US" dirty="0">
                <a:solidFill>
                  <a:srgbClr val="0033CC"/>
                </a:solidFill>
              </a:rPr>
              <a:t> &lt;file-name&gt;</a:t>
            </a:r>
          </a:p>
          <a:p>
            <a:pPr>
              <a:tabLst>
                <a:tab pos="2857500" algn="ctr"/>
              </a:tabLst>
            </a:pPr>
            <a:r>
              <a:rPr lang="en-US" dirty="0"/>
              <a:t>Creating a new subdirectory is done in current directory</a:t>
            </a:r>
          </a:p>
          <a:p>
            <a:pPr marL="628650" lvl="1">
              <a:buFont typeface="Monotype Sorts" pitchFamily="2" charset="2"/>
              <a:buNone/>
              <a:tabLst>
                <a:tab pos="2857500" algn="ctr"/>
              </a:tabLst>
            </a:pPr>
            <a:r>
              <a:rPr lang="en-US" dirty="0"/>
              <a:t>		</a:t>
            </a:r>
            <a:r>
              <a:rPr lang="en-US" dirty="0" err="1">
                <a:solidFill>
                  <a:srgbClr val="0033CC"/>
                </a:solidFill>
              </a:rPr>
              <a:t>mkdir</a:t>
            </a:r>
            <a:r>
              <a:rPr lang="en-US" dirty="0">
                <a:solidFill>
                  <a:srgbClr val="0033CC"/>
                </a:solidFill>
              </a:rPr>
              <a:t> &lt;</a:t>
            </a:r>
            <a:r>
              <a:rPr lang="en-US" dirty="0" err="1">
                <a:solidFill>
                  <a:srgbClr val="0033CC"/>
                </a:solidFill>
              </a:rPr>
              <a:t>dir</a:t>
            </a:r>
            <a:r>
              <a:rPr lang="en-US" dirty="0">
                <a:solidFill>
                  <a:srgbClr val="0033CC"/>
                </a:solidFill>
              </a:rPr>
              <a:t>-name&gt;</a:t>
            </a:r>
          </a:p>
          <a:p>
            <a:pPr>
              <a:buFont typeface="Monotype Sorts" pitchFamily="2" charset="2"/>
              <a:buNone/>
              <a:tabLst>
                <a:tab pos="2857500" algn="ctr"/>
              </a:tabLst>
            </a:pPr>
            <a:r>
              <a:rPr lang="en-US" dirty="0"/>
              <a:t>	Example:  if in current directory   </a:t>
            </a:r>
            <a:r>
              <a:rPr lang="en-US" dirty="0">
                <a:solidFill>
                  <a:srgbClr val="0033CC"/>
                </a:solidFill>
              </a:rPr>
              <a:t>/mail</a:t>
            </a:r>
          </a:p>
          <a:p>
            <a:pPr>
              <a:buFont typeface="Monotype Sorts" pitchFamily="2" charset="2"/>
              <a:buNone/>
              <a:tabLst>
                <a:tab pos="2857500" algn="ctr"/>
              </a:tabLst>
            </a:pPr>
            <a:r>
              <a:rPr lang="en-US" dirty="0"/>
              <a:t>		</a:t>
            </a:r>
            <a:r>
              <a:rPr lang="en-US" dirty="0" err="1">
                <a:solidFill>
                  <a:srgbClr val="0033CC"/>
                </a:solidFill>
              </a:rPr>
              <a:t>mkdir</a:t>
            </a:r>
            <a:r>
              <a:rPr lang="en-US" dirty="0">
                <a:solidFill>
                  <a:srgbClr val="0033CC"/>
                </a:solidFill>
              </a:rPr>
              <a:t> count</a:t>
            </a:r>
            <a:endParaRPr lang="tr-TR" dirty="0">
              <a:solidFill>
                <a:srgbClr val="0033CC"/>
              </a:solidFill>
            </a:endParaRPr>
          </a:p>
          <a:p>
            <a:pPr>
              <a:tabLst>
                <a:tab pos="2857500" algn="ctr"/>
              </a:tabLst>
            </a:pPr>
            <a:r>
              <a:rPr lang="tr-TR" dirty="0"/>
              <a:t>Users can be allowed to access the files of other users</a:t>
            </a:r>
            <a:endParaRPr lang="en-US" dirty="0"/>
          </a:p>
        </p:txBody>
      </p:sp>
      <p:sp>
        <p:nvSpPr>
          <p:cNvPr id="72708" name="Rectangle 4"/>
          <p:cNvSpPr>
            <a:spLocks noChangeArrowheads="1"/>
          </p:cNvSpPr>
          <p:nvPr/>
        </p:nvSpPr>
        <p:spPr bwMode="auto">
          <a:xfrm>
            <a:off x="3724275" y="4589463"/>
            <a:ext cx="879475" cy="33178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dirty="0"/>
              <a:t>mail</a:t>
            </a:r>
          </a:p>
        </p:txBody>
      </p:sp>
      <p:sp>
        <p:nvSpPr>
          <p:cNvPr id="72709" name="Rectangle 5"/>
          <p:cNvSpPr>
            <a:spLocks noChangeArrowheads="1"/>
          </p:cNvSpPr>
          <p:nvPr/>
        </p:nvSpPr>
        <p:spPr bwMode="auto">
          <a:xfrm>
            <a:off x="2533650" y="5232400"/>
            <a:ext cx="720725" cy="3317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prog</a:t>
            </a:r>
          </a:p>
        </p:txBody>
      </p:sp>
      <p:sp>
        <p:nvSpPr>
          <p:cNvPr id="72710" name="Rectangle 6"/>
          <p:cNvSpPr>
            <a:spLocks noChangeArrowheads="1"/>
          </p:cNvSpPr>
          <p:nvPr/>
        </p:nvSpPr>
        <p:spPr bwMode="auto">
          <a:xfrm>
            <a:off x="3254375" y="5232400"/>
            <a:ext cx="720725" cy="3317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copy</a:t>
            </a:r>
          </a:p>
        </p:txBody>
      </p:sp>
      <p:sp>
        <p:nvSpPr>
          <p:cNvPr id="72711" name="Rectangle 7"/>
          <p:cNvSpPr>
            <a:spLocks noChangeArrowheads="1"/>
          </p:cNvSpPr>
          <p:nvPr/>
        </p:nvSpPr>
        <p:spPr bwMode="auto">
          <a:xfrm>
            <a:off x="3975100" y="5232400"/>
            <a:ext cx="446088" cy="3317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prt</a:t>
            </a:r>
          </a:p>
        </p:txBody>
      </p:sp>
      <p:sp>
        <p:nvSpPr>
          <p:cNvPr id="72712" name="Rectangle 8"/>
          <p:cNvSpPr>
            <a:spLocks noChangeArrowheads="1"/>
          </p:cNvSpPr>
          <p:nvPr/>
        </p:nvSpPr>
        <p:spPr bwMode="auto">
          <a:xfrm>
            <a:off x="4416425" y="5232400"/>
            <a:ext cx="446088" cy="3317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exp</a:t>
            </a:r>
          </a:p>
        </p:txBody>
      </p:sp>
      <p:sp>
        <p:nvSpPr>
          <p:cNvPr id="72713" name="Rectangle 9"/>
          <p:cNvSpPr>
            <a:spLocks noChangeArrowheads="1"/>
          </p:cNvSpPr>
          <p:nvPr/>
        </p:nvSpPr>
        <p:spPr bwMode="auto">
          <a:xfrm>
            <a:off x="4862513" y="5232400"/>
            <a:ext cx="706437" cy="3317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count</a:t>
            </a:r>
          </a:p>
        </p:txBody>
      </p:sp>
      <p:sp>
        <p:nvSpPr>
          <p:cNvPr id="72714" name="Line 10"/>
          <p:cNvSpPr>
            <a:spLocks noChangeShapeType="1"/>
          </p:cNvSpPr>
          <p:nvPr/>
        </p:nvSpPr>
        <p:spPr bwMode="auto">
          <a:xfrm>
            <a:off x="3881438" y="4921250"/>
            <a:ext cx="0" cy="3079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tr-TR"/>
          </a:p>
        </p:txBody>
      </p:sp>
      <p:sp>
        <p:nvSpPr>
          <p:cNvPr id="72715" name="Rectangle 11"/>
          <p:cNvSpPr>
            <a:spLocks noChangeArrowheads="1"/>
          </p:cNvSpPr>
          <p:nvPr/>
        </p:nvSpPr>
        <p:spPr bwMode="auto">
          <a:xfrm>
            <a:off x="852488" y="5902325"/>
            <a:ext cx="7423150" cy="654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tabLst>
                <a:tab pos="2857500" algn="ctr"/>
              </a:tabLst>
            </a:pPr>
            <a:r>
              <a:rPr lang="en-US" sz="2000" dirty="0"/>
              <a:t>Deleting “mail” </a:t>
            </a:r>
            <a:r>
              <a:rPr lang="en-US" sz="2000" dirty="0">
                <a:sym typeface="Symbol" pitchFamily="18" charset="2"/>
              </a:rPr>
              <a:t> deleting the entire </a:t>
            </a:r>
            <a:r>
              <a:rPr lang="en-US" sz="2000" dirty="0" err="1">
                <a:sym typeface="Symbol" pitchFamily="18" charset="2"/>
              </a:rPr>
              <a:t>subtree</a:t>
            </a:r>
            <a:r>
              <a:rPr lang="en-US" sz="2000" dirty="0">
                <a:sym typeface="Symbol" pitchFamily="18" charset="2"/>
              </a:rPr>
              <a:t> rooted by “mail”</a:t>
            </a:r>
            <a:r>
              <a:rPr lang="tr-TR" sz="2000" dirty="0">
                <a:sym typeface="Symbol" pitchFamily="18" charset="2"/>
              </a:rPr>
              <a:t>. But </a:t>
            </a:r>
            <a:r>
              <a:rPr lang="tr-TR" sz="2000" dirty="0" err="1">
                <a:sym typeface="Symbol" pitchFamily="18" charset="2"/>
              </a:rPr>
              <a:t>some</a:t>
            </a:r>
            <a:r>
              <a:rPr lang="tr-TR" sz="2000" dirty="0">
                <a:sym typeface="Symbol" pitchFamily="18" charset="2"/>
              </a:rPr>
              <a:t> </a:t>
            </a:r>
            <a:r>
              <a:rPr lang="tr-TR" sz="2000" dirty="0" err="1">
                <a:sym typeface="Symbol" pitchFamily="18" charset="2"/>
              </a:rPr>
              <a:t>OSs</a:t>
            </a:r>
            <a:r>
              <a:rPr lang="tr-TR" sz="2000" dirty="0">
                <a:sym typeface="Symbol" pitchFamily="18" charset="2"/>
              </a:rPr>
              <a:t> </a:t>
            </a:r>
            <a:r>
              <a:rPr lang="tr-TR" sz="2000" dirty="0" err="1">
                <a:sym typeface="Symbol" pitchFamily="18" charset="2"/>
              </a:rPr>
              <a:t>don’t</a:t>
            </a:r>
            <a:r>
              <a:rPr lang="tr-TR" sz="2000" dirty="0">
                <a:sym typeface="Symbol" pitchFamily="18" charset="2"/>
              </a:rPr>
              <a:t> </a:t>
            </a:r>
            <a:r>
              <a:rPr lang="tr-TR" sz="2000" dirty="0" err="1">
                <a:sym typeface="Symbol" pitchFamily="18" charset="2"/>
              </a:rPr>
              <a:t>allow</a:t>
            </a:r>
            <a:r>
              <a:rPr lang="tr-TR" sz="2000" dirty="0">
                <a:sym typeface="Symbol" pitchFamily="18" charset="2"/>
              </a:rPr>
              <a:t> </a:t>
            </a:r>
            <a:r>
              <a:rPr lang="tr-TR" sz="2000" dirty="0" err="1">
                <a:sym typeface="Symbol" pitchFamily="18" charset="2"/>
              </a:rPr>
              <a:t>this</a:t>
            </a:r>
            <a:r>
              <a:rPr lang="tr-TR" sz="2000" dirty="0">
                <a:sym typeface="Symbol" pitchFamily="18" charset="2"/>
              </a:rPr>
              <a:t>.</a:t>
            </a:r>
            <a:endParaRPr lang="en-US" sz="2000" dirty="0"/>
          </a:p>
        </p:txBody>
      </p:sp>
    </p:spTree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File System Mounting</a:t>
            </a:r>
          </a:p>
        </p:txBody>
      </p:sp>
      <p:sp>
        <p:nvSpPr>
          <p:cNvPr id="77827" name="Rectangle 3"/>
          <p:cNvSpPr>
            <a:spLocks noGrp="1" noChangeArrowheads="1"/>
          </p:cNvSpPr>
          <p:nvPr>
            <p:ph idx="1"/>
          </p:nvPr>
        </p:nvSpPr>
        <p:spPr>
          <a:xfrm>
            <a:off x="798513" y="1250950"/>
            <a:ext cx="7356475" cy="4994275"/>
          </a:xfrm>
        </p:spPr>
        <p:txBody>
          <a:bodyPr/>
          <a:lstStyle/>
          <a:p>
            <a:r>
              <a:rPr lang="en-US"/>
              <a:t>A file system must be </a:t>
            </a:r>
            <a:r>
              <a:rPr lang="en-US" b="1"/>
              <a:t>mounted</a:t>
            </a:r>
            <a:r>
              <a:rPr lang="en-US"/>
              <a:t> before it can be accessed</a:t>
            </a:r>
          </a:p>
          <a:p>
            <a:r>
              <a:rPr lang="en-US"/>
              <a:t>A unmounted file system (i.e. Fig. 11-11(b)) is mounted at a </a:t>
            </a:r>
            <a:r>
              <a:rPr lang="en-US" b="1"/>
              <a:t>mount point</a:t>
            </a:r>
            <a:endParaRPr lang="tr-TR" b="1"/>
          </a:p>
          <a:p>
            <a:r>
              <a:rPr lang="tr-TR"/>
              <a:t>The OS verifies that the device contains a valid file system by asking the device driver to read the device directory and verifying that the directory has the expected format</a:t>
            </a:r>
          </a:p>
          <a:p>
            <a:r>
              <a:rPr lang="tr-TR"/>
              <a:t>The OS notes in its directory structure that a file system is mounted at the specified mount point</a:t>
            </a:r>
          </a:p>
          <a:p>
            <a:r>
              <a:rPr lang="tr-TR"/>
              <a:t>The recent Windows versions allow a file system to be mounted anywhere in the directory tree, just as UNIX does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File Sharing</a:t>
            </a:r>
          </a:p>
        </p:txBody>
      </p:sp>
      <p:sp>
        <p:nvSpPr>
          <p:cNvPr id="808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Sharing of files on multi-user systems is desirable</a:t>
            </a:r>
            <a:br>
              <a:rPr lang="en-US"/>
            </a:br>
            <a:endParaRPr lang="en-US"/>
          </a:p>
          <a:p>
            <a:r>
              <a:rPr lang="en-US"/>
              <a:t>Sharing may be done through a </a:t>
            </a:r>
            <a:r>
              <a:rPr lang="en-US" b="1"/>
              <a:t>protection</a:t>
            </a:r>
            <a:r>
              <a:rPr lang="en-US"/>
              <a:t> scheme</a:t>
            </a:r>
            <a:br>
              <a:rPr lang="en-US"/>
            </a:br>
            <a:endParaRPr lang="en-US"/>
          </a:p>
          <a:p>
            <a:r>
              <a:rPr lang="en-US"/>
              <a:t>On distributed systems, files may be shared across a network</a:t>
            </a:r>
            <a:br>
              <a:rPr lang="en-US"/>
            </a:br>
            <a:endParaRPr lang="en-US"/>
          </a:p>
          <a:p>
            <a:r>
              <a:rPr lang="en-US"/>
              <a:t>Network File System (NFS) is a common distributed file-sharing method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File Sharing – Multiple Users</a:t>
            </a:r>
          </a:p>
        </p:txBody>
      </p:sp>
      <p:sp>
        <p:nvSpPr>
          <p:cNvPr id="81923" name="Rectangle 3"/>
          <p:cNvSpPr>
            <a:spLocks noGrp="1" noChangeArrowheads="1"/>
          </p:cNvSpPr>
          <p:nvPr>
            <p:ph idx="1"/>
          </p:nvPr>
        </p:nvSpPr>
        <p:spPr>
          <a:xfrm>
            <a:off x="798513" y="1250950"/>
            <a:ext cx="7443787" cy="4930775"/>
          </a:xfrm>
        </p:spPr>
        <p:txBody>
          <a:bodyPr>
            <a:normAutofit fontScale="92500"/>
          </a:bodyPr>
          <a:lstStyle/>
          <a:p>
            <a:r>
              <a:rPr lang="en-US" b="1"/>
              <a:t>User IDs</a:t>
            </a:r>
            <a:r>
              <a:rPr lang="en-US"/>
              <a:t> identify users, allowing permissions and protections to be per-user</a:t>
            </a:r>
            <a:br>
              <a:rPr lang="en-US"/>
            </a:br>
            <a:endParaRPr lang="en-US"/>
          </a:p>
          <a:p>
            <a:r>
              <a:rPr lang="en-US" b="1"/>
              <a:t>Group IDs</a:t>
            </a:r>
            <a:r>
              <a:rPr lang="en-US"/>
              <a:t> allow users to be in groups, permitting group access rights</a:t>
            </a:r>
            <a:endParaRPr lang="tr-TR"/>
          </a:p>
          <a:p>
            <a:endParaRPr lang="tr-TR"/>
          </a:p>
          <a:p>
            <a:r>
              <a:rPr lang="tr-TR"/>
              <a:t>The owner and group IDs of a given file (or directory) are stored with the other file attributes.</a:t>
            </a:r>
          </a:p>
          <a:p>
            <a:endParaRPr lang="tr-TR"/>
          </a:p>
          <a:p>
            <a:r>
              <a:rPr lang="tr-TR"/>
              <a:t>When a user requests an operation on a file, the user ID can be compared with the owner attribute to determine if the requesting user is the owner of the file. Operation is allowed or denied</a:t>
            </a:r>
          </a:p>
          <a:p>
            <a:endParaRPr lang="tr-TR"/>
          </a:p>
          <a:p>
            <a:r>
              <a:rPr lang="tr-TR"/>
              <a:t>Likewise, the group IDs can be compared.</a:t>
            </a:r>
          </a:p>
          <a:p>
            <a:endParaRPr lang="tr-TR"/>
          </a:p>
          <a:p>
            <a:endParaRPr lang="en-US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Protection</a:t>
            </a:r>
          </a:p>
        </p:txBody>
      </p:sp>
      <p:sp>
        <p:nvSpPr>
          <p:cNvPr id="860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File owner/creator should be able to control:</a:t>
            </a:r>
          </a:p>
          <a:p>
            <a:pPr lvl="1"/>
            <a:r>
              <a:rPr lang="en-US"/>
              <a:t>what can be done</a:t>
            </a:r>
          </a:p>
          <a:p>
            <a:pPr lvl="1"/>
            <a:r>
              <a:rPr lang="en-US"/>
              <a:t>by whom</a:t>
            </a:r>
            <a:br>
              <a:rPr lang="en-US"/>
            </a:br>
            <a:endParaRPr lang="en-US"/>
          </a:p>
          <a:p>
            <a:r>
              <a:rPr lang="en-US"/>
              <a:t>Types of access</a:t>
            </a:r>
            <a:r>
              <a:rPr lang="tr-TR"/>
              <a:t> (</a:t>
            </a:r>
            <a:r>
              <a:rPr lang="tr-TR" b="1"/>
              <a:t>controlled access</a:t>
            </a:r>
            <a:r>
              <a:rPr lang="tr-TR"/>
              <a:t>)</a:t>
            </a:r>
            <a:endParaRPr lang="en-US"/>
          </a:p>
          <a:p>
            <a:pPr lvl="1"/>
            <a:r>
              <a:rPr lang="en-US" b="1"/>
              <a:t>Read</a:t>
            </a:r>
          </a:p>
          <a:p>
            <a:pPr lvl="1"/>
            <a:r>
              <a:rPr lang="en-US" b="1"/>
              <a:t>Write</a:t>
            </a:r>
          </a:p>
          <a:p>
            <a:pPr lvl="1"/>
            <a:r>
              <a:rPr lang="en-US" b="1"/>
              <a:t>Execute</a:t>
            </a:r>
          </a:p>
          <a:p>
            <a:pPr lvl="1"/>
            <a:r>
              <a:rPr lang="en-US" b="1"/>
              <a:t>Append</a:t>
            </a:r>
          </a:p>
          <a:p>
            <a:pPr lvl="1"/>
            <a:r>
              <a:rPr lang="en-US" b="1"/>
              <a:t>Delete</a:t>
            </a:r>
          </a:p>
          <a:p>
            <a:pPr lvl="1"/>
            <a:r>
              <a:rPr lang="en-US" b="1"/>
              <a:t>List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Access Lists and Groups</a:t>
            </a:r>
          </a:p>
        </p:txBody>
      </p:sp>
      <p:sp>
        <p:nvSpPr>
          <p:cNvPr id="87043" name="Rectangle 3"/>
          <p:cNvSpPr>
            <a:spLocks noGrp="1" noChangeArrowheads="1"/>
          </p:cNvSpPr>
          <p:nvPr>
            <p:ph idx="1"/>
          </p:nvPr>
        </p:nvSpPr>
        <p:spPr>
          <a:xfrm>
            <a:off x="798513" y="1250950"/>
            <a:ext cx="6559550" cy="3238500"/>
          </a:xfrm>
        </p:spPr>
        <p:txBody>
          <a:bodyPr/>
          <a:lstStyle/>
          <a:p>
            <a:pPr>
              <a:lnSpc>
                <a:spcPct val="90000"/>
              </a:lnSpc>
              <a:tabLst>
                <a:tab pos="1833563" algn="l"/>
                <a:tab pos="4459288" algn="l"/>
                <a:tab pos="5195888" algn="l"/>
                <a:tab pos="5888038" algn="l"/>
              </a:tabLst>
            </a:pPr>
            <a:r>
              <a:rPr lang="en-US" sz="1600"/>
              <a:t>Mode of access:  read, write, execute</a:t>
            </a:r>
          </a:p>
          <a:p>
            <a:pPr>
              <a:lnSpc>
                <a:spcPct val="90000"/>
              </a:lnSpc>
              <a:tabLst>
                <a:tab pos="1833563" algn="l"/>
                <a:tab pos="4459288" algn="l"/>
                <a:tab pos="5195888" algn="l"/>
                <a:tab pos="5888038" algn="l"/>
              </a:tabLst>
            </a:pPr>
            <a:r>
              <a:rPr lang="en-US" sz="1600"/>
              <a:t>Three classes of users</a:t>
            </a:r>
          </a:p>
          <a:p>
            <a:pPr>
              <a:lnSpc>
                <a:spcPct val="90000"/>
              </a:lnSpc>
              <a:spcBef>
                <a:spcPct val="10000"/>
              </a:spcBef>
              <a:buFont typeface="Monotype Sorts" pitchFamily="2" charset="2"/>
              <a:buNone/>
              <a:tabLst>
                <a:tab pos="1833563" algn="l"/>
                <a:tab pos="4459288" algn="l"/>
                <a:tab pos="5195888" algn="l"/>
                <a:tab pos="5888038" algn="l"/>
              </a:tabLst>
            </a:pPr>
            <a:r>
              <a:rPr lang="en-US" sz="1600"/>
              <a:t>					RWX</a:t>
            </a:r>
          </a:p>
          <a:p>
            <a:pPr>
              <a:lnSpc>
                <a:spcPct val="90000"/>
              </a:lnSpc>
              <a:spcBef>
                <a:spcPct val="10000"/>
              </a:spcBef>
              <a:buFont typeface="Monotype Sorts" pitchFamily="2" charset="2"/>
              <a:buNone/>
              <a:tabLst>
                <a:tab pos="1833563" algn="l"/>
                <a:tab pos="4459288" algn="l"/>
                <a:tab pos="5195888" algn="l"/>
                <a:tab pos="5888038" algn="l"/>
              </a:tabLst>
            </a:pPr>
            <a:r>
              <a:rPr lang="en-US" sz="1600"/>
              <a:t>		a) </a:t>
            </a:r>
            <a:r>
              <a:rPr lang="en-US" sz="1600" b="1"/>
              <a:t>owner access</a:t>
            </a:r>
            <a:r>
              <a:rPr lang="en-US" sz="1600"/>
              <a:t> 	7	</a:t>
            </a:r>
            <a:r>
              <a:rPr lang="en-US" sz="1600">
                <a:sym typeface="Symbol" pitchFamily="18" charset="2"/>
              </a:rPr>
              <a:t>	1 1 1</a:t>
            </a:r>
            <a:br>
              <a:rPr lang="en-US" sz="1600">
                <a:sym typeface="Symbol" pitchFamily="18" charset="2"/>
              </a:rPr>
            </a:br>
            <a:r>
              <a:rPr lang="en-US" sz="1600">
                <a:sym typeface="Symbol" pitchFamily="18" charset="2"/>
              </a:rPr>
              <a:t>				RWX</a:t>
            </a:r>
          </a:p>
          <a:p>
            <a:pPr>
              <a:lnSpc>
                <a:spcPct val="90000"/>
              </a:lnSpc>
              <a:spcBef>
                <a:spcPct val="10000"/>
              </a:spcBef>
              <a:buFont typeface="Monotype Sorts" pitchFamily="2" charset="2"/>
              <a:buNone/>
              <a:tabLst>
                <a:tab pos="1833563" algn="l"/>
                <a:tab pos="4459288" algn="l"/>
                <a:tab pos="5195888" algn="l"/>
                <a:tab pos="5888038" algn="l"/>
              </a:tabLst>
            </a:pPr>
            <a:r>
              <a:rPr lang="en-US" sz="1600">
                <a:sym typeface="Symbol" pitchFamily="18" charset="2"/>
              </a:rPr>
              <a:t>		b) </a:t>
            </a:r>
            <a:r>
              <a:rPr lang="en-US" sz="1600" b="1">
                <a:sym typeface="Symbol" pitchFamily="18" charset="2"/>
              </a:rPr>
              <a:t>group access</a:t>
            </a:r>
            <a:r>
              <a:rPr lang="en-US" sz="1600">
                <a:sym typeface="Symbol" pitchFamily="18" charset="2"/>
              </a:rPr>
              <a:t> 	6	 	1 1 0</a:t>
            </a:r>
          </a:p>
          <a:p>
            <a:pPr>
              <a:lnSpc>
                <a:spcPct val="90000"/>
              </a:lnSpc>
              <a:spcBef>
                <a:spcPct val="10000"/>
              </a:spcBef>
              <a:buFont typeface="Monotype Sorts" pitchFamily="2" charset="2"/>
              <a:buNone/>
              <a:tabLst>
                <a:tab pos="1833563" algn="l"/>
                <a:tab pos="4459288" algn="l"/>
                <a:tab pos="5195888" algn="l"/>
                <a:tab pos="5888038" algn="l"/>
              </a:tabLst>
            </a:pPr>
            <a:r>
              <a:rPr lang="en-US" sz="1600">
                <a:sym typeface="Symbol" pitchFamily="18" charset="2"/>
              </a:rPr>
              <a:t>					RWX</a:t>
            </a:r>
          </a:p>
          <a:p>
            <a:pPr>
              <a:lnSpc>
                <a:spcPct val="90000"/>
              </a:lnSpc>
              <a:spcBef>
                <a:spcPct val="10000"/>
              </a:spcBef>
              <a:buFont typeface="Monotype Sorts" pitchFamily="2" charset="2"/>
              <a:buNone/>
              <a:tabLst>
                <a:tab pos="1833563" algn="l"/>
                <a:tab pos="4459288" algn="l"/>
                <a:tab pos="5195888" algn="l"/>
                <a:tab pos="5888038" algn="l"/>
              </a:tabLst>
            </a:pPr>
            <a:r>
              <a:rPr lang="en-US" sz="1600">
                <a:sym typeface="Symbol" pitchFamily="18" charset="2"/>
              </a:rPr>
              <a:t>		c) </a:t>
            </a:r>
            <a:r>
              <a:rPr lang="en-US" sz="1600" b="1">
                <a:sym typeface="Symbol" pitchFamily="18" charset="2"/>
              </a:rPr>
              <a:t>public access</a:t>
            </a:r>
            <a:r>
              <a:rPr lang="en-US" sz="1600">
                <a:sym typeface="Symbol" pitchFamily="18" charset="2"/>
              </a:rPr>
              <a:t>	1	 	0 0 1</a:t>
            </a:r>
          </a:p>
          <a:p>
            <a:pPr>
              <a:lnSpc>
                <a:spcPct val="90000"/>
              </a:lnSpc>
              <a:tabLst>
                <a:tab pos="1833563" algn="l"/>
                <a:tab pos="4459288" algn="l"/>
                <a:tab pos="5195888" algn="l"/>
                <a:tab pos="5888038" algn="l"/>
              </a:tabLst>
            </a:pPr>
            <a:r>
              <a:rPr lang="en-US" sz="1600">
                <a:sym typeface="Symbol" pitchFamily="18" charset="2"/>
              </a:rPr>
              <a:t>Ask manager to create a group (unique name), say G, and add some users to the group.</a:t>
            </a:r>
          </a:p>
          <a:p>
            <a:pPr>
              <a:lnSpc>
                <a:spcPct val="90000"/>
              </a:lnSpc>
              <a:tabLst>
                <a:tab pos="1833563" algn="l"/>
                <a:tab pos="4459288" algn="l"/>
                <a:tab pos="5195888" algn="l"/>
                <a:tab pos="5888038" algn="l"/>
              </a:tabLst>
            </a:pPr>
            <a:r>
              <a:rPr lang="en-US" sz="1600">
                <a:sym typeface="Symbol" pitchFamily="18" charset="2"/>
              </a:rPr>
              <a:t>For a particular file (say </a:t>
            </a:r>
            <a:r>
              <a:rPr lang="en-US" sz="1600" i="1">
                <a:sym typeface="Symbol" pitchFamily="18" charset="2"/>
              </a:rPr>
              <a:t>game</a:t>
            </a:r>
            <a:r>
              <a:rPr lang="en-US" sz="1600">
                <a:sym typeface="Symbol" pitchFamily="18" charset="2"/>
              </a:rPr>
              <a:t>) or subdirectory, define an appropriate access.</a:t>
            </a:r>
          </a:p>
        </p:txBody>
      </p:sp>
      <p:sp>
        <p:nvSpPr>
          <p:cNvPr id="87044" name="Text Box 4"/>
          <p:cNvSpPr txBox="1">
            <a:spLocks noChangeArrowheads="1"/>
          </p:cNvSpPr>
          <p:nvPr/>
        </p:nvSpPr>
        <p:spPr bwMode="auto">
          <a:xfrm>
            <a:off x="3416300" y="4884738"/>
            <a:ext cx="5969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200"/>
              <a:t>owner</a:t>
            </a:r>
          </a:p>
        </p:txBody>
      </p:sp>
      <p:sp>
        <p:nvSpPr>
          <p:cNvPr id="87045" name="Text Box 5"/>
          <p:cNvSpPr txBox="1">
            <a:spLocks noChangeArrowheads="1"/>
          </p:cNvSpPr>
          <p:nvPr/>
        </p:nvSpPr>
        <p:spPr bwMode="auto">
          <a:xfrm>
            <a:off x="4071938" y="4884738"/>
            <a:ext cx="5715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200"/>
              <a:t>group</a:t>
            </a:r>
          </a:p>
        </p:txBody>
      </p:sp>
      <p:sp>
        <p:nvSpPr>
          <p:cNvPr id="87046" name="Text Box 6"/>
          <p:cNvSpPr txBox="1">
            <a:spLocks noChangeArrowheads="1"/>
          </p:cNvSpPr>
          <p:nvPr/>
        </p:nvSpPr>
        <p:spPr bwMode="auto">
          <a:xfrm>
            <a:off x="4814888" y="4884738"/>
            <a:ext cx="579437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200"/>
              <a:t>public</a:t>
            </a:r>
          </a:p>
        </p:txBody>
      </p:sp>
      <p:sp>
        <p:nvSpPr>
          <p:cNvPr id="87047" name="Text Box 7"/>
          <p:cNvSpPr txBox="1">
            <a:spLocks noChangeArrowheads="1"/>
          </p:cNvSpPr>
          <p:nvPr/>
        </p:nvSpPr>
        <p:spPr bwMode="auto">
          <a:xfrm>
            <a:off x="3475038" y="5399088"/>
            <a:ext cx="639762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200"/>
              <a:t>chmod</a:t>
            </a:r>
          </a:p>
        </p:txBody>
      </p:sp>
      <p:sp>
        <p:nvSpPr>
          <p:cNvPr id="87048" name="Text Box 8"/>
          <p:cNvSpPr txBox="1">
            <a:spLocks noChangeArrowheads="1"/>
          </p:cNvSpPr>
          <p:nvPr/>
        </p:nvSpPr>
        <p:spPr bwMode="auto">
          <a:xfrm>
            <a:off x="4108450" y="5399088"/>
            <a:ext cx="436563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200"/>
              <a:t>761</a:t>
            </a:r>
          </a:p>
        </p:txBody>
      </p:sp>
      <p:sp>
        <p:nvSpPr>
          <p:cNvPr id="87049" name="Text Box 9"/>
          <p:cNvSpPr txBox="1">
            <a:spLocks noChangeArrowheads="1"/>
          </p:cNvSpPr>
          <p:nvPr/>
        </p:nvSpPr>
        <p:spPr bwMode="auto">
          <a:xfrm>
            <a:off x="4591050" y="5399088"/>
            <a:ext cx="563563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200"/>
              <a:t>game</a:t>
            </a:r>
          </a:p>
        </p:txBody>
      </p:sp>
      <p:sp>
        <p:nvSpPr>
          <p:cNvPr id="87050" name="Line 10"/>
          <p:cNvSpPr>
            <a:spLocks noChangeShapeType="1"/>
          </p:cNvSpPr>
          <p:nvPr/>
        </p:nvSpPr>
        <p:spPr bwMode="auto">
          <a:xfrm>
            <a:off x="3736975" y="5065713"/>
            <a:ext cx="461963" cy="3317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tr-TR"/>
          </a:p>
        </p:txBody>
      </p:sp>
      <p:sp>
        <p:nvSpPr>
          <p:cNvPr id="87051" name="Line 11"/>
          <p:cNvSpPr>
            <a:spLocks noChangeShapeType="1"/>
          </p:cNvSpPr>
          <p:nvPr/>
        </p:nvSpPr>
        <p:spPr bwMode="auto">
          <a:xfrm>
            <a:off x="4343400" y="5108575"/>
            <a:ext cx="0" cy="2746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tr-TR"/>
          </a:p>
        </p:txBody>
      </p:sp>
      <p:sp>
        <p:nvSpPr>
          <p:cNvPr id="87052" name="Line 12"/>
          <p:cNvSpPr>
            <a:spLocks noChangeShapeType="1"/>
          </p:cNvSpPr>
          <p:nvPr/>
        </p:nvSpPr>
        <p:spPr bwMode="auto">
          <a:xfrm flipH="1">
            <a:off x="4494213" y="5080000"/>
            <a:ext cx="600075" cy="3460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tr-TR"/>
          </a:p>
        </p:txBody>
      </p:sp>
      <p:sp>
        <p:nvSpPr>
          <p:cNvPr id="87053" name="Rectangle 13"/>
          <p:cNvSpPr>
            <a:spLocks noChangeArrowheads="1"/>
          </p:cNvSpPr>
          <p:nvPr/>
        </p:nvSpPr>
        <p:spPr bwMode="auto">
          <a:xfrm>
            <a:off x="798513" y="5643563"/>
            <a:ext cx="7029450" cy="808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folHlink"/>
              </a:buClr>
              <a:buFont typeface="Monotype Sorts" pitchFamily="2" charset="2"/>
              <a:buNone/>
              <a:tabLst>
                <a:tab pos="1833563" algn="l"/>
                <a:tab pos="4459288" algn="l"/>
                <a:tab pos="5195888" algn="l"/>
                <a:tab pos="5888038" algn="l"/>
              </a:tabLst>
            </a:pPr>
            <a:r>
              <a:rPr kumimoji="1" lang="en-US">
                <a:latin typeface="Arial" charset="0"/>
                <a:sym typeface="Symbol" pitchFamily="18" charset="2"/>
              </a:rPr>
              <a:t>Attach a group to a file</a:t>
            </a:r>
            <a:br>
              <a:rPr kumimoji="1" lang="en-US">
                <a:latin typeface="Arial" charset="0"/>
                <a:sym typeface="Symbol" pitchFamily="18" charset="2"/>
              </a:rPr>
            </a:br>
            <a:r>
              <a:rPr kumimoji="1" lang="en-US">
                <a:latin typeface="Arial" charset="0"/>
                <a:sym typeface="Symbol" pitchFamily="18" charset="2"/>
              </a:rPr>
              <a:t>	         chgrp     G    game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Access Control Lists</a:t>
            </a:r>
          </a:p>
        </p:txBody>
      </p:sp>
      <p:sp>
        <p:nvSpPr>
          <p:cNvPr id="1361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tr-TR"/>
              <a:t>The most general scheme to implement identity-dependent access is to associate with each file and directory an access-control list (ACL) specifying user names and the types of access allowed for each user</a:t>
            </a:r>
          </a:p>
          <a:p>
            <a:r>
              <a:rPr lang="tr-TR"/>
              <a:t>Enables complex accesses.</a:t>
            </a:r>
          </a:p>
          <a:p>
            <a:r>
              <a:rPr lang="tr-TR"/>
              <a:t>Problem is the length of the list. Constructing this list may be tedious and the directory entry must be of variable size.</a:t>
            </a:r>
          </a:p>
          <a:p>
            <a:r>
              <a:rPr lang="tr-TR"/>
              <a:t>These problems can be resolved by condensed versions.</a:t>
            </a:r>
          </a:p>
          <a:p>
            <a:r>
              <a:rPr lang="tr-TR"/>
              <a:t>Condensed lists involve “owner”, “group”, “universe” idea mentioned in the previous slide</a:t>
            </a:r>
          </a:p>
          <a:p>
            <a:r>
              <a:rPr lang="tr-TR"/>
              <a:t>Condensed lists may be combined with ACLs. One of them (usually ACL)  may have priority over the other.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-71438"/>
            <a:ext cx="8077200" cy="609601"/>
          </a:xfrm>
        </p:spPr>
        <p:txBody>
          <a:bodyPr/>
          <a:lstStyle/>
          <a:p>
            <a:r>
              <a:rPr lang="en-US" sz="2800"/>
              <a:t>Windows XP Access-control List Management</a:t>
            </a:r>
          </a:p>
        </p:txBody>
      </p:sp>
      <p:pic>
        <p:nvPicPr>
          <p:cNvPr id="110596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66800" y="1600200"/>
            <a:ext cx="6400799" cy="4800600"/>
          </a:xfrm>
          <a:noFill/>
          <a:ln w="38100" cmpd="dbl">
            <a:solidFill>
              <a:srgbClr val="CC6600"/>
            </a:solidFill>
          </a:ln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 Sample UNIX Directory Listing</a:t>
            </a:r>
          </a:p>
        </p:txBody>
      </p:sp>
      <p:pic>
        <p:nvPicPr>
          <p:cNvPr id="111620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66800" y="1600200"/>
            <a:ext cx="6400799" cy="4800600"/>
          </a:xfrm>
          <a:noFill/>
          <a:ln w="38100" cmpd="dbl">
            <a:solidFill>
              <a:srgbClr val="CC6600"/>
            </a:solidFill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File Structure</a:t>
            </a:r>
          </a:p>
        </p:txBody>
      </p:sp>
      <p:sp>
        <p:nvSpPr>
          <p:cNvPr id="133123" name="Rectangle 3"/>
          <p:cNvSpPr>
            <a:spLocks noGrp="1" noChangeArrowheads="1"/>
          </p:cNvSpPr>
          <p:nvPr>
            <p:ph idx="1"/>
          </p:nvPr>
        </p:nvSpPr>
        <p:spPr>
          <a:xfrm>
            <a:off x="538163" y="1250950"/>
            <a:ext cx="7974012" cy="4483100"/>
          </a:xfrm>
        </p:spPr>
        <p:txBody>
          <a:bodyPr/>
          <a:lstStyle/>
          <a:p>
            <a:r>
              <a:rPr lang="tr-TR"/>
              <a:t>If the OS supports multiple file structures, OS size can be big.</a:t>
            </a:r>
          </a:p>
          <a:p>
            <a:pPr lvl="1"/>
            <a:r>
              <a:rPr lang="tr-TR"/>
              <a:t>OSs impose a minimal number of file structures</a:t>
            </a:r>
          </a:p>
          <a:p>
            <a:pPr lvl="1"/>
            <a:r>
              <a:rPr lang="tr-TR"/>
              <a:t>All OSs must support at least executable file structure</a:t>
            </a:r>
          </a:p>
          <a:p>
            <a:pPr lvl="1"/>
            <a:r>
              <a:rPr lang="tr-TR"/>
              <a:t>Applications include code to interpret input files</a:t>
            </a:r>
          </a:p>
          <a:p>
            <a:r>
              <a:rPr lang="tr-TR"/>
              <a:t>Internal File Structure</a:t>
            </a:r>
          </a:p>
          <a:p>
            <a:pPr lvl="1"/>
            <a:r>
              <a:rPr lang="tr-TR"/>
              <a:t>All disk I/O is performed in units of one physical block</a:t>
            </a:r>
          </a:p>
          <a:p>
            <a:pPr lvl="1"/>
            <a:r>
              <a:rPr lang="tr-TR"/>
              <a:t>The physical block size may not match the logical record size</a:t>
            </a:r>
          </a:p>
          <a:p>
            <a:pPr lvl="2"/>
            <a:r>
              <a:rPr lang="tr-TR"/>
              <a:t>Solution: Packing a number of logical records into physical blocks</a:t>
            </a:r>
          </a:p>
          <a:p>
            <a:pPr lvl="2"/>
            <a:r>
              <a:rPr lang="tr-TR"/>
              <a:t>The packing can be done by OS or by user application program</a:t>
            </a:r>
          </a:p>
          <a:p>
            <a:pPr lvl="1"/>
            <a:r>
              <a:rPr lang="tr-TR"/>
              <a:t>The larger the block size, the greater the internal fragmentation in last block</a:t>
            </a:r>
          </a:p>
          <a:p>
            <a:pPr lvl="1"/>
            <a:endParaRPr lang="tr-TR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File Attributes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b="1"/>
              <a:t>Name</a:t>
            </a:r>
            <a:r>
              <a:rPr lang="en-US"/>
              <a:t> – only information kept in human-readable form</a:t>
            </a:r>
          </a:p>
          <a:p>
            <a:r>
              <a:rPr lang="en-US" b="1"/>
              <a:t>Identifier</a:t>
            </a:r>
            <a:r>
              <a:rPr lang="en-US"/>
              <a:t> – unique tag (number) identifies file within file system</a:t>
            </a:r>
          </a:p>
          <a:p>
            <a:r>
              <a:rPr lang="en-US" b="1"/>
              <a:t>Type</a:t>
            </a:r>
            <a:r>
              <a:rPr lang="en-US"/>
              <a:t> – needed for systems that support different types</a:t>
            </a:r>
          </a:p>
          <a:p>
            <a:r>
              <a:rPr lang="en-US" b="1"/>
              <a:t>Location</a:t>
            </a:r>
            <a:r>
              <a:rPr lang="en-US"/>
              <a:t> – pointer to file location on device</a:t>
            </a:r>
          </a:p>
          <a:p>
            <a:r>
              <a:rPr lang="en-US" b="1"/>
              <a:t>Size</a:t>
            </a:r>
            <a:r>
              <a:rPr lang="en-US"/>
              <a:t> – current file size</a:t>
            </a:r>
          </a:p>
          <a:p>
            <a:r>
              <a:rPr lang="en-US" b="1"/>
              <a:t>Protection</a:t>
            </a:r>
            <a:r>
              <a:rPr lang="en-US"/>
              <a:t> – controls who can do reading, writing, executing</a:t>
            </a:r>
          </a:p>
          <a:p>
            <a:r>
              <a:rPr lang="en-US" b="1"/>
              <a:t>Time, date, and user identification</a:t>
            </a:r>
            <a:r>
              <a:rPr lang="en-US"/>
              <a:t> – data for protection, security, and usage monitoring</a:t>
            </a:r>
          </a:p>
          <a:p>
            <a:r>
              <a:rPr lang="en-US"/>
              <a:t>Information about files are kept in the directory structure, which is maintained on the disk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File Operations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File is an </a:t>
            </a:r>
            <a:r>
              <a:rPr lang="en-US" b="1"/>
              <a:t>abstract data type</a:t>
            </a:r>
          </a:p>
          <a:p>
            <a:r>
              <a:rPr lang="en-US" b="1"/>
              <a:t>Create</a:t>
            </a:r>
          </a:p>
          <a:p>
            <a:r>
              <a:rPr lang="en-US" b="1"/>
              <a:t>Write</a:t>
            </a:r>
          </a:p>
          <a:p>
            <a:r>
              <a:rPr lang="en-US" b="1"/>
              <a:t>Read</a:t>
            </a:r>
          </a:p>
          <a:p>
            <a:r>
              <a:rPr lang="en-US" b="1"/>
              <a:t>Reposition within file</a:t>
            </a:r>
          </a:p>
          <a:p>
            <a:r>
              <a:rPr lang="en-US" b="1"/>
              <a:t>Delete</a:t>
            </a:r>
          </a:p>
          <a:p>
            <a:r>
              <a:rPr lang="en-US" b="1"/>
              <a:t>Truncate</a:t>
            </a:r>
          </a:p>
          <a:p>
            <a:r>
              <a:rPr lang="en-US" i="1"/>
              <a:t>Open(F</a:t>
            </a:r>
            <a:r>
              <a:rPr lang="en-US" i="1" baseline="-25000"/>
              <a:t>i</a:t>
            </a:r>
            <a:r>
              <a:rPr lang="en-US" i="1"/>
              <a:t>)</a:t>
            </a:r>
            <a:r>
              <a:rPr lang="en-US"/>
              <a:t> – search the directory structure on disk for entry </a:t>
            </a:r>
            <a:r>
              <a:rPr lang="en-US" i="1"/>
              <a:t>F</a:t>
            </a:r>
            <a:r>
              <a:rPr lang="en-US" i="1" baseline="-25000"/>
              <a:t>i</a:t>
            </a:r>
            <a:r>
              <a:rPr lang="en-US"/>
              <a:t>, and move the content of entry to memory</a:t>
            </a:r>
          </a:p>
          <a:p>
            <a:r>
              <a:rPr lang="en-US" i="1"/>
              <a:t>Close (F</a:t>
            </a:r>
            <a:r>
              <a:rPr lang="en-US" i="1" baseline="-25000"/>
              <a:t>i</a:t>
            </a:r>
            <a:r>
              <a:rPr lang="en-US" i="1"/>
              <a:t>)</a:t>
            </a:r>
            <a:r>
              <a:rPr lang="en-US"/>
              <a:t> – move the content of entry </a:t>
            </a:r>
            <a:r>
              <a:rPr lang="en-US" i="1"/>
              <a:t>F</a:t>
            </a:r>
            <a:r>
              <a:rPr lang="en-US" i="1" baseline="-25000"/>
              <a:t>i</a:t>
            </a:r>
            <a:r>
              <a:rPr lang="en-US"/>
              <a:t> in memory to directory structure on disk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File Operations</a:t>
            </a:r>
          </a:p>
        </p:txBody>
      </p:sp>
      <p:sp>
        <p:nvSpPr>
          <p:cNvPr id="131075" name="Rectangle 3"/>
          <p:cNvSpPr>
            <a:spLocks noGrp="1" noChangeArrowheads="1"/>
          </p:cNvSpPr>
          <p:nvPr>
            <p:ph idx="1"/>
          </p:nvPr>
        </p:nvSpPr>
        <p:spPr>
          <a:xfrm>
            <a:off x="623888" y="1250950"/>
            <a:ext cx="8034337" cy="4483100"/>
          </a:xfrm>
        </p:spPr>
        <p:txBody>
          <a:bodyPr/>
          <a:lstStyle/>
          <a:p>
            <a:r>
              <a:rPr lang="tr-TR" b="1"/>
              <a:t>create</a:t>
            </a:r>
            <a:r>
              <a:rPr lang="tr-TR"/>
              <a:t> (space in the file system found, entry made in directory)</a:t>
            </a:r>
          </a:p>
          <a:p>
            <a:r>
              <a:rPr lang="tr-TR" b="1"/>
              <a:t>write </a:t>
            </a:r>
            <a:r>
              <a:rPr lang="tr-TR"/>
              <a:t>(search directory to find file location, maintain a </a:t>
            </a:r>
            <a:r>
              <a:rPr lang="tr-TR" i="1"/>
              <a:t>write</a:t>
            </a:r>
            <a:r>
              <a:rPr lang="tr-TR"/>
              <a:t> pointer)</a:t>
            </a:r>
          </a:p>
          <a:p>
            <a:r>
              <a:rPr lang="tr-TR" b="1"/>
              <a:t>read</a:t>
            </a:r>
            <a:r>
              <a:rPr lang="tr-TR"/>
              <a:t> (search the directory, maintain a </a:t>
            </a:r>
            <a:r>
              <a:rPr lang="tr-TR" i="1"/>
              <a:t>read</a:t>
            </a:r>
            <a:r>
              <a:rPr lang="tr-TR"/>
              <a:t> pointer)</a:t>
            </a:r>
          </a:p>
          <a:p>
            <a:r>
              <a:rPr lang="tr-TR" b="1"/>
              <a:t>reposition</a:t>
            </a:r>
            <a:r>
              <a:rPr lang="tr-TR"/>
              <a:t> (search the directory, reposition the position pointer)</a:t>
            </a:r>
          </a:p>
          <a:p>
            <a:r>
              <a:rPr lang="tr-TR" b="1"/>
              <a:t>delete</a:t>
            </a:r>
            <a:r>
              <a:rPr lang="tr-TR"/>
              <a:t> (search the directory, release file space, erase in directory)</a:t>
            </a:r>
          </a:p>
          <a:p>
            <a:r>
              <a:rPr lang="tr-TR" b="1"/>
              <a:t>truncate</a:t>
            </a:r>
            <a:r>
              <a:rPr lang="tr-TR"/>
              <a:t> (file length reset to zero, file space released, attributes remain)</a:t>
            </a:r>
          </a:p>
          <a:p>
            <a:endParaRPr lang="tr-TR"/>
          </a:p>
          <a:p>
            <a:pPr>
              <a:buFont typeface="Monotype Sorts" pitchFamily="2" charset="2"/>
              <a:buNone/>
            </a:pPr>
            <a:r>
              <a:rPr lang="tr-TR"/>
              <a:t>Other common operations</a:t>
            </a:r>
          </a:p>
          <a:p>
            <a:r>
              <a:rPr lang="tr-TR"/>
              <a:t>Append, rename, copy, get/set file attributes</a:t>
            </a:r>
          </a:p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File Operations</a:t>
            </a:r>
          </a:p>
        </p:txBody>
      </p:sp>
      <p:sp>
        <p:nvSpPr>
          <p:cNvPr id="1320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tr-TR"/>
              <a:t>The OS keeps an </a:t>
            </a:r>
            <a:r>
              <a:rPr lang="tr-TR" b="1"/>
              <a:t>open-file table</a:t>
            </a:r>
            <a:r>
              <a:rPr lang="tr-TR"/>
              <a:t> containing info about open files</a:t>
            </a:r>
          </a:p>
          <a:p>
            <a:pPr marL="800100" lvl="1" indent="-342900"/>
            <a:r>
              <a:rPr lang="tr-TR">
                <a:latin typeface="Courier New" pitchFamily="49" charset="0"/>
              </a:rPr>
              <a:t>open()</a:t>
            </a:r>
            <a:r>
              <a:rPr lang="tr-TR"/>
              <a:t> operation copy a directory entry to this table</a:t>
            </a:r>
          </a:p>
          <a:p>
            <a:pPr marL="1200150" lvl="2" indent="-342900"/>
            <a:r>
              <a:rPr lang="tr-TR">
                <a:latin typeface="Courier New" pitchFamily="49" charset="0"/>
              </a:rPr>
              <a:t>open()</a:t>
            </a:r>
            <a:r>
              <a:rPr lang="tr-TR"/>
              <a:t> also accepts access mode information</a:t>
            </a:r>
          </a:p>
          <a:p>
            <a:pPr marL="800100" lvl="1" indent="-342900"/>
            <a:r>
              <a:rPr lang="tr-TR"/>
              <a:t>When a file operation is requested the file is specified via an index into this table, so no searching occurs</a:t>
            </a:r>
          </a:p>
          <a:p>
            <a:pPr marL="800100" lvl="1" indent="-342900"/>
            <a:r>
              <a:rPr lang="tr-TR"/>
              <a:t>Entry deleted from table when file is closed</a:t>
            </a:r>
          </a:p>
          <a:p>
            <a:r>
              <a:rPr lang="tr-TR"/>
              <a:t>Many processes can open the same file simultaneously</a:t>
            </a:r>
          </a:p>
          <a:p>
            <a:pPr marL="800100" lvl="1" indent="-342900"/>
            <a:r>
              <a:rPr lang="tr-TR"/>
              <a:t>Two tables (one per-process other system wide) are kept</a:t>
            </a:r>
          </a:p>
          <a:p>
            <a:pPr marL="800100" lvl="1" indent="-342900"/>
            <a:endParaRPr lang="tr-TR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Open Files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Several pieces of data are needed to manage open files:</a:t>
            </a:r>
          </a:p>
          <a:p>
            <a:pPr lvl="1"/>
            <a:r>
              <a:rPr lang="en-US"/>
              <a:t>File pointer:  pointer to last read/write location, per process that has the file open</a:t>
            </a:r>
          </a:p>
          <a:p>
            <a:pPr lvl="1"/>
            <a:r>
              <a:rPr lang="en-US"/>
              <a:t>File-open count: counter of number of times a file is open – to allow removal of data from open-file table when last processes closes it</a:t>
            </a:r>
          </a:p>
          <a:p>
            <a:pPr lvl="1"/>
            <a:r>
              <a:rPr lang="en-US"/>
              <a:t>Disk location of the file: cache of data access information</a:t>
            </a:r>
          </a:p>
          <a:p>
            <a:pPr lvl="1"/>
            <a:r>
              <a:rPr lang="en-US"/>
              <a:t>Access rights: per-process access mode information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Open File Locking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Provided by some operating systems and file systems</a:t>
            </a:r>
          </a:p>
          <a:p>
            <a:r>
              <a:rPr lang="en-US"/>
              <a:t>Mediates access to a file</a:t>
            </a:r>
            <a:endParaRPr lang="tr-TR"/>
          </a:p>
          <a:p>
            <a:r>
              <a:rPr lang="tr-TR" b="1"/>
              <a:t>Shared</a:t>
            </a:r>
            <a:r>
              <a:rPr lang="tr-TR"/>
              <a:t> or </a:t>
            </a:r>
            <a:r>
              <a:rPr lang="tr-TR" b="1"/>
              <a:t>exclusive locks</a:t>
            </a:r>
            <a:endParaRPr lang="en-US" b="1"/>
          </a:p>
          <a:p>
            <a:r>
              <a:rPr lang="en-US"/>
              <a:t>Mandatory or advisory:</a:t>
            </a:r>
          </a:p>
          <a:p>
            <a:pPr lvl="1"/>
            <a:r>
              <a:rPr lang="en-US" b="1"/>
              <a:t>Mandatory</a:t>
            </a:r>
            <a:r>
              <a:rPr lang="en-US"/>
              <a:t> – access is denied depending on locks held and requested</a:t>
            </a:r>
          </a:p>
          <a:p>
            <a:pPr lvl="1"/>
            <a:r>
              <a:rPr lang="en-US" b="1"/>
              <a:t>Advisory</a:t>
            </a:r>
            <a:r>
              <a:rPr lang="en-US"/>
              <a:t> – processes can find status of locks and decide what to do</a:t>
            </a:r>
            <a:endParaRPr lang="tr-TR"/>
          </a:p>
          <a:p>
            <a:r>
              <a:rPr lang="tr-TR"/>
              <a:t>Same precautions as process synchronization</a:t>
            </a:r>
          </a:p>
          <a:p>
            <a:pPr lvl="1"/>
            <a:r>
              <a:rPr lang="tr-TR"/>
              <a:t>Exclusive locks should be held only while accessing data</a:t>
            </a:r>
          </a:p>
          <a:p>
            <a:pPr lvl="1"/>
            <a:r>
              <a:rPr lang="tr-TR"/>
              <a:t>Deadlock should be prevented</a:t>
            </a:r>
            <a:endParaRPr lang="en-US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14968</TotalTime>
  <Words>1164</Words>
  <Application>Microsoft Office PowerPoint</Application>
  <PresentationFormat>On-screen Show (4:3)</PresentationFormat>
  <Paragraphs>202</Paragraphs>
  <Slides>28</Slides>
  <Notes>0</Notes>
  <HiddenSlides>2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29" baseType="lpstr">
      <vt:lpstr>Adjacency</vt:lpstr>
      <vt:lpstr>File-System Interface</vt:lpstr>
      <vt:lpstr>File Structure</vt:lpstr>
      <vt:lpstr>File Structure</vt:lpstr>
      <vt:lpstr>File Attributes</vt:lpstr>
      <vt:lpstr>File Operations</vt:lpstr>
      <vt:lpstr>File Operations</vt:lpstr>
      <vt:lpstr>File Operations</vt:lpstr>
      <vt:lpstr>Open Files</vt:lpstr>
      <vt:lpstr>Open File Locking</vt:lpstr>
      <vt:lpstr>File Types – Name, Extension</vt:lpstr>
      <vt:lpstr>Access Methods</vt:lpstr>
      <vt:lpstr>Sequential-access File</vt:lpstr>
      <vt:lpstr>Simulation of Sequential Access on a Direct-access File</vt:lpstr>
      <vt:lpstr>Directory Structure</vt:lpstr>
      <vt:lpstr>A Typical File-system Organization</vt:lpstr>
      <vt:lpstr>Single-Level Directory</vt:lpstr>
      <vt:lpstr>Two-Level Directory</vt:lpstr>
      <vt:lpstr>Tree-Structured Directories</vt:lpstr>
      <vt:lpstr>Tree-Structured Directories (Cont)</vt:lpstr>
      <vt:lpstr>Tree-Structured Directories (Cont)</vt:lpstr>
      <vt:lpstr>File System Mounting</vt:lpstr>
      <vt:lpstr>File Sharing</vt:lpstr>
      <vt:lpstr>File Sharing – Multiple Users</vt:lpstr>
      <vt:lpstr>Protection</vt:lpstr>
      <vt:lpstr>Access Lists and Groups</vt:lpstr>
      <vt:lpstr>Access Control Lists</vt:lpstr>
      <vt:lpstr>Windows XP Access-control List Management</vt:lpstr>
      <vt:lpstr>A Sample UNIX Directory Listing</vt:lpstr>
    </vt:vector>
  </TitlesOfParts>
  <Company>Lucent Technologies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1.01</dc:title>
  <dc:creator>Lucent End User</dc:creator>
  <cp:lastModifiedBy>Comp</cp:lastModifiedBy>
  <cp:revision>58</cp:revision>
  <dcterms:created xsi:type="dcterms:W3CDTF">2004-10-07T18:29:30Z</dcterms:created>
  <dcterms:modified xsi:type="dcterms:W3CDTF">2019-12-16T12:52:26Z</dcterms:modified>
</cp:coreProperties>
</file>