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4" r:id="rId8"/>
    <p:sldId id="262" r:id="rId9"/>
    <p:sldId id="263"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995" autoAdjust="0"/>
    <p:restoredTop sz="94713" autoAdjust="0"/>
  </p:normalViewPr>
  <p:slideViewPr>
    <p:cSldViewPr snapToGrid="0">
      <p:cViewPr varScale="1">
        <p:scale>
          <a:sx n="106" d="100"/>
          <a:sy n="106" d="100"/>
        </p:scale>
        <p:origin x="-666"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4781E9-7197-4F54-9622-97DD5CC761C9}" type="datetimeFigureOut">
              <a:rPr lang="tr-TR" smtClean="0"/>
              <a:pPr/>
              <a:t>9.05.2020</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0A86C3-4BB1-4E50-8436-AA31867CB30C}"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Bunu resmi, tarafsız veya gayri resmi yollarla nasıl yapabileceğinizi görelim.</a:t>
            </a:r>
          </a:p>
          <a:p>
            <a:r>
              <a:rPr lang="tr-TR" dirty="0" smtClean="0"/>
              <a:t>İşte çok resmi bir giriş.</a:t>
            </a:r>
          </a:p>
          <a:p>
            <a:r>
              <a:rPr lang="tr-TR" dirty="0" smtClean="0"/>
              <a:t>O: Meslektaşım </a:t>
            </a:r>
            <a:r>
              <a:rPr lang="tr-TR" dirty="0" err="1" smtClean="0"/>
              <a:t>Kasia'yı</a:t>
            </a:r>
            <a:r>
              <a:rPr lang="tr-TR" dirty="0" smtClean="0"/>
              <a:t> tanıtayım.</a:t>
            </a:r>
          </a:p>
          <a:p>
            <a:r>
              <a:rPr lang="tr-TR" dirty="0" smtClean="0"/>
              <a:t>İşte birini tanıtmanın çok resmi bir yolu:</a:t>
            </a:r>
          </a:p>
          <a:p>
            <a:r>
              <a:rPr lang="tr-TR" dirty="0" smtClean="0"/>
              <a:t>K: Meslektaşımı tanıtabilir miyim </a:t>
            </a:r>
            <a:r>
              <a:rPr lang="tr-TR" dirty="0" err="1" smtClean="0"/>
              <a:t>Olivier</a:t>
            </a:r>
            <a:r>
              <a:rPr lang="tr-TR" dirty="0" smtClean="0"/>
              <a:t>?</a:t>
            </a:r>
          </a:p>
          <a:p>
            <a:r>
              <a:rPr lang="tr-TR" dirty="0" smtClean="0"/>
              <a:t>Tarafsız tanıtımlara ne dersiniz?</a:t>
            </a:r>
          </a:p>
          <a:p>
            <a:r>
              <a:rPr lang="tr-TR" dirty="0" smtClean="0"/>
              <a:t>O: Burası </a:t>
            </a:r>
            <a:r>
              <a:rPr lang="tr-TR" dirty="0" err="1" smtClean="0"/>
              <a:t>Kasia</a:t>
            </a:r>
            <a:r>
              <a:rPr lang="tr-TR" dirty="0" smtClean="0"/>
              <a:t>.</a:t>
            </a:r>
          </a:p>
          <a:p>
            <a:r>
              <a:rPr lang="tr-TR" dirty="0" smtClean="0"/>
              <a:t>İşte tarafsız bir dil kullanarak giriş yapmanın başka bir yolu.</a:t>
            </a:r>
          </a:p>
          <a:p>
            <a:r>
              <a:rPr lang="tr-TR" dirty="0" smtClean="0"/>
              <a:t>K: </a:t>
            </a:r>
            <a:r>
              <a:rPr lang="tr-TR" dirty="0" err="1" smtClean="0"/>
              <a:t>Olivier</a:t>
            </a:r>
            <a:r>
              <a:rPr lang="tr-TR" dirty="0" smtClean="0"/>
              <a:t> ile tanıştın mı?</a:t>
            </a:r>
            <a:endParaRPr lang="tr-TR" dirty="0"/>
          </a:p>
        </p:txBody>
      </p:sp>
      <p:sp>
        <p:nvSpPr>
          <p:cNvPr id="4" name="3 Slayt Numarası Yer Tutucusu"/>
          <p:cNvSpPr>
            <a:spLocks noGrp="1"/>
          </p:cNvSpPr>
          <p:nvPr>
            <p:ph type="sldNum" sz="quarter" idx="10"/>
          </p:nvPr>
        </p:nvSpPr>
        <p:spPr/>
        <p:txBody>
          <a:bodyPr/>
          <a:lstStyle/>
          <a:p>
            <a:fld id="{CC0A86C3-4BB1-4E50-8436-AA31867CB30C}" type="slidenum">
              <a:rPr lang="tr-TR" smtClean="0"/>
              <a:pPr/>
              <a:t>8</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5/9/2020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589213" y="2514600"/>
            <a:ext cx="8915399" cy="2262781"/>
          </a:xfrm>
        </p:spPr>
        <p:txBody>
          <a:bodyPr>
            <a:normAutofit/>
          </a:bodyPr>
          <a:lstStyle/>
          <a:p>
            <a:r>
              <a:rPr lang="tr-TR" sz="3600" dirty="0" smtClean="0">
                <a:latin typeface="Comic Sans MS" panose="030F0702030302020204" pitchFamily="66" charset="0"/>
              </a:rPr>
              <a:t>GREETINGS AND INTRODUCTION</a:t>
            </a:r>
            <a:endParaRPr lang="tr-TR" sz="3600" dirty="0">
              <a:latin typeface="Comic Sans MS" panose="030F0702030302020204" pitchFamily="66" charset="0"/>
            </a:endParaRP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xmlns="" val="3857654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48854" y="480675"/>
            <a:ext cx="8911687" cy="1070219"/>
          </a:xfrm>
        </p:spPr>
        <p:txBody>
          <a:bodyPr/>
          <a:lstStyle/>
          <a:p>
            <a:r>
              <a:rPr lang="en-US" dirty="0" smtClean="0">
                <a:latin typeface="Comic Sans MS" pitchFamily="66" charset="0"/>
              </a:rPr>
              <a:t>Examples of self-introduction in English </a:t>
            </a:r>
            <a:endParaRPr lang="tr-TR" dirty="0">
              <a:latin typeface="Comic Sans MS" pitchFamily="66" charset="0"/>
            </a:endParaRPr>
          </a:p>
        </p:txBody>
      </p:sp>
      <p:sp>
        <p:nvSpPr>
          <p:cNvPr id="3" name="2 İçerik Yer Tutucusu"/>
          <p:cNvSpPr>
            <a:spLocks noGrp="1"/>
          </p:cNvSpPr>
          <p:nvPr>
            <p:ph idx="1"/>
          </p:nvPr>
        </p:nvSpPr>
        <p:spPr>
          <a:xfrm>
            <a:off x="1640541" y="1622612"/>
            <a:ext cx="9864071" cy="4288610"/>
          </a:xfrm>
        </p:spPr>
        <p:txBody>
          <a:bodyPr>
            <a:normAutofit/>
          </a:bodyPr>
          <a:lstStyle/>
          <a:p>
            <a:pPr>
              <a:lnSpc>
                <a:spcPct val="120000"/>
              </a:lnSpc>
            </a:pPr>
            <a:r>
              <a:rPr lang="en-US" i="1" dirty="0" smtClean="0">
                <a:latin typeface="Comic Sans MS" pitchFamily="66" charset="0"/>
              </a:rPr>
              <a:t>How do you introduce yourself?”</a:t>
            </a:r>
            <a:endParaRPr lang="tr-TR" i="1" dirty="0" smtClean="0">
              <a:latin typeface="Comic Sans MS" pitchFamily="66" charset="0"/>
            </a:endParaRPr>
          </a:p>
          <a:p>
            <a:pPr>
              <a:lnSpc>
                <a:spcPct val="120000"/>
              </a:lnSpc>
            </a:pPr>
            <a:r>
              <a:rPr lang="tr-TR" b="1" dirty="0" smtClean="0">
                <a:latin typeface="Comic Sans MS" pitchFamily="66" charset="0"/>
              </a:rPr>
              <a:t>“</a:t>
            </a:r>
            <a:r>
              <a:rPr lang="tr-TR" b="1" dirty="0" err="1" smtClean="0">
                <a:latin typeface="Comic Sans MS" pitchFamily="66" charset="0"/>
              </a:rPr>
              <a:t>It’s</a:t>
            </a:r>
            <a:r>
              <a:rPr lang="tr-TR" b="1" dirty="0" smtClean="0">
                <a:latin typeface="Comic Sans MS" pitchFamily="66" charset="0"/>
              </a:rPr>
              <a:t> a </a:t>
            </a:r>
            <a:r>
              <a:rPr lang="tr-TR" b="1" dirty="0" err="1" smtClean="0">
                <a:latin typeface="Comic Sans MS" pitchFamily="66" charset="0"/>
              </a:rPr>
              <a:t>pleasure</a:t>
            </a:r>
            <a:r>
              <a:rPr lang="tr-TR" b="1" dirty="0" smtClean="0">
                <a:latin typeface="Comic Sans MS" pitchFamily="66" charset="0"/>
              </a:rPr>
              <a:t> </a:t>
            </a:r>
            <a:r>
              <a:rPr lang="tr-TR" b="1" dirty="0" err="1" smtClean="0">
                <a:latin typeface="Comic Sans MS" pitchFamily="66" charset="0"/>
              </a:rPr>
              <a:t>to</a:t>
            </a:r>
            <a:r>
              <a:rPr lang="tr-TR" b="1" dirty="0" smtClean="0">
                <a:latin typeface="Comic Sans MS" pitchFamily="66" charset="0"/>
              </a:rPr>
              <a:t> </a:t>
            </a:r>
            <a:r>
              <a:rPr lang="tr-TR" b="1" dirty="0" err="1" smtClean="0">
                <a:latin typeface="Comic Sans MS" pitchFamily="66" charset="0"/>
              </a:rPr>
              <a:t>meet</a:t>
            </a:r>
            <a:r>
              <a:rPr lang="tr-TR" b="1" dirty="0" smtClean="0">
                <a:latin typeface="Comic Sans MS" pitchFamily="66" charset="0"/>
              </a:rPr>
              <a:t> </a:t>
            </a:r>
            <a:r>
              <a:rPr lang="tr-TR" b="1" dirty="0" err="1" smtClean="0">
                <a:latin typeface="Comic Sans MS" pitchFamily="66" charset="0"/>
              </a:rPr>
              <a:t>you</a:t>
            </a:r>
            <a:r>
              <a:rPr lang="tr-TR" b="1" dirty="0" smtClean="0">
                <a:latin typeface="Comic Sans MS" pitchFamily="66" charset="0"/>
              </a:rPr>
              <a:t>. </a:t>
            </a:r>
            <a:r>
              <a:rPr lang="tr-TR" b="1" dirty="0" err="1" smtClean="0">
                <a:latin typeface="Comic Sans MS" pitchFamily="66" charset="0"/>
              </a:rPr>
              <a:t>I’m</a:t>
            </a:r>
            <a:r>
              <a:rPr lang="tr-TR" b="1" dirty="0" smtClean="0">
                <a:latin typeface="Comic Sans MS" pitchFamily="66" charset="0"/>
              </a:rPr>
              <a:t> Hülya. I </a:t>
            </a:r>
            <a:r>
              <a:rPr lang="tr-TR" b="1" dirty="0" err="1" smtClean="0">
                <a:latin typeface="Comic Sans MS" pitchFamily="66" charset="0"/>
              </a:rPr>
              <a:t>study</a:t>
            </a:r>
            <a:r>
              <a:rPr lang="tr-TR" b="1" dirty="0" smtClean="0">
                <a:latin typeface="Comic Sans MS" pitchFamily="66" charset="0"/>
              </a:rPr>
              <a:t> at Marmara </a:t>
            </a:r>
            <a:r>
              <a:rPr lang="tr-TR" b="1" dirty="0" err="1" smtClean="0">
                <a:latin typeface="Comic Sans MS" pitchFamily="66" charset="0"/>
              </a:rPr>
              <a:t>University</a:t>
            </a:r>
            <a:r>
              <a:rPr lang="tr-TR" b="1" dirty="0" smtClean="0">
                <a:latin typeface="Comic Sans MS" pitchFamily="66" charset="0"/>
              </a:rPr>
              <a:t> </a:t>
            </a:r>
            <a:r>
              <a:rPr lang="tr-TR" b="1" dirty="0" err="1" smtClean="0">
                <a:latin typeface="Comic Sans MS" pitchFamily="66" charset="0"/>
              </a:rPr>
              <a:t>for</a:t>
            </a:r>
            <a:r>
              <a:rPr lang="tr-TR" b="1" dirty="0" smtClean="0">
                <a:latin typeface="Comic Sans MS" pitchFamily="66" charset="0"/>
              </a:rPr>
              <a:t> </a:t>
            </a:r>
            <a:r>
              <a:rPr lang="tr-TR" b="1" dirty="0" err="1" smtClean="0">
                <a:latin typeface="Comic Sans MS" pitchFamily="66" charset="0"/>
              </a:rPr>
              <a:t>getting</a:t>
            </a:r>
            <a:r>
              <a:rPr lang="tr-TR" b="1" dirty="0" smtClean="0">
                <a:latin typeface="Comic Sans MS" pitchFamily="66" charset="0"/>
              </a:rPr>
              <a:t> </a:t>
            </a:r>
            <a:r>
              <a:rPr lang="tr-TR" b="1" dirty="0" err="1" smtClean="0">
                <a:latin typeface="Comic Sans MS" pitchFamily="66" charset="0"/>
              </a:rPr>
              <a:t>my</a:t>
            </a:r>
            <a:r>
              <a:rPr lang="tr-TR" b="1" dirty="0" smtClean="0">
                <a:latin typeface="Comic Sans MS" pitchFamily="66" charset="0"/>
              </a:rPr>
              <a:t> </a:t>
            </a:r>
            <a:r>
              <a:rPr lang="tr-TR" b="1" dirty="0" err="1" smtClean="0">
                <a:latin typeface="Comic Sans MS" pitchFamily="66" charset="0"/>
              </a:rPr>
              <a:t>master’s</a:t>
            </a:r>
            <a:r>
              <a:rPr lang="tr-TR" b="1" dirty="0" smtClean="0">
                <a:latin typeface="Comic Sans MS" pitchFamily="66" charset="0"/>
              </a:rPr>
              <a:t> </a:t>
            </a:r>
            <a:r>
              <a:rPr lang="tr-TR" b="1" dirty="0" err="1" smtClean="0">
                <a:latin typeface="Comic Sans MS" pitchFamily="66" charset="0"/>
              </a:rPr>
              <a:t>degree</a:t>
            </a:r>
            <a:r>
              <a:rPr lang="tr-TR" b="1" dirty="0" smtClean="0">
                <a:latin typeface="Comic Sans MS" pitchFamily="66" charset="0"/>
              </a:rPr>
              <a:t>. </a:t>
            </a:r>
            <a:r>
              <a:rPr lang="tr-TR" b="1" dirty="0" err="1" smtClean="0">
                <a:latin typeface="Comic Sans MS" pitchFamily="66" charset="0"/>
              </a:rPr>
              <a:t>I’m</a:t>
            </a:r>
            <a:r>
              <a:rPr lang="tr-TR" b="1" dirty="0" smtClean="0">
                <a:latin typeface="Comic Sans MS" pitchFamily="66" charset="0"/>
              </a:rPr>
              <a:t> a </a:t>
            </a:r>
            <a:r>
              <a:rPr lang="tr-TR" b="1" dirty="0" err="1" smtClean="0">
                <a:latin typeface="Comic Sans MS" pitchFamily="66" charset="0"/>
              </a:rPr>
              <a:t>lawyer</a:t>
            </a:r>
            <a:r>
              <a:rPr lang="tr-TR" b="1" dirty="0" smtClean="0">
                <a:latin typeface="Comic Sans MS" pitchFamily="66" charset="0"/>
              </a:rPr>
              <a:t> but </a:t>
            </a:r>
            <a:r>
              <a:rPr lang="tr-TR" b="1" dirty="0" err="1" smtClean="0">
                <a:latin typeface="Comic Sans MS" pitchFamily="66" charset="0"/>
              </a:rPr>
              <a:t>I’m</a:t>
            </a:r>
            <a:r>
              <a:rPr lang="tr-TR" b="1" dirty="0" smtClean="0">
                <a:latin typeface="Comic Sans MS" pitchFamily="66" charset="0"/>
              </a:rPr>
              <a:t> </a:t>
            </a:r>
            <a:r>
              <a:rPr lang="tr-TR" b="1" dirty="0" err="1" smtClean="0">
                <a:latin typeface="Comic Sans MS" pitchFamily="66" charset="0"/>
              </a:rPr>
              <a:t>trying</a:t>
            </a:r>
            <a:r>
              <a:rPr lang="tr-TR" b="1" dirty="0" smtClean="0">
                <a:latin typeface="Comic Sans MS" pitchFamily="66" charset="0"/>
              </a:rPr>
              <a:t> </a:t>
            </a:r>
            <a:r>
              <a:rPr lang="tr-TR" b="1" dirty="0" err="1" smtClean="0">
                <a:latin typeface="Comic Sans MS" pitchFamily="66" charset="0"/>
              </a:rPr>
              <a:t>to</a:t>
            </a:r>
            <a:r>
              <a:rPr lang="tr-TR" b="1" dirty="0" smtClean="0">
                <a:latin typeface="Comic Sans MS" pitchFamily="66" charset="0"/>
              </a:rPr>
              <a:t> be a </a:t>
            </a:r>
            <a:r>
              <a:rPr lang="tr-TR" b="1" dirty="0" err="1" smtClean="0">
                <a:latin typeface="Comic Sans MS" pitchFamily="66" charset="0"/>
              </a:rPr>
              <a:t>judge</a:t>
            </a:r>
            <a:r>
              <a:rPr lang="tr-TR" b="1" dirty="0" smtClean="0">
                <a:latin typeface="Comic Sans MS" pitchFamily="66" charset="0"/>
              </a:rPr>
              <a:t>. </a:t>
            </a:r>
            <a:r>
              <a:rPr lang="tr-TR" b="1" dirty="0" err="1" smtClean="0">
                <a:latin typeface="Comic Sans MS" pitchFamily="66" charset="0"/>
              </a:rPr>
              <a:t>Because</a:t>
            </a:r>
            <a:r>
              <a:rPr lang="tr-TR" b="1" dirty="0" smtClean="0">
                <a:latin typeface="Comic Sans MS" pitchFamily="66" charset="0"/>
              </a:rPr>
              <a:t> </a:t>
            </a:r>
            <a:r>
              <a:rPr lang="tr-TR" b="1" dirty="0" err="1" smtClean="0">
                <a:latin typeface="Comic Sans MS" pitchFamily="66" charset="0"/>
              </a:rPr>
              <a:t>Justice</a:t>
            </a:r>
            <a:r>
              <a:rPr lang="tr-TR" b="1" dirty="0" smtClean="0">
                <a:latin typeface="Comic Sans MS" pitchFamily="66" charset="0"/>
              </a:rPr>
              <a:t> </a:t>
            </a:r>
            <a:r>
              <a:rPr lang="tr-TR" b="1" dirty="0" err="1" smtClean="0">
                <a:latin typeface="Comic Sans MS" pitchFamily="66" charset="0"/>
              </a:rPr>
              <a:t>and</a:t>
            </a:r>
            <a:r>
              <a:rPr lang="tr-TR" b="1" dirty="0" smtClean="0">
                <a:latin typeface="Comic Sans MS" pitchFamily="66" charset="0"/>
              </a:rPr>
              <a:t> </a:t>
            </a:r>
            <a:r>
              <a:rPr lang="tr-TR" b="1" dirty="0" err="1" smtClean="0">
                <a:latin typeface="Comic Sans MS" pitchFamily="66" charset="0"/>
              </a:rPr>
              <a:t>equality</a:t>
            </a:r>
            <a:r>
              <a:rPr lang="tr-TR" b="1" dirty="0" smtClean="0">
                <a:latin typeface="Comic Sans MS" pitchFamily="66" charset="0"/>
              </a:rPr>
              <a:t> </a:t>
            </a:r>
            <a:r>
              <a:rPr lang="tr-TR" b="1" dirty="0" err="1" smtClean="0">
                <a:latin typeface="Comic Sans MS" pitchFamily="66" charset="0"/>
              </a:rPr>
              <a:t>are</a:t>
            </a:r>
            <a:r>
              <a:rPr lang="tr-TR" b="1" dirty="0" smtClean="0">
                <a:latin typeface="Comic Sans MS" pitchFamily="66" charset="0"/>
              </a:rPr>
              <a:t> </a:t>
            </a:r>
            <a:r>
              <a:rPr lang="tr-TR" b="1" dirty="0" err="1" smtClean="0">
                <a:latin typeface="Comic Sans MS" pitchFamily="66" charset="0"/>
              </a:rPr>
              <a:t>more</a:t>
            </a:r>
            <a:r>
              <a:rPr lang="tr-TR" b="1" dirty="0" smtClean="0">
                <a:latin typeface="Comic Sans MS" pitchFamily="66" charset="0"/>
              </a:rPr>
              <a:t> </a:t>
            </a:r>
            <a:r>
              <a:rPr lang="tr-TR" b="1" dirty="0" err="1" smtClean="0">
                <a:latin typeface="Comic Sans MS" pitchFamily="66" charset="0"/>
              </a:rPr>
              <a:t>important</a:t>
            </a:r>
            <a:r>
              <a:rPr lang="tr-TR" b="1" dirty="0" smtClean="0">
                <a:latin typeface="Comic Sans MS" pitchFamily="66" charset="0"/>
              </a:rPr>
              <a:t> </a:t>
            </a:r>
            <a:r>
              <a:rPr lang="tr-TR" b="1" dirty="0" err="1" smtClean="0">
                <a:latin typeface="Comic Sans MS" pitchFamily="66" charset="0"/>
              </a:rPr>
              <a:t>to</a:t>
            </a:r>
            <a:r>
              <a:rPr lang="tr-TR" b="1" dirty="0" smtClean="0">
                <a:latin typeface="Comic Sans MS" pitchFamily="66" charset="0"/>
              </a:rPr>
              <a:t> </a:t>
            </a:r>
            <a:r>
              <a:rPr lang="tr-TR" b="1" dirty="0" err="1" smtClean="0">
                <a:latin typeface="Comic Sans MS" pitchFamily="66" charset="0"/>
              </a:rPr>
              <a:t>me</a:t>
            </a:r>
            <a:r>
              <a:rPr lang="tr-TR" b="1" dirty="0" smtClean="0">
                <a:latin typeface="Comic Sans MS" pitchFamily="66" charset="0"/>
              </a:rPr>
              <a:t> </a:t>
            </a:r>
            <a:r>
              <a:rPr lang="tr-TR" b="1" dirty="0" err="1" smtClean="0">
                <a:latin typeface="Comic Sans MS" pitchFamily="66" charset="0"/>
              </a:rPr>
              <a:t>than</a:t>
            </a:r>
            <a:r>
              <a:rPr lang="tr-TR" b="1" dirty="0" smtClean="0">
                <a:latin typeface="Comic Sans MS" pitchFamily="66" charset="0"/>
              </a:rPr>
              <a:t> </a:t>
            </a:r>
            <a:r>
              <a:rPr lang="tr-TR" b="1" dirty="0" err="1" smtClean="0">
                <a:latin typeface="Comic Sans MS" pitchFamily="66" charset="0"/>
              </a:rPr>
              <a:t>most</a:t>
            </a:r>
            <a:r>
              <a:rPr lang="tr-TR" b="1" dirty="0" smtClean="0">
                <a:latin typeface="Comic Sans MS" pitchFamily="66" charset="0"/>
              </a:rPr>
              <a:t> </a:t>
            </a:r>
            <a:r>
              <a:rPr lang="tr-TR" b="1" dirty="0" err="1" smtClean="0">
                <a:latin typeface="Comic Sans MS" pitchFamily="66" charset="0"/>
              </a:rPr>
              <a:t>things</a:t>
            </a:r>
            <a:r>
              <a:rPr lang="tr-TR" b="1" dirty="0" smtClean="0">
                <a:latin typeface="Comic Sans MS" pitchFamily="66" charset="0"/>
              </a:rPr>
              <a:t>. </a:t>
            </a:r>
            <a:r>
              <a:rPr lang="tr-TR" b="1" dirty="0" err="1" smtClean="0">
                <a:latin typeface="Comic Sans MS" pitchFamily="66" charset="0"/>
              </a:rPr>
              <a:t>My</a:t>
            </a:r>
            <a:r>
              <a:rPr lang="tr-TR" b="1" dirty="0" smtClean="0">
                <a:latin typeface="Comic Sans MS" pitchFamily="66" charset="0"/>
              </a:rPr>
              <a:t> </a:t>
            </a:r>
            <a:r>
              <a:rPr lang="tr-TR" b="1" dirty="0" err="1" smtClean="0">
                <a:latin typeface="Comic Sans MS" pitchFamily="66" charset="0"/>
              </a:rPr>
              <a:t>family</a:t>
            </a:r>
            <a:r>
              <a:rPr lang="tr-TR" b="1" dirty="0" smtClean="0">
                <a:latin typeface="Comic Sans MS" pitchFamily="66" charset="0"/>
              </a:rPr>
              <a:t> </a:t>
            </a:r>
            <a:r>
              <a:rPr lang="tr-TR" b="1" dirty="0" err="1" smtClean="0">
                <a:latin typeface="Comic Sans MS" pitchFamily="66" charset="0"/>
              </a:rPr>
              <a:t>lives</a:t>
            </a:r>
            <a:r>
              <a:rPr lang="tr-TR" b="1" dirty="0" smtClean="0">
                <a:latin typeface="Comic Sans MS" pitchFamily="66" charset="0"/>
              </a:rPr>
              <a:t> in Bursa but I </a:t>
            </a:r>
            <a:r>
              <a:rPr lang="tr-TR" b="1" dirty="0" err="1" smtClean="0">
                <a:latin typeface="Comic Sans MS" pitchFamily="66" charset="0"/>
              </a:rPr>
              <a:t>live</a:t>
            </a:r>
            <a:r>
              <a:rPr lang="tr-TR" b="1" dirty="0" smtClean="0">
                <a:latin typeface="Comic Sans MS" pitchFamily="66" charset="0"/>
              </a:rPr>
              <a:t> </a:t>
            </a:r>
            <a:r>
              <a:rPr lang="tr-TR" b="1" dirty="0" err="1" smtClean="0">
                <a:latin typeface="Comic Sans MS" pitchFamily="66" charset="0"/>
              </a:rPr>
              <a:t>alone</a:t>
            </a:r>
            <a:r>
              <a:rPr lang="tr-TR" b="1" dirty="0" smtClean="0">
                <a:latin typeface="Comic Sans MS" pitchFamily="66" charset="0"/>
              </a:rPr>
              <a:t> in Kadıköy </a:t>
            </a:r>
            <a:r>
              <a:rPr lang="tr-TR" b="1" dirty="0" err="1" smtClean="0">
                <a:latin typeface="Comic Sans MS" pitchFamily="66" charset="0"/>
              </a:rPr>
              <a:t>to</a:t>
            </a:r>
            <a:r>
              <a:rPr lang="tr-TR" b="1" dirty="0" smtClean="0">
                <a:latin typeface="Comic Sans MS" pitchFamily="66" charset="0"/>
              </a:rPr>
              <a:t> be </a:t>
            </a:r>
            <a:r>
              <a:rPr lang="tr-TR" b="1" dirty="0" err="1" smtClean="0">
                <a:latin typeface="Comic Sans MS" pitchFamily="66" charset="0"/>
              </a:rPr>
              <a:t>close</a:t>
            </a:r>
            <a:r>
              <a:rPr lang="tr-TR" b="1" dirty="0" smtClean="0">
                <a:latin typeface="Comic Sans MS" pitchFamily="66" charset="0"/>
              </a:rPr>
              <a:t> </a:t>
            </a:r>
            <a:r>
              <a:rPr lang="tr-TR" b="1" dirty="0" err="1" smtClean="0">
                <a:latin typeface="Comic Sans MS" pitchFamily="66" charset="0"/>
              </a:rPr>
              <a:t>to</a:t>
            </a:r>
            <a:r>
              <a:rPr lang="tr-TR" b="1" dirty="0" smtClean="0">
                <a:latin typeface="Comic Sans MS" pitchFamily="66" charset="0"/>
              </a:rPr>
              <a:t> </a:t>
            </a:r>
            <a:r>
              <a:rPr lang="tr-TR" b="1" dirty="0" err="1" smtClean="0">
                <a:latin typeface="Comic Sans MS" pitchFamily="66" charset="0"/>
              </a:rPr>
              <a:t>my</a:t>
            </a:r>
            <a:r>
              <a:rPr lang="tr-TR" b="1" dirty="0" smtClean="0">
                <a:latin typeface="Comic Sans MS" pitchFamily="66" charset="0"/>
              </a:rPr>
              <a:t> </a:t>
            </a:r>
            <a:r>
              <a:rPr lang="tr-TR" b="1" dirty="0" err="1" smtClean="0">
                <a:latin typeface="Comic Sans MS" pitchFamily="66" charset="0"/>
              </a:rPr>
              <a:t>school</a:t>
            </a:r>
            <a:r>
              <a:rPr lang="tr-TR" b="1" dirty="0" smtClean="0">
                <a:latin typeface="Comic Sans MS" pitchFamily="66" charset="0"/>
              </a:rPr>
              <a:t>. I </a:t>
            </a:r>
            <a:r>
              <a:rPr lang="tr-TR" b="1" dirty="0" err="1" smtClean="0">
                <a:latin typeface="Comic Sans MS" pitchFamily="66" charset="0"/>
              </a:rPr>
              <a:t>like</a:t>
            </a:r>
            <a:r>
              <a:rPr lang="tr-TR" b="1" dirty="0" smtClean="0">
                <a:latin typeface="Comic Sans MS" pitchFamily="66" charset="0"/>
              </a:rPr>
              <a:t> trekking </a:t>
            </a:r>
            <a:r>
              <a:rPr lang="tr-TR" b="1" dirty="0" err="1" smtClean="0">
                <a:latin typeface="Comic Sans MS" pitchFamily="66" charset="0"/>
              </a:rPr>
              <a:t>and</a:t>
            </a:r>
            <a:r>
              <a:rPr lang="tr-TR" b="1" dirty="0" smtClean="0">
                <a:latin typeface="Comic Sans MS" pitchFamily="66" charset="0"/>
              </a:rPr>
              <a:t> </a:t>
            </a:r>
            <a:r>
              <a:rPr lang="tr-TR" b="1" dirty="0" err="1" smtClean="0">
                <a:latin typeface="Comic Sans MS" pitchFamily="66" charset="0"/>
              </a:rPr>
              <a:t>climbing</a:t>
            </a:r>
            <a:r>
              <a:rPr lang="tr-TR" b="1" dirty="0" smtClean="0">
                <a:latin typeface="Comic Sans MS" pitchFamily="66" charset="0"/>
              </a:rPr>
              <a:t>. </a:t>
            </a:r>
            <a:r>
              <a:rPr lang="tr-TR" b="1" dirty="0" err="1" smtClean="0">
                <a:latin typeface="Comic Sans MS" pitchFamily="66" charset="0"/>
              </a:rPr>
              <a:t>In</a:t>
            </a:r>
            <a:r>
              <a:rPr lang="tr-TR" b="1" dirty="0" smtClean="0">
                <a:latin typeface="Comic Sans MS" pitchFamily="66" charset="0"/>
              </a:rPr>
              <a:t> </a:t>
            </a:r>
            <a:r>
              <a:rPr lang="tr-TR" b="1" dirty="0" err="1" smtClean="0">
                <a:latin typeface="Comic Sans MS" pitchFamily="66" charset="0"/>
              </a:rPr>
              <a:t>my</a:t>
            </a:r>
            <a:r>
              <a:rPr lang="tr-TR" b="1" dirty="0" smtClean="0">
                <a:latin typeface="Comic Sans MS" pitchFamily="66" charset="0"/>
              </a:rPr>
              <a:t> </a:t>
            </a:r>
            <a:r>
              <a:rPr lang="tr-TR" b="1" dirty="0" err="1" smtClean="0">
                <a:latin typeface="Comic Sans MS" pitchFamily="66" charset="0"/>
              </a:rPr>
              <a:t>spare</a:t>
            </a:r>
            <a:r>
              <a:rPr lang="tr-TR" b="1" dirty="0" smtClean="0">
                <a:latin typeface="Comic Sans MS" pitchFamily="66" charset="0"/>
              </a:rPr>
              <a:t> </a:t>
            </a:r>
            <a:r>
              <a:rPr lang="tr-TR" b="1" dirty="0" err="1" smtClean="0">
                <a:latin typeface="Comic Sans MS" pitchFamily="66" charset="0"/>
              </a:rPr>
              <a:t>times</a:t>
            </a:r>
            <a:r>
              <a:rPr lang="tr-TR" b="1" dirty="0" smtClean="0">
                <a:latin typeface="Comic Sans MS" pitchFamily="66" charset="0"/>
              </a:rPr>
              <a:t>, I </a:t>
            </a:r>
            <a:r>
              <a:rPr lang="tr-TR" b="1" dirty="0" err="1" smtClean="0">
                <a:latin typeface="Comic Sans MS" pitchFamily="66" charset="0"/>
              </a:rPr>
              <a:t>record</a:t>
            </a:r>
            <a:r>
              <a:rPr lang="tr-TR" b="1" dirty="0" smtClean="0">
                <a:latin typeface="Comic Sans MS" pitchFamily="66" charset="0"/>
              </a:rPr>
              <a:t> </a:t>
            </a:r>
            <a:r>
              <a:rPr lang="tr-TR" b="1" dirty="0" err="1" smtClean="0">
                <a:latin typeface="Comic Sans MS" pitchFamily="66" charset="0"/>
              </a:rPr>
              <a:t>books</a:t>
            </a:r>
            <a:r>
              <a:rPr lang="tr-TR" b="1" dirty="0" smtClean="0">
                <a:latin typeface="Comic Sans MS" pitchFamily="66" charset="0"/>
              </a:rPr>
              <a:t> </a:t>
            </a:r>
            <a:r>
              <a:rPr lang="tr-TR" b="1" dirty="0" err="1" smtClean="0">
                <a:latin typeface="Comic Sans MS" pitchFamily="66" charset="0"/>
              </a:rPr>
              <a:t>for</a:t>
            </a:r>
            <a:r>
              <a:rPr lang="tr-TR" b="1" dirty="0" smtClean="0">
                <a:latin typeface="Comic Sans MS" pitchFamily="66" charset="0"/>
              </a:rPr>
              <a:t> </a:t>
            </a:r>
            <a:r>
              <a:rPr lang="tr-TR" b="1" dirty="0" err="1" smtClean="0">
                <a:latin typeface="Comic Sans MS" pitchFamily="66" charset="0"/>
              </a:rPr>
              <a:t>blind</a:t>
            </a:r>
            <a:r>
              <a:rPr lang="tr-TR" b="1" dirty="0" smtClean="0">
                <a:latin typeface="Comic Sans MS" pitchFamily="66" charset="0"/>
              </a:rPr>
              <a:t> </a:t>
            </a:r>
            <a:r>
              <a:rPr lang="tr-TR" b="1" dirty="0" err="1" smtClean="0">
                <a:latin typeface="Comic Sans MS" pitchFamily="66" charset="0"/>
              </a:rPr>
              <a:t>people</a:t>
            </a:r>
            <a:r>
              <a:rPr lang="tr-TR" b="1" dirty="0" smtClean="0">
                <a:latin typeface="Comic Sans MS" pitchFamily="66" charset="0"/>
              </a:rPr>
              <a:t> as a </a:t>
            </a:r>
            <a:r>
              <a:rPr lang="tr-TR" b="1" dirty="0" err="1" smtClean="0">
                <a:latin typeface="Comic Sans MS" pitchFamily="66" charset="0"/>
              </a:rPr>
              <a:t>volunteer</a:t>
            </a:r>
            <a:r>
              <a:rPr lang="tr-TR" b="1" dirty="0" smtClean="0">
                <a:latin typeface="Comic Sans MS" pitchFamily="66" charset="0"/>
              </a:rPr>
              <a:t>.”</a:t>
            </a:r>
            <a:endParaRPr lang="tr-TR" dirty="0" smtClean="0">
              <a:latin typeface="Comic Sans MS" pitchFamily="66" charset="0"/>
            </a:endParaRPr>
          </a:p>
          <a:p>
            <a:pPr>
              <a:lnSpc>
                <a:spcPct val="120000"/>
              </a:lnSpc>
            </a:pPr>
            <a:r>
              <a:rPr lang="tr-TR" dirty="0" smtClean="0">
                <a:latin typeface="Comic Sans MS" pitchFamily="66" charset="0"/>
              </a:rPr>
              <a:t>“(Sizinle tanışmak bir şeref. Ben Hülya. Yüksek lisansımı almak için Marmara Üniversitesi’nde okuyorum. Avukatım ama yargıç olmaya çalışıyorum. Çünkü adalet ve eşitlik benim için çoğu şeyden daha önemli. Ailem Bursa’da yaşıyor ama ben okuluma yakın olmak için Kadıköy’de yalnız yaşıyorum. Yürüyüş ve tırmanmayı seviyorum. Boş zamanlarımda, görme engelli insanlar için gönüllü olarak kitap kaydı yapıyorum.)”</a:t>
            </a:r>
          </a:p>
          <a:p>
            <a:pPr>
              <a:lnSpc>
                <a:spcPct val="120000"/>
              </a:lnSpc>
              <a:buNone/>
            </a:pPr>
            <a:endParaRPr lang="tr-TR" dirty="0">
              <a:latin typeface="Comic Sans MS" pitchFamily="66"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14384" y="651005"/>
            <a:ext cx="9868016" cy="765419"/>
          </a:xfrm>
        </p:spPr>
        <p:txBody>
          <a:bodyPr>
            <a:normAutofit/>
          </a:bodyPr>
          <a:lstStyle/>
          <a:p>
            <a:r>
              <a:rPr lang="en-US" sz="2600" dirty="0" smtClean="0">
                <a:latin typeface="Comic Sans MS" pitchFamily="66" charset="0"/>
              </a:rPr>
              <a:t>Examples of self-introduction in English at job interview level</a:t>
            </a:r>
            <a:endParaRPr lang="tr-TR" sz="2600" dirty="0">
              <a:latin typeface="Comic Sans MS" pitchFamily="66" charset="0"/>
            </a:endParaRPr>
          </a:p>
        </p:txBody>
      </p:sp>
      <p:sp>
        <p:nvSpPr>
          <p:cNvPr id="3" name="2 İçerik Yer Tutucusu"/>
          <p:cNvSpPr>
            <a:spLocks noGrp="1"/>
          </p:cNvSpPr>
          <p:nvPr>
            <p:ph idx="1"/>
          </p:nvPr>
        </p:nvSpPr>
        <p:spPr>
          <a:xfrm>
            <a:off x="1479176" y="1299882"/>
            <a:ext cx="9475695" cy="4814047"/>
          </a:xfrm>
        </p:spPr>
        <p:txBody>
          <a:bodyPr/>
          <a:lstStyle/>
          <a:p>
            <a:pPr>
              <a:lnSpc>
                <a:spcPct val="130000"/>
              </a:lnSpc>
            </a:pPr>
            <a:r>
              <a:rPr lang="tr-TR" b="1" dirty="0" smtClean="0">
                <a:latin typeface="Comic Sans MS" pitchFamily="66" charset="0"/>
              </a:rPr>
              <a:t>“</a:t>
            </a:r>
            <a:r>
              <a:rPr lang="tr-TR" b="1" dirty="0" err="1" smtClean="0">
                <a:latin typeface="Comic Sans MS" pitchFamily="66" charset="0"/>
              </a:rPr>
              <a:t>Hello</a:t>
            </a:r>
            <a:r>
              <a:rPr lang="tr-TR" b="1" dirty="0" smtClean="0">
                <a:latin typeface="Comic Sans MS" pitchFamily="66" charset="0"/>
              </a:rPr>
              <a:t>, </a:t>
            </a:r>
            <a:r>
              <a:rPr lang="tr-TR" b="1" dirty="0" err="1" smtClean="0">
                <a:latin typeface="Comic Sans MS" pitchFamily="66" charset="0"/>
              </a:rPr>
              <a:t>my</a:t>
            </a:r>
            <a:r>
              <a:rPr lang="tr-TR" b="1" dirty="0" smtClean="0">
                <a:latin typeface="Comic Sans MS" pitchFamily="66" charset="0"/>
              </a:rPr>
              <a:t> name is Murat. I </a:t>
            </a:r>
            <a:r>
              <a:rPr lang="tr-TR" b="1" dirty="0" err="1" smtClean="0">
                <a:latin typeface="Comic Sans MS" pitchFamily="66" charset="0"/>
              </a:rPr>
              <a:t>am</a:t>
            </a:r>
            <a:r>
              <a:rPr lang="tr-TR" b="1" dirty="0" smtClean="0">
                <a:latin typeface="Comic Sans MS" pitchFamily="66" charset="0"/>
              </a:rPr>
              <a:t> 24 (</a:t>
            </a:r>
            <a:r>
              <a:rPr lang="tr-TR" b="1" dirty="0" err="1" smtClean="0">
                <a:latin typeface="Comic Sans MS" pitchFamily="66" charset="0"/>
              </a:rPr>
              <a:t>twenty</a:t>
            </a:r>
            <a:r>
              <a:rPr lang="tr-TR" b="1" dirty="0" smtClean="0">
                <a:latin typeface="Comic Sans MS" pitchFamily="66" charset="0"/>
              </a:rPr>
              <a:t> </a:t>
            </a:r>
            <a:r>
              <a:rPr lang="tr-TR" b="1" dirty="0" err="1" smtClean="0">
                <a:latin typeface="Comic Sans MS" pitchFamily="66" charset="0"/>
              </a:rPr>
              <a:t>four</a:t>
            </a:r>
            <a:r>
              <a:rPr lang="tr-TR" b="1" dirty="0" smtClean="0">
                <a:latin typeface="Comic Sans MS" pitchFamily="66" charset="0"/>
              </a:rPr>
              <a:t>) </a:t>
            </a:r>
            <a:r>
              <a:rPr lang="tr-TR" b="1" dirty="0" err="1" smtClean="0">
                <a:latin typeface="Comic Sans MS" pitchFamily="66" charset="0"/>
              </a:rPr>
              <a:t>years</a:t>
            </a:r>
            <a:r>
              <a:rPr lang="tr-TR" b="1" dirty="0" smtClean="0">
                <a:latin typeface="Comic Sans MS" pitchFamily="66" charset="0"/>
              </a:rPr>
              <a:t> </a:t>
            </a:r>
            <a:r>
              <a:rPr lang="tr-TR" b="1" dirty="0" err="1" smtClean="0">
                <a:latin typeface="Comic Sans MS" pitchFamily="66" charset="0"/>
              </a:rPr>
              <a:t>old</a:t>
            </a:r>
            <a:r>
              <a:rPr lang="tr-TR" b="1" dirty="0" smtClean="0">
                <a:latin typeface="Comic Sans MS" pitchFamily="66" charset="0"/>
              </a:rPr>
              <a:t>. I </a:t>
            </a:r>
            <a:r>
              <a:rPr lang="tr-TR" b="1" dirty="0" err="1" smtClean="0">
                <a:latin typeface="Comic Sans MS" pitchFamily="66" charset="0"/>
              </a:rPr>
              <a:t>have</a:t>
            </a:r>
            <a:r>
              <a:rPr lang="tr-TR" b="1" dirty="0" smtClean="0">
                <a:latin typeface="Comic Sans MS" pitchFamily="66" charset="0"/>
              </a:rPr>
              <a:t> </a:t>
            </a:r>
            <a:r>
              <a:rPr lang="tr-TR" b="1" dirty="0" err="1" smtClean="0">
                <a:latin typeface="Comic Sans MS" pitchFamily="66" charset="0"/>
              </a:rPr>
              <a:t>just</a:t>
            </a:r>
            <a:r>
              <a:rPr lang="tr-TR" b="1" dirty="0" smtClean="0">
                <a:latin typeface="Comic Sans MS" pitchFamily="66" charset="0"/>
              </a:rPr>
              <a:t> </a:t>
            </a:r>
            <a:r>
              <a:rPr lang="tr-TR" b="1" dirty="0" err="1" smtClean="0">
                <a:latin typeface="Comic Sans MS" pitchFamily="66" charset="0"/>
              </a:rPr>
              <a:t>finished</a:t>
            </a:r>
            <a:r>
              <a:rPr lang="tr-TR" b="1" dirty="0" smtClean="0">
                <a:latin typeface="Comic Sans MS" pitchFamily="66" charset="0"/>
              </a:rPr>
              <a:t> </a:t>
            </a:r>
            <a:r>
              <a:rPr lang="tr-TR" b="1" dirty="0" err="1" smtClean="0">
                <a:latin typeface="Comic Sans MS" pitchFamily="66" charset="0"/>
              </a:rPr>
              <a:t>my</a:t>
            </a:r>
            <a:r>
              <a:rPr lang="tr-TR" b="1" dirty="0" smtClean="0">
                <a:latin typeface="Comic Sans MS" pitchFamily="66" charset="0"/>
              </a:rPr>
              <a:t> </a:t>
            </a:r>
            <a:r>
              <a:rPr lang="tr-TR" b="1" dirty="0" err="1" smtClean="0">
                <a:latin typeface="Comic Sans MS" pitchFamily="66" charset="0"/>
              </a:rPr>
              <a:t>degree</a:t>
            </a:r>
            <a:r>
              <a:rPr lang="tr-TR" b="1" dirty="0" smtClean="0">
                <a:latin typeface="Comic Sans MS" pitchFamily="66" charset="0"/>
              </a:rPr>
              <a:t> in </a:t>
            </a:r>
            <a:r>
              <a:rPr lang="tr-TR" b="1" dirty="0" err="1" smtClean="0">
                <a:latin typeface="Comic Sans MS" pitchFamily="66" charset="0"/>
              </a:rPr>
              <a:t>civil</a:t>
            </a:r>
            <a:r>
              <a:rPr lang="tr-TR" b="1" dirty="0" smtClean="0">
                <a:latin typeface="Comic Sans MS" pitchFamily="66" charset="0"/>
              </a:rPr>
              <a:t> </a:t>
            </a:r>
            <a:r>
              <a:rPr lang="tr-TR" b="1" dirty="0" err="1" smtClean="0">
                <a:latin typeface="Comic Sans MS" pitchFamily="66" charset="0"/>
              </a:rPr>
              <a:t>engineering</a:t>
            </a:r>
            <a:r>
              <a:rPr lang="tr-TR" b="1" dirty="0" smtClean="0">
                <a:latin typeface="Comic Sans MS" pitchFamily="66" charset="0"/>
              </a:rPr>
              <a:t>. I </a:t>
            </a:r>
            <a:r>
              <a:rPr lang="tr-TR" b="1" dirty="0" err="1" smtClean="0">
                <a:latin typeface="Comic Sans MS" pitchFamily="66" charset="0"/>
              </a:rPr>
              <a:t>participated</a:t>
            </a:r>
            <a:r>
              <a:rPr lang="tr-TR" b="1" dirty="0" smtClean="0">
                <a:latin typeface="Comic Sans MS" pitchFamily="66" charset="0"/>
              </a:rPr>
              <a:t> </a:t>
            </a:r>
            <a:r>
              <a:rPr lang="tr-TR" b="1" dirty="0" err="1" smtClean="0">
                <a:latin typeface="Comic Sans MS" pitchFamily="66" charset="0"/>
              </a:rPr>
              <a:t>many</a:t>
            </a:r>
            <a:r>
              <a:rPr lang="tr-TR" b="1" dirty="0" smtClean="0">
                <a:latin typeface="Comic Sans MS" pitchFamily="66" charset="0"/>
              </a:rPr>
              <a:t> </a:t>
            </a:r>
            <a:r>
              <a:rPr lang="tr-TR" b="1" dirty="0" err="1" smtClean="0">
                <a:latin typeface="Comic Sans MS" pitchFamily="66" charset="0"/>
              </a:rPr>
              <a:t>big</a:t>
            </a:r>
            <a:r>
              <a:rPr lang="tr-TR" b="1" dirty="0" smtClean="0">
                <a:latin typeface="Comic Sans MS" pitchFamily="66" charset="0"/>
              </a:rPr>
              <a:t> </a:t>
            </a:r>
            <a:r>
              <a:rPr lang="tr-TR" b="1" dirty="0" err="1" smtClean="0">
                <a:latin typeface="Comic Sans MS" pitchFamily="66" charset="0"/>
              </a:rPr>
              <a:t>projects</a:t>
            </a:r>
            <a:r>
              <a:rPr lang="tr-TR" b="1" dirty="0" smtClean="0">
                <a:latin typeface="Comic Sans MS" pitchFamily="66" charset="0"/>
              </a:rPr>
              <a:t> at </a:t>
            </a:r>
            <a:r>
              <a:rPr lang="tr-TR" b="1" dirty="0" err="1" smtClean="0">
                <a:latin typeface="Comic Sans MS" pitchFamily="66" charset="0"/>
              </a:rPr>
              <a:t>university</a:t>
            </a:r>
            <a:r>
              <a:rPr lang="tr-TR" b="1" dirty="0" smtClean="0">
                <a:latin typeface="Comic Sans MS" pitchFamily="66" charset="0"/>
              </a:rPr>
              <a:t> time </a:t>
            </a:r>
            <a:r>
              <a:rPr lang="tr-TR" b="1" dirty="0" err="1" smtClean="0">
                <a:latin typeface="Comic Sans MS" pitchFamily="66" charset="0"/>
              </a:rPr>
              <a:t>and</a:t>
            </a:r>
            <a:r>
              <a:rPr lang="tr-TR" b="1" dirty="0" smtClean="0">
                <a:latin typeface="Comic Sans MS" pitchFamily="66" charset="0"/>
              </a:rPr>
              <a:t> </a:t>
            </a:r>
            <a:r>
              <a:rPr lang="tr-TR" b="1" dirty="0" err="1" smtClean="0">
                <a:latin typeface="Comic Sans MS" pitchFamily="66" charset="0"/>
              </a:rPr>
              <a:t>successfully</a:t>
            </a:r>
            <a:r>
              <a:rPr lang="tr-TR" b="1" dirty="0" smtClean="0">
                <a:latin typeface="Comic Sans MS" pitchFamily="66" charset="0"/>
              </a:rPr>
              <a:t> </a:t>
            </a:r>
            <a:r>
              <a:rPr lang="tr-TR" b="1" dirty="0" err="1" smtClean="0">
                <a:latin typeface="Comic Sans MS" pitchFamily="66" charset="0"/>
              </a:rPr>
              <a:t>completed</a:t>
            </a:r>
            <a:r>
              <a:rPr lang="tr-TR" b="1" dirty="0" smtClean="0">
                <a:latin typeface="Comic Sans MS" pitchFamily="66" charset="0"/>
              </a:rPr>
              <a:t>. I </a:t>
            </a:r>
            <a:r>
              <a:rPr lang="tr-TR" b="1" dirty="0" err="1" smtClean="0">
                <a:latin typeface="Comic Sans MS" pitchFamily="66" charset="0"/>
              </a:rPr>
              <a:t>am</a:t>
            </a:r>
            <a:r>
              <a:rPr lang="tr-TR" b="1" dirty="0" smtClean="0">
                <a:latin typeface="Comic Sans MS" pitchFamily="66" charset="0"/>
              </a:rPr>
              <a:t> </a:t>
            </a:r>
            <a:r>
              <a:rPr lang="tr-TR" b="1" dirty="0" err="1" smtClean="0">
                <a:latin typeface="Comic Sans MS" pitchFamily="66" charset="0"/>
              </a:rPr>
              <a:t>looking</a:t>
            </a:r>
            <a:r>
              <a:rPr lang="tr-TR" b="1" dirty="0" smtClean="0">
                <a:latin typeface="Comic Sans MS" pitchFamily="66" charset="0"/>
              </a:rPr>
              <a:t> </a:t>
            </a:r>
            <a:r>
              <a:rPr lang="tr-TR" b="1" dirty="0" err="1" smtClean="0">
                <a:latin typeface="Comic Sans MS" pitchFamily="66" charset="0"/>
              </a:rPr>
              <a:t>for</a:t>
            </a:r>
            <a:r>
              <a:rPr lang="tr-TR" b="1" dirty="0" smtClean="0">
                <a:latin typeface="Comic Sans MS" pitchFamily="66" charset="0"/>
              </a:rPr>
              <a:t> a </a:t>
            </a:r>
            <a:r>
              <a:rPr lang="tr-TR" b="1" dirty="0" err="1" smtClean="0">
                <a:latin typeface="Comic Sans MS" pitchFamily="66" charset="0"/>
              </a:rPr>
              <a:t>job</a:t>
            </a:r>
            <a:r>
              <a:rPr lang="tr-TR" b="1" dirty="0" smtClean="0">
                <a:latin typeface="Comic Sans MS" pitchFamily="66" charset="0"/>
              </a:rPr>
              <a:t> </a:t>
            </a:r>
            <a:r>
              <a:rPr lang="tr-TR" b="1" dirty="0" err="1" smtClean="0">
                <a:latin typeface="Comic Sans MS" pitchFamily="66" charset="0"/>
              </a:rPr>
              <a:t>that</a:t>
            </a:r>
            <a:r>
              <a:rPr lang="tr-TR" b="1" dirty="0" smtClean="0">
                <a:latin typeface="Comic Sans MS" pitchFamily="66" charset="0"/>
              </a:rPr>
              <a:t> I </a:t>
            </a:r>
            <a:r>
              <a:rPr lang="tr-TR" b="1" dirty="0" err="1" smtClean="0">
                <a:latin typeface="Comic Sans MS" pitchFamily="66" charset="0"/>
              </a:rPr>
              <a:t>could</a:t>
            </a:r>
            <a:r>
              <a:rPr lang="tr-TR" b="1" dirty="0" smtClean="0">
                <a:latin typeface="Comic Sans MS" pitchFamily="66" charset="0"/>
              </a:rPr>
              <a:t> </a:t>
            </a:r>
            <a:r>
              <a:rPr lang="tr-TR" b="1" dirty="0" err="1" smtClean="0">
                <a:latin typeface="Comic Sans MS" pitchFamily="66" charset="0"/>
              </a:rPr>
              <a:t>improve</a:t>
            </a:r>
            <a:r>
              <a:rPr lang="tr-TR" b="1" dirty="0" smtClean="0">
                <a:latin typeface="Comic Sans MS" pitchFamily="66" charset="0"/>
              </a:rPr>
              <a:t> </a:t>
            </a:r>
            <a:r>
              <a:rPr lang="tr-TR" b="1" dirty="0" err="1" smtClean="0">
                <a:latin typeface="Comic Sans MS" pitchFamily="66" charset="0"/>
              </a:rPr>
              <a:t>myself</a:t>
            </a:r>
            <a:r>
              <a:rPr lang="tr-TR" b="1" dirty="0" smtClean="0">
                <a:latin typeface="Comic Sans MS" pitchFamily="66" charset="0"/>
              </a:rPr>
              <a:t> in </a:t>
            </a:r>
            <a:r>
              <a:rPr lang="tr-TR" b="1" dirty="0" err="1" smtClean="0">
                <a:latin typeface="Comic Sans MS" pitchFamily="66" charset="0"/>
              </a:rPr>
              <a:t>static</a:t>
            </a:r>
            <a:r>
              <a:rPr lang="tr-TR" b="1" dirty="0" smtClean="0">
                <a:latin typeface="Comic Sans MS" pitchFamily="66" charset="0"/>
              </a:rPr>
              <a:t> </a:t>
            </a:r>
            <a:r>
              <a:rPr lang="tr-TR" b="1" dirty="0" err="1" smtClean="0">
                <a:latin typeface="Comic Sans MS" pitchFamily="66" charset="0"/>
              </a:rPr>
              <a:t>design</a:t>
            </a:r>
            <a:r>
              <a:rPr lang="tr-TR" b="1" dirty="0" smtClean="0">
                <a:latin typeface="Comic Sans MS" pitchFamily="66" charset="0"/>
              </a:rPr>
              <a:t>. I </a:t>
            </a:r>
            <a:r>
              <a:rPr lang="tr-TR" b="1" dirty="0" err="1" smtClean="0">
                <a:latin typeface="Comic Sans MS" pitchFamily="66" charset="0"/>
              </a:rPr>
              <a:t>attended</a:t>
            </a:r>
            <a:r>
              <a:rPr lang="tr-TR" b="1" dirty="0" smtClean="0">
                <a:latin typeface="Comic Sans MS" pitchFamily="66" charset="0"/>
              </a:rPr>
              <a:t> </a:t>
            </a:r>
            <a:r>
              <a:rPr lang="tr-TR" b="1" dirty="0" err="1" smtClean="0">
                <a:latin typeface="Comic Sans MS" pitchFamily="66" charset="0"/>
              </a:rPr>
              <a:t>many</a:t>
            </a:r>
            <a:r>
              <a:rPr lang="tr-TR" b="1" dirty="0" smtClean="0">
                <a:latin typeface="Comic Sans MS" pitchFamily="66" charset="0"/>
              </a:rPr>
              <a:t> </a:t>
            </a:r>
            <a:r>
              <a:rPr lang="tr-TR" b="1" dirty="0" err="1" smtClean="0">
                <a:latin typeface="Comic Sans MS" pitchFamily="66" charset="0"/>
              </a:rPr>
              <a:t>professional</a:t>
            </a:r>
            <a:r>
              <a:rPr lang="tr-TR" b="1" dirty="0" smtClean="0">
                <a:latin typeface="Comic Sans MS" pitchFamily="66" charset="0"/>
              </a:rPr>
              <a:t> </a:t>
            </a:r>
            <a:r>
              <a:rPr lang="tr-TR" b="1" dirty="0" err="1" smtClean="0">
                <a:latin typeface="Comic Sans MS" pitchFamily="66" charset="0"/>
              </a:rPr>
              <a:t>training</a:t>
            </a:r>
            <a:r>
              <a:rPr lang="tr-TR" b="1" dirty="0" smtClean="0">
                <a:latin typeface="Comic Sans MS" pitchFamily="66" charset="0"/>
              </a:rPr>
              <a:t> </a:t>
            </a:r>
            <a:r>
              <a:rPr lang="tr-TR" b="1" dirty="0" err="1" smtClean="0">
                <a:latin typeface="Comic Sans MS" pitchFamily="66" charset="0"/>
              </a:rPr>
              <a:t>and</a:t>
            </a:r>
            <a:r>
              <a:rPr lang="tr-TR" b="1" dirty="0" smtClean="0">
                <a:latin typeface="Comic Sans MS" pitchFamily="66" charset="0"/>
              </a:rPr>
              <a:t> </a:t>
            </a:r>
            <a:r>
              <a:rPr lang="tr-TR" b="1" dirty="0" err="1" smtClean="0">
                <a:latin typeface="Comic Sans MS" pitchFamily="66" charset="0"/>
              </a:rPr>
              <a:t>conferences</a:t>
            </a:r>
            <a:r>
              <a:rPr lang="tr-TR" b="1" dirty="0" smtClean="0">
                <a:latin typeface="Comic Sans MS" pitchFamily="66" charset="0"/>
              </a:rPr>
              <a:t> </a:t>
            </a:r>
            <a:r>
              <a:rPr lang="tr-TR" b="1" dirty="0" err="1" smtClean="0">
                <a:latin typeface="Comic Sans MS" pitchFamily="66" charset="0"/>
              </a:rPr>
              <a:t>about</a:t>
            </a:r>
            <a:r>
              <a:rPr lang="tr-TR" b="1" dirty="0" smtClean="0">
                <a:latin typeface="Comic Sans MS" pitchFamily="66" charset="0"/>
              </a:rPr>
              <a:t> </a:t>
            </a:r>
            <a:r>
              <a:rPr lang="tr-TR" b="1" dirty="0" err="1" smtClean="0">
                <a:latin typeface="Comic Sans MS" pitchFamily="66" charset="0"/>
              </a:rPr>
              <a:t>this</a:t>
            </a:r>
            <a:r>
              <a:rPr lang="tr-TR" b="1" dirty="0" smtClean="0">
                <a:latin typeface="Comic Sans MS" pitchFamily="66" charset="0"/>
              </a:rPr>
              <a:t> </a:t>
            </a:r>
            <a:r>
              <a:rPr lang="tr-TR" b="1" dirty="0" err="1" smtClean="0">
                <a:latin typeface="Comic Sans MS" pitchFamily="66" charset="0"/>
              </a:rPr>
              <a:t>job</a:t>
            </a:r>
            <a:r>
              <a:rPr lang="tr-TR" b="1" dirty="0" smtClean="0">
                <a:latin typeface="Comic Sans MS" pitchFamily="66" charset="0"/>
              </a:rPr>
              <a:t> </a:t>
            </a:r>
            <a:r>
              <a:rPr lang="tr-TR" b="1" dirty="0" err="1" smtClean="0">
                <a:latin typeface="Comic Sans MS" pitchFamily="66" charset="0"/>
              </a:rPr>
              <a:t>line</a:t>
            </a:r>
            <a:r>
              <a:rPr lang="tr-TR" b="1" dirty="0" smtClean="0">
                <a:latin typeface="Comic Sans MS" pitchFamily="66" charset="0"/>
              </a:rPr>
              <a:t>. I </a:t>
            </a:r>
            <a:r>
              <a:rPr lang="tr-TR" b="1" dirty="0" err="1" smtClean="0">
                <a:latin typeface="Comic Sans MS" pitchFamily="66" charset="0"/>
              </a:rPr>
              <a:t>want</a:t>
            </a:r>
            <a:r>
              <a:rPr lang="tr-TR" b="1" dirty="0" smtClean="0">
                <a:latin typeface="Comic Sans MS" pitchFamily="66" charset="0"/>
              </a:rPr>
              <a:t> </a:t>
            </a:r>
            <a:r>
              <a:rPr lang="tr-TR" b="1" dirty="0" err="1" smtClean="0">
                <a:latin typeface="Comic Sans MS" pitchFamily="66" charset="0"/>
              </a:rPr>
              <a:t>to</a:t>
            </a:r>
            <a:r>
              <a:rPr lang="tr-TR" b="1" dirty="0" smtClean="0">
                <a:latin typeface="Comic Sans MS" pitchFamily="66" charset="0"/>
              </a:rPr>
              <a:t> </a:t>
            </a:r>
            <a:r>
              <a:rPr lang="tr-TR" b="1" dirty="0" err="1" smtClean="0">
                <a:latin typeface="Comic Sans MS" pitchFamily="66" charset="0"/>
              </a:rPr>
              <a:t>improve</a:t>
            </a:r>
            <a:r>
              <a:rPr lang="tr-TR" b="1" dirty="0" smtClean="0">
                <a:latin typeface="Comic Sans MS" pitchFamily="66" charset="0"/>
              </a:rPr>
              <a:t> </a:t>
            </a:r>
            <a:r>
              <a:rPr lang="tr-TR" b="1" dirty="0" err="1" smtClean="0">
                <a:latin typeface="Comic Sans MS" pitchFamily="66" charset="0"/>
              </a:rPr>
              <a:t>myself</a:t>
            </a:r>
            <a:r>
              <a:rPr lang="tr-TR" b="1" dirty="0" smtClean="0">
                <a:latin typeface="Comic Sans MS" pitchFamily="66" charset="0"/>
              </a:rPr>
              <a:t> on </a:t>
            </a:r>
            <a:r>
              <a:rPr lang="tr-TR" b="1" dirty="0" err="1" smtClean="0">
                <a:latin typeface="Comic Sans MS" pitchFamily="66" charset="0"/>
              </a:rPr>
              <a:t>working</a:t>
            </a:r>
            <a:r>
              <a:rPr lang="tr-TR" b="1" dirty="0" smtClean="0">
                <a:latin typeface="Comic Sans MS" pitchFamily="66" charset="0"/>
              </a:rPr>
              <a:t> a </a:t>
            </a:r>
            <a:r>
              <a:rPr lang="tr-TR" b="1" dirty="0" err="1" smtClean="0">
                <a:latin typeface="Comic Sans MS" pitchFamily="66" charset="0"/>
              </a:rPr>
              <a:t>job</a:t>
            </a:r>
            <a:r>
              <a:rPr lang="tr-TR" b="1" dirty="0" smtClean="0">
                <a:latin typeface="Comic Sans MS" pitchFamily="66" charset="0"/>
              </a:rPr>
              <a:t> </a:t>
            </a:r>
            <a:r>
              <a:rPr lang="tr-TR" b="1" dirty="0" err="1" smtClean="0">
                <a:latin typeface="Comic Sans MS" pitchFamily="66" charset="0"/>
              </a:rPr>
              <a:t>that</a:t>
            </a:r>
            <a:r>
              <a:rPr lang="tr-TR" b="1" dirty="0" smtClean="0">
                <a:latin typeface="Comic Sans MS" pitchFamily="66" charset="0"/>
              </a:rPr>
              <a:t> </a:t>
            </a:r>
            <a:r>
              <a:rPr lang="tr-TR" b="1" dirty="0" err="1" smtClean="0">
                <a:latin typeface="Comic Sans MS" pitchFamily="66" charset="0"/>
              </a:rPr>
              <a:t>makes</a:t>
            </a:r>
            <a:r>
              <a:rPr lang="tr-TR" b="1" dirty="0" smtClean="0">
                <a:latin typeface="Comic Sans MS" pitchFamily="66" charset="0"/>
              </a:rPr>
              <a:t> </a:t>
            </a:r>
            <a:r>
              <a:rPr lang="tr-TR" b="1" dirty="0" err="1" smtClean="0">
                <a:latin typeface="Comic Sans MS" pitchFamily="66" charset="0"/>
              </a:rPr>
              <a:t>big</a:t>
            </a:r>
            <a:r>
              <a:rPr lang="tr-TR" b="1" dirty="0" smtClean="0">
                <a:latin typeface="Comic Sans MS" pitchFamily="66" charset="0"/>
              </a:rPr>
              <a:t> </a:t>
            </a:r>
            <a:r>
              <a:rPr lang="tr-TR" b="1" dirty="0" err="1" smtClean="0">
                <a:latin typeface="Comic Sans MS" pitchFamily="66" charset="0"/>
              </a:rPr>
              <a:t>projects</a:t>
            </a:r>
            <a:r>
              <a:rPr lang="tr-TR" b="1" dirty="0" smtClean="0">
                <a:latin typeface="Comic Sans MS" pitchFamily="66" charset="0"/>
              </a:rPr>
              <a:t> </a:t>
            </a:r>
            <a:r>
              <a:rPr lang="tr-TR" b="1" dirty="0" err="1" smtClean="0">
                <a:latin typeface="Comic Sans MS" pitchFamily="66" charset="0"/>
              </a:rPr>
              <a:t>like</a:t>
            </a:r>
            <a:r>
              <a:rPr lang="tr-TR" b="1" dirty="0" smtClean="0">
                <a:latin typeface="Comic Sans MS" pitchFamily="66" charset="0"/>
              </a:rPr>
              <a:t> </a:t>
            </a:r>
            <a:r>
              <a:rPr lang="tr-TR" b="1" dirty="0" err="1" smtClean="0">
                <a:latin typeface="Comic Sans MS" pitchFamily="66" charset="0"/>
              </a:rPr>
              <a:t>your</a:t>
            </a:r>
            <a:r>
              <a:rPr lang="tr-TR" b="1" dirty="0" smtClean="0">
                <a:latin typeface="Comic Sans MS" pitchFamily="66" charset="0"/>
              </a:rPr>
              <a:t> </a:t>
            </a:r>
            <a:r>
              <a:rPr lang="tr-TR" b="1" dirty="0" err="1" smtClean="0">
                <a:latin typeface="Comic Sans MS" pitchFamily="66" charset="0"/>
              </a:rPr>
              <a:t>company</a:t>
            </a:r>
            <a:r>
              <a:rPr lang="tr-TR" b="1" dirty="0" smtClean="0">
                <a:latin typeface="Comic Sans MS" pitchFamily="66" charset="0"/>
              </a:rPr>
              <a:t>.”</a:t>
            </a:r>
            <a:endParaRPr lang="tr-TR" dirty="0" smtClean="0">
              <a:latin typeface="Comic Sans MS" pitchFamily="66" charset="0"/>
            </a:endParaRPr>
          </a:p>
          <a:p>
            <a:pPr>
              <a:lnSpc>
                <a:spcPct val="130000"/>
              </a:lnSpc>
            </a:pPr>
            <a:r>
              <a:rPr lang="tr-TR" dirty="0" smtClean="0">
                <a:latin typeface="Comic Sans MS" pitchFamily="66" charset="0"/>
              </a:rPr>
              <a:t>“(Merhaba, adım Murat. Yirmi dört yaşındayım. İnşaat mühendisliği bölümünden yeni mezun oldum. Üniversite döneminde birçok büyük projeye katıldım ve başarıyla tamamladım. Statik tasarımda kendimi geliştirebileceğim bir iş arıyorum. Bu iş koluyla ilgili birçok mesleki eğitime ve konferansa katıldım. Firmanız gibi büyük projeler yapan bir işte çalışarak kendimi geliştirmek istiyorum.)”</a:t>
            </a:r>
          </a:p>
          <a:p>
            <a:pPr>
              <a:lnSpc>
                <a:spcPct val="130000"/>
              </a:lnSpc>
            </a:pPr>
            <a:endParaRPr lang="tr-TR" dirty="0">
              <a:latin typeface="Comic Sans MS" pitchFamily="66"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05418" y="364133"/>
            <a:ext cx="8911687" cy="899891"/>
          </a:xfrm>
        </p:spPr>
        <p:txBody>
          <a:bodyPr>
            <a:normAutofit/>
          </a:bodyPr>
          <a:lstStyle/>
          <a:p>
            <a:r>
              <a:rPr lang="en-US" sz="2400" dirty="0" smtClean="0">
                <a:latin typeface="Comic Sans MS" pitchFamily="66" charset="0"/>
              </a:rPr>
              <a:t>Examples of introducing yourself in English to someone we have just met, by e-mail</a:t>
            </a:r>
            <a:endParaRPr lang="tr-TR" sz="2400" dirty="0">
              <a:latin typeface="Comic Sans MS" pitchFamily="66" charset="0"/>
            </a:endParaRPr>
          </a:p>
        </p:txBody>
      </p:sp>
      <p:sp>
        <p:nvSpPr>
          <p:cNvPr id="4" name="3 İçerik Yer Tutucusu"/>
          <p:cNvSpPr>
            <a:spLocks noGrp="1"/>
          </p:cNvSpPr>
          <p:nvPr>
            <p:ph sz="half" idx="1"/>
          </p:nvPr>
        </p:nvSpPr>
        <p:spPr>
          <a:xfrm>
            <a:off x="806824" y="1299883"/>
            <a:ext cx="5450541" cy="5020236"/>
          </a:xfrm>
        </p:spPr>
        <p:txBody>
          <a:bodyPr>
            <a:noAutofit/>
          </a:bodyPr>
          <a:lstStyle/>
          <a:p>
            <a:pPr marL="0" indent="0">
              <a:lnSpc>
                <a:spcPct val="140000"/>
              </a:lnSpc>
              <a:buNone/>
            </a:pPr>
            <a:r>
              <a:rPr lang="en-US" sz="1300" b="1" dirty="0" smtClean="0">
                <a:latin typeface="Comic Sans MS" pitchFamily="66" charset="0"/>
              </a:rPr>
              <a:t>“Dear Ms. Brown,</a:t>
            </a:r>
            <a:endParaRPr lang="en-US" sz="1300" dirty="0" smtClean="0">
              <a:latin typeface="Comic Sans MS" pitchFamily="66" charset="0"/>
            </a:endParaRPr>
          </a:p>
          <a:p>
            <a:pPr marL="0" indent="0">
              <a:lnSpc>
                <a:spcPct val="140000"/>
              </a:lnSpc>
              <a:buNone/>
            </a:pPr>
            <a:r>
              <a:rPr lang="en-US" sz="1300" b="1" dirty="0" smtClean="0">
                <a:latin typeface="Comic Sans MS" pitchFamily="66" charset="0"/>
              </a:rPr>
              <a:t>My name is </a:t>
            </a:r>
            <a:r>
              <a:rPr lang="en-US" sz="1300" b="1" dirty="0" err="1" smtClean="0">
                <a:latin typeface="Comic Sans MS" pitchFamily="66" charset="0"/>
              </a:rPr>
              <a:t>Hazal</a:t>
            </a:r>
            <a:r>
              <a:rPr lang="en-US" sz="1300" b="1" dirty="0" smtClean="0">
                <a:latin typeface="Comic Sans MS" pitchFamily="66" charset="0"/>
              </a:rPr>
              <a:t>. I was born in 1995 in </a:t>
            </a:r>
            <a:r>
              <a:rPr lang="en-US" sz="1300" b="1" dirty="0" err="1" smtClean="0">
                <a:latin typeface="Comic Sans MS" pitchFamily="66" charset="0"/>
              </a:rPr>
              <a:t>Zonguldak</a:t>
            </a:r>
            <a:r>
              <a:rPr lang="en-US" sz="1300" b="1" dirty="0" smtClean="0">
                <a:latin typeface="Comic Sans MS" pitchFamily="66" charset="0"/>
              </a:rPr>
              <a:t>. I live in </a:t>
            </a:r>
            <a:r>
              <a:rPr lang="en-US" sz="1300" b="1" dirty="0" err="1" smtClean="0">
                <a:latin typeface="Comic Sans MS" pitchFamily="66" charset="0"/>
              </a:rPr>
              <a:t>İstanbul</a:t>
            </a:r>
            <a:r>
              <a:rPr lang="en-US" sz="1300" b="1" dirty="0" smtClean="0">
                <a:latin typeface="Comic Sans MS" pitchFamily="66" charset="0"/>
              </a:rPr>
              <a:t>. I am a chemical engineering student at </a:t>
            </a:r>
            <a:r>
              <a:rPr lang="en-US" sz="1300" b="1" dirty="0" err="1" smtClean="0">
                <a:latin typeface="Comic Sans MS" pitchFamily="66" charset="0"/>
              </a:rPr>
              <a:t>Yıldız</a:t>
            </a:r>
            <a:r>
              <a:rPr lang="en-US" sz="1300" b="1" dirty="0" smtClean="0">
                <a:latin typeface="Comic Sans MS" pitchFamily="66" charset="0"/>
              </a:rPr>
              <a:t> Technical University. I’m attending 3rd grade. I have an interest in pharmaceutical chemistry and your company. I would be honored to have my internship at your company in the last year of my education. I believe I will be useful to your company at quality control, production, packaging and many other processes with my determined and hardworking personality.</a:t>
            </a:r>
            <a:endParaRPr lang="en-US" sz="1300" dirty="0" smtClean="0">
              <a:latin typeface="Comic Sans MS" pitchFamily="66" charset="0"/>
            </a:endParaRPr>
          </a:p>
          <a:p>
            <a:pPr marL="0" indent="0">
              <a:lnSpc>
                <a:spcPct val="140000"/>
              </a:lnSpc>
              <a:buNone/>
            </a:pPr>
            <a:r>
              <a:rPr lang="en-US" sz="1300" b="1" dirty="0" smtClean="0">
                <a:latin typeface="Comic Sans MS" pitchFamily="66" charset="0"/>
              </a:rPr>
              <a:t>What is the last day to apply for an internship? Is there anyone I should speak to before applying? What are the necessary documents in case of positive outcome of the duration?</a:t>
            </a:r>
            <a:endParaRPr lang="en-US" sz="1300" dirty="0" smtClean="0">
              <a:latin typeface="Comic Sans MS" pitchFamily="66" charset="0"/>
            </a:endParaRPr>
          </a:p>
          <a:p>
            <a:pPr marL="0" indent="0">
              <a:lnSpc>
                <a:spcPct val="140000"/>
              </a:lnSpc>
              <a:buNone/>
            </a:pPr>
            <a:r>
              <a:rPr lang="en-US" sz="1300" b="1" dirty="0" smtClean="0">
                <a:latin typeface="Comic Sans MS" pitchFamily="66" charset="0"/>
              </a:rPr>
              <a:t>Thank you so much for your time and I look forward to hearing from you.</a:t>
            </a:r>
            <a:endParaRPr lang="en-US" sz="1300" dirty="0" smtClean="0">
              <a:latin typeface="Comic Sans MS" pitchFamily="66" charset="0"/>
            </a:endParaRPr>
          </a:p>
          <a:p>
            <a:pPr marL="0" indent="0">
              <a:lnSpc>
                <a:spcPct val="140000"/>
              </a:lnSpc>
              <a:buNone/>
            </a:pPr>
            <a:r>
              <a:rPr lang="en-US" sz="1300" b="1" dirty="0" smtClean="0">
                <a:latin typeface="Comic Sans MS" pitchFamily="66" charset="0"/>
              </a:rPr>
              <a:t>Best Regards,</a:t>
            </a:r>
            <a:br>
              <a:rPr lang="en-US" sz="1300" b="1" dirty="0" smtClean="0">
                <a:latin typeface="Comic Sans MS" pitchFamily="66" charset="0"/>
              </a:rPr>
            </a:br>
            <a:r>
              <a:rPr lang="en-US" sz="1300" b="1" dirty="0" err="1" smtClean="0">
                <a:latin typeface="Comic Sans MS" pitchFamily="66" charset="0"/>
              </a:rPr>
              <a:t>Hazal</a:t>
            </a:r>
            <a:r>
              <a:rPr lang="en-US" sz="1300" b="1" dirty="0" smtClean="0">
                <a:latin typeface="Comic Sans MS" pitchFamily="66" charset="0"/>
              </a:rPr>
              <a:t> </a:t>
            </a:r>
            <a:r>
              <a:rPr lang="en-US" sz="1300" b="1" dirty="0" err="1" smtClean="0">
                <a:latin typeface="Comic Sans MS" pitchFamily="66" charset="0"/>
              </a:rPr>
              <a:t>Yılmaz</a:t>
            </a:r>
            <a:r>
              <a:rPr lang="en-US" sz="1300" b="1" dirty="0" smtClean="0">
                <a:latin typeface="Comic Sans MS" pitchFamily="66" charset="0"/>
              </a:rPr>
              <a:t>”</a:t>
            </a:r>
            <a:endParaRPr lang="en-US" sz="1300" dirty="0" smtClean="0">
              <a:latin typeface="Comic Sans MS" pitchFamily="66" charset="0"/>
            </a:endParaRPr>
          </a:p>
          <a:p>
            <a:pPr>
              <a:lnSpc>
                <a:spcPct val="140000"/>
              </a:lnSpc>
              <a:buNone/>
            </a:pPr>
            <a:endParaRPr lang="tr-TR" sz="1300" dirty="0">
              <a:latin typeface="Comic Sans MS" pitchFamily="66" charset="0"/>
            </a:endParaRPr>
          </a:p>
        </p:txBody>
      </p:sp>
      <p:sp>
        <p:nvSpPr>
          <p:cNvPr id="5" name="4 İçerik Yer Tutucusu"/>
          <p:cNvSpPr>
            <a:spLocks noGrp="1"/>
          </p:cNvSpPr>
          <p:nvPr>
            <p:ph sz="half" idx="2"/>
          </p:nvPr>
        </p:nvSpPr>
        <p:spPr>
          <a:xfrm>
            <a:off x="6589060" y="1255058"/>
            <a:ext cx="4948519" cy="5075611"/>
          </a:xfrm>
        </p:spPr>
        <p:txBody>
          <a:bodyPr>
            <a:normAutofit lnSpcReduction="10000"/>
          </a:bodyPr>
          <a:lstStyle/>
          <a:p>
            <a:pPr marL="0" indent="0">
              <a:lnSpc>
                <a:spcPct val="140000"/>
              </a:lnSpc>
              <a:buNone/>
            </a:pPr>
            <a:r>
              <a:rPr lang="tr-TR" sz="1400" dirty="0" smtClean="0">
                <a:latin typeface="Comic Sans MS" pitchFamily="66" charset="0"/>
              </a:rPr>
              <a:t>“(Sevgili Bayan Brown,</a:t>
            </a:r>
          </a:p>
          <a:p>
            <a:pPr marL="0" indent="0">
              <a:lnSpc>
                <a:spcPct val="140000"/>
              </a:lnSpc>
              <a:buNone/>
            </a:pPr>
            <a:r>
              <a:rPr lang="tr-TR" sz="1400" dirty="0" smtClean="0">
                <a:latin typeface="Comic Sans MS" pitchFamily="66" charset="0"/>
              </a:rPr>
              <a:t>Adım Hazal. 1995 yılında Zonguldak’ta doğdum. İstanbul’da yaşıyorum. Yıldız Teknik Üniversitesi’nde kimya mühendisliği öğrencisiyim. 3. sınıfa devam ediyorum. İlaç kimyasına ve şirketinize ilgi duyuyorum. Eğitimimin son yılında şirketinizde staj yapmaktan onur duyarım. Kararlı ve çalışkan kişiliğimle şirketinize kalite kontrol, üretim, paketleme ve daha birçok süreçte faydalı olacağına inanıyorum.</a:t>
            </a:r>
          </a:p>
          <a:p>
            <a:pPr marL="0" indent="0">
              <a:lnSpc>
                <a:spcPct val="140000"/>
              </a:lnSpc>
              <a:buNone/>
            </a:pPr>
            <a:r>
              <a:rPr lang="tr-TR" sz="1400" dirty="0" smtClean="0">
                <a:latin typeface="Comic Sans MS" pitchFamily="66" charset="0"/>
              </a:rPr>
              <a:t>Staja başlamak için son gün nedir? Başvurmadan önce konuşmam gereken biri var mı? Sürecin olumlu sonuçlanması durumunda gerekli belgeler nelerdir?</a:t>
            </a:r>
          </a:p>
          <a:p>
            <a:pPr marL="0" indent="0">
              <a:lnSpc>
                <a:spcPct val="140000"/>
              </a:lnSpc>
              <a:buNone/>
            </a:pPr>
            <a:r>
              <a:rPr lang="tr-TR" sz="1400" dirty="0" smtClean="0">
                <a:latin typeface="Comic Sans MS" pitchFamily="66" charset="0"/>
              </a:rPr>
              <a:t>Zaman ayırdığınız için çok teşekkür ederim ve sizden haber bekliyorum.</a:t>
            </a:r>
          </a:p>
          <a:p>
            <a:pPr marL="0" indent="0">
              <a:lnSpc>
                <a:spcPct val="140000"/>
              </a:lnSpc>
              <a:buNone/>
            </a:pPr>
            <a:r>
              <a:rPr lang="tr-TR" sz="1400" dirty="0" smtClean="0">
                <a:latin typeface="Comic Sans MS" pitchFamily="66" charset="0"/>
              </a:rPr>
              <a:t>Saygılarımla,</a:t>
            </a:r>
            <a:br>
              <a:rPr lang="tr-TR" sz="1400" dirty="0" smtClean="0">
                <a:latin typeface="Comic Sans MS" pitchFamily="66" charset="0"/>
              </a:rPr>
            </a:br>
            <a:r>
              <a:rPr lang="tr-TR" sz="1400" dirty="0" smtClean="0">
                <a:latin typeface="Comic Sans MS" pitchFamily="66" charset="0"/>
              </a:rPr>
              <a:t>Hazal Yılmaz)”</a:t>
            </a:r>
          </a:p>
          <a:p>
            <a:pPr>
              <a:lnSpc>
                <a:spcPct val="140000"/>
              </a:lnSpc>
              <a:buNone/>
            </a:pPr>
            <a:endParaRPr lang="tr-TR" sz="1400" dirty="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latin typeface="Comic Sans MS" panose="030F0702030302020204" pitchFamily="66" charset="0"/>
              </a:rPr>
              <a:t>Informal</a:t>
            </a:r>
            <a:r>
              <a:rPr lang="tr-TR" dirty="0" smtClean="0">
                <a:latin typeface="Comic Sans MS" panose="030F0702030302020204" pitchFamily="66" charset="0"/>
              </a:rPr>
              <a:t>/</a:t>
            </a:r>
            <a:r>
              <a:rPr lang="tr-TR" dirty="0" err="1" smtClean="0">
                <a:latin typeface="Comic Sans MS" panose="030F0702030302020204" pitchFamily="66" charset="0"/>
              </a:rPr>
              <a:t>Formal</a:t>
            </a:r>
            <a:endParaRPr lang="tr-TR" dirty="0">
              <a:latin typeface="Comic Sans MS" panose="030F0702030302020204" pitchFamily="66" charset="0"/>
            </a:endParaRP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2462173" y="1663337"/>
            <a:ext cx="7586132" cy="4267200"/>
          </a:xfrm>
        </p:spPr>
      </p:pic>
    </p:spTree>
    <p:extLst>
      <p:ext uri="{BB962C8B-B14F-4D97-AF65-F5344CB8AC3E}">
        <p14:creationId xmlns:p14="http://schemas.microsoft.com/office/powerpoint/2010/main" xmlns="" val="2368358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61405" y="603783"/>
            <a:ext cx="8911687" cy="815714"/>
          </a:xfrm>
        </p:spPr>
        <p:txBody>
          <a:bodyPr/>
          <a:lstStyle/>
          <a:p>
            <a:pPr>
              <a:lnSpc>
                <a:spcPct val="120000"/>
              </a:lnSpc>
              <a:spcBef>
                <a:spcPts val="600"/>
              </a:spcBef>
            </a:pPr>
            <a:r>
              <a:rPr lang="en-US" b="1" dirty="0" smtClean="0">
                <a:latin typeface="Comic Sans MS" panose="030F0702030302020204" pitchFamily="66" charset="0"/>
              </a:rPr>
              <a:t>Greeting </a:t>
            </a:r>
            <a:r>
              <a:rPr lang="tr-TR" b="1" dirty="0" smtClean="0">
                <a:latin typeface="Comic Sans MS" panose="030F0702030302020204" pitchFamily="66" charset="0"/>
              </a:rPr>
              <a:t>a</a:t>
            </a:r>
            <a:r>
              <a:rPr lang="en-US" b="1" dirty="0" err="1" smtClean="0">
                <a:latin typeface="Comic Sans MS" panose="030F0702030302020204" pitchFamily="66" charset="0"/>
              </a:rPr>
              <a:t>nd</a:t>
            </a:r>
            <a:r>
              <a:rPr lang="en-US" b="1" dirty="0" smtClean="0">
                <a:latin typeface="Comic Sans MS" panose="030F0702030302020204" pitchFamily="66" charset="0"/>
              </a:rPr>
              <a:t> Introductions</a:t>
            </a:r>
            <a:endParaRPr lang="tr-TR" b="1" dirty="0">
              <a:latin typeface="Comic Sans MS" panose="030F0702030302020204" pitchFamily="66" charset="0"/>
            </a:endParaRPr>
          </a:p>
        </p:txBody>
      </p:sp>
      <p:sp>
        <p:nvSpPr>
          <p:cNvPr id="3" name="İçerik Yer Tutucusu 2"/>
          <p:cNvSpPr>
            <a:spLocks noGrp="1"/>
          </p:cNvSpPr>
          <p:nvPr>
            <p:ph idx="1"/>
          </p:nvPr>
        </p:nvSpPr>
        <p:spPr>
          <a:xfrm>
            <a:off x="2589212" y="1419497"/>
            <a:ext cx="8915400" cy="5172892"/>
          </a:xfrm>
        </p:spPr>
        <p:txBody>
          <a:bodyPr>
            <a:normAutofit fontScale="85000" lnSpcReduction="20000"/>
          </a:bodyPr>
          <a:lstStyle/>
          <a:p>
            <a:pPr marL="0" indent="0" fontAlgn="base">
              <a:lnSpc>
                <a:spcPct val="140000"/>
              </a:lnSpc>
              <a:spcBef>
                <a:spcPts val="600"/>
              </a:spcBef>
              <a:buNone/>
            </a:pPr>
            <a:r>
              <a:rPr lang="en-US" b="1" dirty="0" smtClean="0">
                <a:latin typeface="Comic Sans MS" panose="030F0702030302020204" pitchFamily="66" charset="0"/>
              </a:rPr>
              <a:t>Introducing </a:t>
            </a:r>
            <a:r>
              <a:rPr lang="en-US" b="1" dirty="0">
                <a:latin typeface="Comic Sans MS" panose="030F0702030302020204" pitchFamily="66" charset="0"/>
              </a:rPr>
              <a:t>yourself</a:t>
            </a:r>
            <a:endParaRPr lang="en-US" dirty="0">
              <a:latin typeface="Comic Sans MS" panose="030F0702030302020204" pitchFamily="66" charset="0"/>
            </a:endParaRPr>
          </a:p>
          <a:p>
            <a:pPr marL="0" indent="0" fontAlgn="base">
              <a:lnSpc>
                <a:spcPct val="140000"/>
              </a:lnSpc>
              <a:spcBef>
                <a:spcPts val="600"/>
              </a:spcBef>
              <a:buNone/>
            </a:pPr>
            <a:r>
              <a:rPr lang="en-US" dirty="0">
                <a:latin typeface="Comic Sans MS" panose="030F0702030302020204" pitchFamily="66" charset="0"/>
              </a:rPr>
              <a:t>A: Hi. I’m Linda. What’s your name?</a:t>
            </a:r>
            <a:br>
              <a:rPr lang="en-US" dirty="0">
                <a:latin typeface="Comic Sans MS" panose="030F0702030302020204" pitchFamily="66" charset="0"/>
              </a:rPr>
            </a:br>
            <a:r>
              <a:rPr lang="en-US" dirty="0">
                <a:latin typeface="Comic Sans MS" panose="030F0702030302020204" pitchFamily="66" charset="0"/>
              </a:rPr>
              <a:t>B: Hello. My name’s Jim.</a:t>
            </a:r>
          </a:p>
          <a:p>
            <a:pPr marL="0" indent="0" fontAlgn="base">
              <a:lnSpc>
                <a:spcPct val="140000"/>
              </a:lnSpc>
              <a:spcBef>
                <a:spcPts val="600"/>
              </a:spcBef>
              <a:buNone/>
            </a:pPr>
            <a:r>
              <a:rPr lang="en-US" b="1" dirty="0">
                <a:latin typeface="Comic Sans MS" panose="030F0702030302020204" pitchFamily="66" charset="0"/>
              </a:rPr>
              <a:t>Introducing others</a:t>
            </a:r>
            <a:endParaRPr lang="en-US" dirty="0">
              <a:latin typeface="Comic Sans MS" panose="030F0702030302020204" pitchFamily="66" charset="0"/>
            </a:endParaRPr>
          </a:p>
          <a:p>
            <a:pPr marL="0" indent="0" fontAlgn="base">
              <a:lnSpc>
                <a:spcPct val="140000"/>
              </a:lnSpc>
              <a:spcBef>
                <a:spcPts val="600"/>
              </a:spcBef>
              <a:buNone/>
            </a:pPr>
            <a:r>
              <a:rPr lang="en-US" dirty="0">
                <a:latin typeface="Comic Sans MS" panose="030F0702030302020204" pitchFamily="66" charset="0"/>
              </a:rPr>
              <a:t>A: This is my friend, Maria.</a:t>
            </a:r>
            <a:br>
              <a:rPr lang="en-US" dirty="0">
                <a:latin typeface="Comic Sans MS" panose="030F0702030302020204" pitchFamily="66" charset="0"/>
              </a:rPr>
            </a:br>
            <a:r>
              <a:rPr lang="en-US" dirty="0">
                <a:latin typeface="Comic Sans MS" panose="030F0702030302020204" pitchFamily="66" charset="0"/>
              </a:rPr>
              <a:t>B: Nice to meet you, Maria.</a:t>
            </a:r>
          </a:p>
          <a:p>
            <a:pPr marL="0" indent="0" fontAlgn="base">
              <a:lnSpc>
                <a:spcPct val="140000"/>
              </a:lnSpc>
              <a:spcBef>
                <a:spcPts val="600"/>
              </a:spcBef>
              <a:buNone/>
            </a:pPr>
            <a:r>
              <a:rPr lang="en-US" b="1" dirty="0">
                <a:latin typeface="Comic Sans MS" panose="030F0702030302020204" pitchFamily="66" charset="0"/>
              </a:rPr>
              <a:t>Asking about someone’s health</a:t>
            </a:r>
            <a:endParaRPr lang="en-US" dirty="0">
              <a:latin typeface="Comic Sans MS" panose="030F0702030302020204" pitchFamily="66" charset="0"/>
            </a:endParaRPr>
          </a:p>
          <a:p>
            <a:pPr marL="0" indent="0" fontAlgn="base">
              <a:lnSpc>
                <a:spcPct val="140000"/>
              </a:lnSpc>
              <a:spcBef>
                <a:spcPts val="600"/>
              </a:spcBef>
              <a:buNone/>
            </a:pPr>
            <a:r>
              <a:rPr lang="en-US" dirty="0">
                <a:latin typeface="Comic Sans MS" panose="030F0702030302020204" pitchFamily="66" charset="0"/>
              </a:rPr>
              <a:t>A: Hi, Alice. How are you? Are you OK?</a:t>
            </a:r>
            <a:br>
              <a:rPr lang="en-US" dirty="0">
                <a:latin typeface="Comic Sans MS" panose="030F0702030302020204" pitchFamily="66" charset="0"/>
              </a:rPr>
            </a:br>
            <a:r>
              <a:rPr lang="en-US" dirty="0">
                <a:latin typeface="Comic Sans MS" panose="030F0702030302020204" pitchFamily="66" charset="0"/>
              </a:rPr>
              <a:t>B: I’m fine, thanks. Any you?</a:t>
            </a:r>
          </a:p>
          <a:p>
            <a:pPr marL="0" indent="0" fontAlgn="base">
              <a:lnSpc>
                <a:spcPct val="140000"/>
              </a:lnSpc>
              <a:spcBef>
                <a:spcPts val="600"/>
              </a:spcBef>
              <a:buNone/>
            </a:pPr>
            <a:r>
              <a:rPr lang="en-US" b="1" dirty="0">
                <a:latin typeface="Comic Sans MS" panose="030F0702030302020204" pitchFamily="66" charset="0"/>
              </a:rPr>
              <a:t>Sending greetings to others</a:t>
            </a:r>
            <a:endParaRPr lang="en-US" dirty="0">
              <a:latin typeface="Comic Sans MS" panose="030F0702030302020204" pitchFamily="66" charset="0"/>
            </a:endParaRPr>
          </a:p>
          <a:p>
            <a:pPr marL="0" indent="0" fontAlgn="base">
              <a:lnSpc>
                <a:spcPct val="140000"/>
              </a:lnSpc>
              <a:spcBef>
                <a:spcPts val="600"/>
              </a:spcBef>
              <a:buNone/>
            </a:pPr>
            <a:r>
              <a:rPr lang="en-US" dirty="0">
                <a:latin typeface="Comic Sans MS" panose="030F0702030302020204" pitchFamily="66" charset="0"/>
              </a:rPr>
              <a:t>A: Say hello to Jane for me.</a:t>
            </a:r>
            <a:br>
              <a:rPr lang="en-US" dirty="0">
                <a:latin typeface="Comic Sans MS" panose="030F0702030302020204" pitchFamily="66" charset="0"/>
              </a:rPr>
            </a:br>
            <a:r>
              <a:rPr lang="en-US" dirty="0">
                <a:latin typeface="Comic Sans MS" panose="030F0702030302020204" pitchFamily="66" charset="0"/>
              </a:rPr>
              <a:t>B: Yes, I will.</a:t>
            </a:r>
          </a:p>
          <a:p>
            <a:pPr marL="0" indent="0" fontAlgn="base">
              <a:lnSpc>
                <a:spcPct val="140000"/>
              </a:lnSpc>
              <a:spcBef>
                <a:spcPts val="600"/>
              </a:spcBef>
              <a:buNone/>
            </a:pPr>
            <a:r>
              <a:rPr lang="en-US" b="1" dirty="0">
                <a:latin typeface="Comic Sans MS" panose="030F0702030302020204" pitchFamily="66" charset="0"/>
              </a:rPr>
              <a:t>Saying goodbye</a:t>
            </a:r>
            <a:endParaRPr lang="en-US" dirty="0">
              <a:latin typeface="Comic Sans MS" panose="030F0702030302020204" pitchFamily="66" charset="0"/>
            </a:endParaRPr>
          </a:p>
          <a:p>
            <a:pPr marL="0" indent="0" fontAlgn="base">
              <a:lnSpc>
                <a:spcPct val="140000"/>
              </a:lnSpc>
              <a:spcBef>
                <a:spcPts val="600"/>
              </a:spcBef>
              <a:buNone/>
            </a:pPr>
            <a:r>
              <a:rPr lang="en-US" dirty="0">
                <a:latin typeface="Comic Sans MS" panose="030F0702030302020204" pitchFamily="66" charset="0"/>
              </a:rPr>
              <a:t>A: See you later.</a:t>
            </a:r>
            <a:br>
              <a:rPr lang="en-US" dirty="0">
                <a:latin typeface="Comic Sans MS" panose="030F0702030302020204" pitchFamily="66" charset="0"/>
              </a:rPr>
            </a:br>
            <a:r>
              <a:rPr lang="en-US" dirty="0">
                <a:latin typeface="Comic Sans MS" panose="030F0702030302020204" pitchFamily="66" charset="0"/>
              </a:rPr>
              <a:t>B: Yes, bye!</a:t>
            </a:r>
          </a:p>
        </p:txBody>
      </p:sp>
    </p:spTree>
    <p:extLst>
      <p:ext uri="{BB962C8B-B14F-4D97-AF65-F5344CB8AC3E}">
        <p14:creationId xmlns:p14="http://schemas.microsoft.com/office/powerpoint/2010/main" xmlns="" val="3239755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63337" y="624110"/>
            <a:ext cx="9841275" cy="1280890"/>
          </a:xfrm>
        </p:spPr>
        <p:txBody>
          <a:bodyPr>
            <a:normAutofit fontScale="90000"/>
          </a:bodyPr>
          <a:lstStyle/>
          <a:p>
            <a:pPr>
              <a:lnSpc>
                <a:spcPct val="150000"/>
              </a:lnSpc>
              <a:spcBef>
                <a:spcPts val="600"/>
              </a:spcBef>
            </a:pPr>
            <a:r>
              <a:rPr lang="en-US" b="1" dirty="0" smtClean="0">
                <a:latin typeface="Comic Sans MS" panose="030F0702030302020204" pitchFamily="66" charset="0"/>
              </a:rPr>
              <a:t>1.</a:t>
            </a:r>
            <a:r>
              <a:rPr lang="tr-TR" b="1" dirty="0">
                <a:latin typeface="Comic Sans MS" panose="030F0702030302020204" pitchFamily="66" charset="0"/>
              </a:rPr>
              <a:t> </a:t>
            </a:r>
            <a:r>
              <a:rPr lang="tr-TR" b="1" dirty="0" err="1" smtClean="0">
                <a:latin typeface="Comic Sans MS" panose="030F0702030302020204" pitchFamily="66" charset="0"/>
              </a:rPr>
              <a:t>Formal</a:t>
            </a:r>
            <a:r>
              <a:rPr lang="tr-TR" b="1" dirty="0" smtClean="0">
                <a:latin typeface="Comic Sans MS" panose="030F0702030302020204" pitchFamily="66" charset="0"/>
              </a:rPr>
              <a:t> </a:t>
            </a:r>
            <a:r>
              <a:rPr lang="en-US" b="1" dirty="0" smtClean="0">
                <a:latin typeface="Comic Sans MS" panose="030F0702030302020204" pitchFamily="66" charset="0"/>
              </a:rPr>
              <a:t>English </a:t>
            </a:r>
            <a:r>
              <a:rPr lang="en-US" b="1" dirty="0">
                <a:latin typeface="Comic Sans MS" panose="030F0702030302020204" pitchFamily="66" charset="0"/>
              </a:rPr>
              <a:t>Greetings and Introductions</a:t>
            </a:r>
          </a:p>
        </p:txBody>
      </p:sp>
      <p:sp>
        <p:nvSpPr>
          <p:cNvPr id="3" name="İçerik Yer Tutucusu 2"/>
          <p:cNvSpPr>
            <a:spLocks noGrp="1"/>
          </p:cNvSpPr>
          <p:nvPr>
            <p:ph idx="1"/>
          </p:nvPr>
        </p:nvSpPr>
        <p:spPr>
          <a:xfrm>
            <a:off x="2197326" y="1767840"/>
            <a:ext cx="8915400" cy="3777622"/>
          </a:xfrm>
        </p:spPr>
        <p:txBody>
          <a:bodyPr/>
          <a:lstStyle/>
          <a:p>
            <a:pPr marL="0" indent="0">
              <a:lnSpc>
                <a:spcPct val="150000"/>
              </a:lnSpc>
              <a:spcBef>
                <a:spcPts val="600"/>
              </a:spcBef>
              <a:buNone/>
            </a:pPr>
            <a:r>
              <a:rPr lang="en-US" b="1" dirty="0" err="1">
                <a:latin typeface="Comic Sans MS" panose="030F0702030302020204" pitchFamily="66" charset="0"/>
              </a:rPr>
              <a:t>Kasia</a:t>
            </a:r>
            <a:r>
              <a:rPr lang="en-US" b="1" dirty="0">
                <a:latin typeface="Comic Sans MS" panose="030F0702030302020204" pitchFamily="66" charset="0"/>
              </a:rPr>
              <a:t>:</a:t>
            </a:r>
            <a:r>
              <a:rPr lang="en-US" dirty="0">
                <a:latin typeface="Comic Sans MS" panose="030F0702030302020204" pitchFamily="66" charset="0"/>
              </a:rPr>
              <a:t> Good morning! You must be Olivier.</a:t>
            </a:r>
            <a:br>
              <a:rPr lang="en-US" dirty="0">
                <a:latin typeface="Comic Sans MS" panose="030F0702030302020204" pitchFamily="66" charset="0"/>
              </a:rPr>
            </a:br>
            <a:r>
              <a:rPr lang="en-US" b="1" dirty="0">
                <a:latin typeface="Comic Sans MS" panose="030F0702030302020204" pitchFamily="66" charset="0"/>
              </a:rPr>
              <a:t>Olivier:</a:t>
            </a:r>
            <a:r>
              <a:rPr lang="en-US" dirty="0">
                <a:latin typeface="Comic Sans MS" panose="030F0702030302020204" pitchFamily="66" charset="0"/>
              </a:rPr>
              <a:t> Yes, good morning! I’m sorry, and your name is…?</a:t>
            </a:r>
            <a:br>
              <a:rPr lang="en-US" dirty="0">
                <a:latin typeface="Comic Sans MS" panose="030F0702030302020204" pitchFamily="66" charset="0"/>
              </a:rPr>
            </a:br>
            <a:r>
              <a:rPr lang="en-US" b="1" dirty="0">
                <a:latin typeface="Comic Sans MS" panose="030F0702030302020204" pitchFamily="66" charset="0"/>
              </a:rPr>
              <a:t>K:</a:t>
            </a:r>
            <a:r>
              <a:rPr lang="en-US" dirty="0">
                <a:latin typeface="Comic Sans MS" panose="030F0702030302020204" pitchFamily="66" charset="0"/>
              </a:rPr>
              <a:t> My name’s </a:t>
            </a:r>
            <a:r>
              <a:rPr lang="en-US" dirty="0" err="1">
                <a:latin typeface="Comic Sans MS" panose="030F0702030302020204" pitchFamily="66" charset="0"/>
              </a:rPr>
              <a:t>Kasia</a:t>
            </a:r>
            <a:r>
              <a:rPr lang="en-US" dirty="0">
                <a:latin typeface="Comic Sans MS" panose="030F0702030302020204" pitchFamily="66" charset="0"/>
              </a:rPr>
              <a:t>. Very nice to meet you. Welcome to Madrid!</a:t>
            </a:r>
            <a:br>
              <a:rPr lang="en-US" dirty="0">
                <a:latin typeface="Comic Sans MS" panose="030F0702030302020204" pitchFamily="66" charset="0"/>
              </a:rPr>
            </a:br>
            <a:r>
              <a:rPr lang="en-US" b="1" dirty="0">
                <a:latin typeface="Comic Sans MS" panose="030F0702030302020204" pitchFamily="66" charset="0"/>
              </a:rPr>
              <a:t>O:</a:t>
            </a:r>
            <a:r>
              <a:rPr lang="en-US" dirty="0">
                <a:latin typeface="Comic Sans MS" panose="030F0702030302020204" pitchFamily="66" charset="0"/>
              </a:rPr>
              <a:t> Thank you.</a:t>
            </a:r>
            <a:br>
              <a:rPr lang="en-US" dirty="0">
                <a:latin typeface="Comic Sans MS" panose="030F0702030302020204" pitchFamily="66" charset="0"/>
              </a:rPr>
            </a:br>
            <a:r>
              <a:rPr lang="en-US" b="1" dirty="0">
                <a:latin typeface="Comic Sans MS" panose="030F0702030302020204" pitchFamily="66" charset="0"/>
              </a:rPr>
              <a:t>K:</a:t>
            </a:r>
            <a:r>
              <a:rPr lang="en-US" dirty="0">
                <a:latin typeface="Comic Sans MS" panose="030F0702030302020204" pitchFamily="66" charset="0"/>
              </a:rPr>
              <a:t> How are you today?</a:t>
            </a:r>
            <a:br>
              <a:rPr lang="en-US" dirty="0">
                <a:latin typeface="Comic Sans MS" panose="030F0702030302020204" pitchFamily="66" charset="0"/>
              </a:rPr>
            </a:br>
            <a:r>
              <a:rPr lang="en-US" b="1" dirty="0">
                <a:latin typeface="Comic Sans MS" panose="030F0702030302020204" pitchFamily="66" charset="0"/>
              </a:rPr>
              <a:t>O:</a:t>
            </a:r>
            <a:r>
              <a:rPr lang="en-US" dirty="0">
                <a:latin typeface="Comic Sans MS" panose="030F0702030302020204" pitchFamily="66" charset="0"/>
              </a:rPr>
              <a:t> Very well, thank you, and yourself?</a:t>
            </a:r>
            <a:br>
              <a:rPr lang="en-US" dirty="0">
                <a:latin typeface="Comic Sans MS" panose="030F0702030302020204" pitchFamily="66" charset="0"/>
              </a:rPr>
            </a:br>
            <a:r>
              <a:rPr lang="en-US" b="1" dirty="0">
                <a:latin typeface="Comic Sans MS" panose="030F0702030302020204" pitchFamily="66" charset="0"/>
              </a:rPr>
              <a:t>K:</a:t>
            </a:r>
            <a:r>
              <a:rPr lang="en-US" dirty="0">
                <a:latin typeface="Comic Sans MS" panose="030F0702030302020204" pitchFamily="66" charset="0"/>
              </a:rPr>
              <a:t> I’m good, thanks for asking.</a:t>
            </a:r>
            <a:endParaRPr lang="en-US" b="1" dirty="0">
              <a:latin typeface="Comic Sans MS" panose="030F0702030302020204" pitchFamily="66" charset="0"/>
            </a:endParaRPr>
          </a:p>
        </p:txBody>
      </p:sp>
    </p:spTree>
    <p:extLst>
      <p:ext uri="{BB962C8B-B14F-4D97-AF65-F5344CB8AC3E}">
        <p14:creationId xmlns:p14="http://schemas.microsoft.com/office/powerpoint/2010/main" xmlns="" val="286281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91737" y="676362"/>
            <a:ext cx="9477154" cy="1280890"/>
          </a:xfrm>
        </p:spPr>
        <p:txBody>
          <a:bodyPr>
            <a:normAutofit/>
          </a:bodyPr>
          <a:lstStyle/>
          <a:p>
            <a:r>
              <a:rPr lang="en-US" sz="2800" b="1" dirty="0" smtClean="0">
                <a:latin typeface="Comic Sans MS" panose="030F0702030302020204" pitchFamily="66" charset="0"/>
              </a:rPr>
              <a:t>2.</a:t>
            </a:r>
            <a:r>
              <a:rPr lang="tr-TR" sz="2800" b="1" dirty="0" smtClean="0">
                <a:latin typeface="Comic Sans MS" panose="030F0702030302020204" pitchFamily="66" charset="0"/>
              </a:rPr>
              <a:t> </a:t>
            </a:r>
            <a:r>
              <a:rPr lang="tr-TR" sz="2800" b="1" dirty="0" err="1" smtClean="0">
                <a:latin typeface="Comic Sans MS" panose="030F0702030302020204" pitchFamily="66" charset="0"/>
              </a:rPr>
              <a:t>Neutral</a:t>
            </a:r>
            <a:r>
              <a:rPr lang="tr-TR" sz="2800" b="1" dirty="0" smtClean="0">
                <a:latin typeface="Comic Sans MS" panose="030F0702030302020204" pitchFamily="66" charset="0"/>
              </a:rPr>
              <a:t> </a:t>
            </a:r>
            <a:r>
              <a:rPr lang="en-US" sz="2800" b="1" dirty="0" smtClean="0">
                <a:latin typeface="Comic Sans MS" panose="030F0702030302020204" pitchFamily="66" charset="0"/>
              </a:rPr>
              <a:t>Greetings </a:t>
            </a:r>
            <a:r>
              <a:rPr lang="en-US" sz="2800" b="1" dirty="0">
                <a:latin typeface="Comic Sans MS" panose="030F0702030302020204" pitchFamily="66" charset="0"/>
              </a:rPr>
              <a:t>and Introductions in English</a:t>
            </a:r>
            <a:br>
              <a:rPr lang="en-US" sz="2800" b="1" dirty="0">
                <a:latin typeface="Comic Sans MS" panose="030F0702030302020204" pitchFamily="66" charset="0"/>
              </a:rPr>
            </a:br>
            <a:endParaRPr lang="tr-TR" sz="2800" dirty="0">
              <a:latin typeface="Comic Sans MS" panose="030F0702030302020204" pitchFamily="66" charset="0"/>
            </a:endParaRPr>
          </a:p>
        </p:txBody>
      </p:sp>
      <p:sp>
        <p:nvSpPr>
          <p:cNvPr id="3" name="İçerik Yer Tutucusu 2"/>
          <p:cNvSpPr>
            <a:spLocks noGrp="1"/>
          </p:cNvSpPr>
          <p:nvPr>
            <p:ph idx="1"/>
          </p:nvPr>
        </p:nvSpPr>
        <p:spPr>
          <a:xfrm>
            <a:off x="1962195" y="1541417"/>
            <a:ext cx="8915400" cy="3777622"/>
          </a:xfrm>
        </p:spPr>
        <p:txBody>
          <a:bodyPr/>
          <a:lstStyle/>
          <a:p>
            <a:pPr marL="0" indent="0">
              <a:lnSpc>
                <a:spcPct val="150000"/>
              </a:lnSpc>
              <a:buNone/>
            </a:pPr>
            <a:r>
              <a:rPr lang="en-US" b="1" dirty="0">
                <a:latin typeface="Comic Sans MS" panose="030F0702030302020204" pitchFamily="66" charset="0"/>
              </a:rPr>
              <a:t>O:</a:t>
            </a:r>
            <a:r>
              <a:rPr lang="en-US" dirty="0">
                <a:latin typeface="Comic Sans MS" panose="030F0702030302020204" pitchFamily="66" charset="0"/>
              </a:rPr>
              <a:t> Hello!</a:t>
            </a:r>
            <a:br>
              <a:rPr lang="en-US" dirty="0">
                <a:latin typeface="Comic Sans MS" panose="030F0702030302020204" pitchFamily="66" charset="0"/>
              </a:rPr>
            </a:br>
            <a:r>
              <a:rPr lang="en-US" b="1" dirty="0">
                <a:latin typeface="Comic Sans MS" panose="030F0702030302020204" pitchFamily="66" charset="0"/>
              </a:rPr>
              <a:t>K:</a:t>
            </a:r>
            <a:r>
              <a:rPr lang="en-US" dirty="0">
                <a:latin typeface="Comic Sans MS" panose="030F0702030302020204" pitchFamily="66" charset="0"/>
              </a:rPr>
              <a:t> Hello! Are you Olivier?</a:t>
            </a:r>
            <a:br>
              <a:rPr lang="en-US" dirty="0">
                <a:latin typeface="Comic Sans MS" panose="030F0702030302020204" pitchFamily="66" charset="0"/>
              </a:rPr>
            </a:br>
            <a:r>
              <a:rPr lang="en-US" b="1" dirty="0">
                <a:latin typeface="Comic Sans MS" panose="030F0702030302020204" pitchFamily="66" charset="0"/>
              </a:rPr>
              <a:t>O:</a:t>
            </a:r>
            <a:r>
              <a:rPr lang="en-US" dirty="0">
                <a:latin typeface="Comic Sans MS" panose="030F0702030302020204" pitchFamily="66" charset="0"/>
              </a:rPr>
              <a:t> Yes, that’s right. What’s your name?</a:t>
            </a:r>
            <a:br>
              <a:rPr lang="en-US" dirty="0">
                <a:latin typeface="Comic Sans MS" panose="030F0702030302020204" pitchFamily="66" charset="0"/>
              </a:rPr>
            </a:br>
            <a:r>
              <a:rPr lang="en-US" b="1" dirty="0">
                <a:latin typeface="Comic Sans MS" panose="030F0702030302020204" pitchFamily="66" charset="0"/>
              </a:rPr>
              <a:t>K:</a:t>
            </a:r>
            <a:r>
              <a:rPr lang="en-US" dirty="0">
                <a:latin typeface="Comic Sans MS" panose="030F0702030302020204" pitchFamily="66" charset="0"/>
              </a:rPr>
              <a:t> </a:t>
            </a:r>
            <a:r>
              <a:rPr lang="en-US" dirty="0" err="1">
                <a:latin typeface="Comic Sans MS" panose="030F0702030302020204" pitchFamily="66" charset="0"/>
              </a:rPr>
              <a:t>Kasia</a:t>
            </a:r>
            <a:r>
              <a:rPr lang="en-US" dirty="0">
                <a:latin typeface="Comic Sans MS" panose="030F0702030302020204" pitchFamily="66" charset="0"/>
              </a:rPr>
              <a:t>. Nice to meet you.</a:t>
            </a:r>
            <a:br>
              <a:rPr lang="en-US" dirty="0">
                <a:latin typeface="Comic Sans MS" panose="030F0702030302020204" pitchFamily="66" charset="0"/>
              </a:rPr>
            </a:br>
            <a:r>
              <a:rPr lang="en-US" b="1" dirty="0">
                <a:latin typeface="Comic Sans MS" panose="030F0702030302020204" pitchFamily="66" charset="0"/>
              </a:rPr>
              <a:t>O:</a:t>
            </a:r>
            <a:r>
              <a:rPr lang="en-US" dirty="0">
                <a:latin typeface="Comic Sans MS" panose="030F0702030302020204" pitchFamily="66" charset="0"/>
              </a:rPr>
              <a:t> And you.</a:t>
            </a:r>
            <a:br>
              <a:rPr lang="en-US" dirty="0">
                <a:latin typeface="Comic Sans MS" panose="030F0702030302020204" pitchFamily="66" charset="0"/>
              </a:rPr>
            </a:br>
            <a:r>
              <a:rPr lang="en-US" b="1" dirty="0">
                <a:latin typeface="Comic Sans MS" panose="030F0702030302020204" pitchFamily="66" charset="0"/>
              </a:rPr>
              <a:t>K:</a:t>
            </a:r>
            <a:r>
              <a:rPr lang="en-US" dirty="0">
                <a:latin typeface="Comic Sans MS" panose="030F0702030302020204" pitchFamily="66" charset="0"/>
              </a:rPr>
              <a:t> How are you?</a:t>
            </a:r>
            <a:br>
              <a:rPr lang="en-US" dirty="0">
                <a:latin typeface="Comic Sans MS" panose="030F0702030302020204" pitchFamily="66" charset="0"/>
              </a:rPr>
            </a:br>
            <a:r>
              <a:rPr lang="en-US" b="1" dirty="0">
                <a:latin typeface="Comic Sans MS" panose="030F0702030302020204" pitchFamily="66" charset="0"/>
              </a:rPr>
              <a:t>O:</a:t>
            </a:r>
            <a:r>
              <a:rPr lang="en-US" dirty="0">
                <a:latin typeface="Comic Sans MS" panose="030F0702030302020204" pitchFamily="66" charset="0"/>
              </a:rPr>
              <a:t> Fine, thanks, and you?</a:t>
            </a:r>
            <a:br>
              <a:rPr lang="en-US" dirty="0">
                <a:latin typeface="Comic Sans MS" panose="030F0702030302020204" pitchFamily="66" charset="0"/>
              </a:rPr>
            </a:br>
            <a:r>
              <a:rPr lang="en-US" b="1" dirty="0">
                <a:latin typeface="Comic Sans MS" panose="030F0702030302020204" pitchFamily="66" charset="0"/>
              </a:rPr>
              <a:t>K:</a:t>
            </a:r>
            <a:r>
              <a:rPr lang="en-US" dirty="0">
                <a:latin typeface="Comic Sans MS" panose="030F0702030302020204" pitchFamily="66" charset="0"/>
              </a:rPr>
              <a:t> I’m good, thanks.</a:t>
            </a:r>
            <a:endParaRPr lang="en-US" b="1" dirty="0">
              <a:latin typeface="Comic Sans MS" panose="030F0702030302020204" pitchFamily="66" charset="0"/>
            </a:endParaRPr>
          </a:p>
        </p:txBody>
      </p:sp>
    </p:spTree>
    <p:extLst>
      <p:ext uri="{BB962C8B-B14F-4D97-AF65-F5344CB8AC3E}">
        <p14:creationId xmlns:p14="http://schemas.microsoft.com/office/powerpoint/2010/main" xmlns="" val="3136965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latin typeface="Comic Sans MS" panose="030F0702030302020204" pitchFamily="66" charset="0"/>
              </a:rPr>
              <a:t>3. Informal Greetings and Introductions in English</a:t>
            </a:r>
          </a:p>
        </p:txBody>
      </p:sp>
      <p:sp>
        <p:nvSpPr>
          <p:cNvPr id="3" name="İçerik Yer Tutucusu 2"/>
          <p:cNvSpPr>
            <a:spLocks noGrp="1"/>
          </p:cNvSpPr>
          <p:nvPr>
            <p:ph idx="1"/>
          </p:nvPr>
        </p:nvSpPr>
        <p:spPr/>
        <p:txBody>
          <a:bodyPr/>
          <a:lstStyle/>
          <a:p>
            <a:pPr marL="0" indent="0">
              <a:lnSpc>
                <a:spcPct val="150000"/>
              </a:lnSpc>
              <a:buNone/>
            </a:pPr>
            <a:r>
              <a:rPr lang="en-US" b="1" dirty="0"/>
              <a:t>O:</a:t>
            </a:r>
            <a:r>
              <a:rPr lang="en-US" dirty="0"/>
              <a:t> Hi!</a:t>
            </a:r>
            <a:br>
              <a:rPr lang="en-US" dirty="0"/>
            </a:br>
            <a:r>
              <a:rPr lang="en-US" b="1" dirty="0"/>
              <a:t>K:</a:t>
            </a:r>
            <a:r>
              <a:rPr lang="en-US" dirty="0"/>
              <a:t> Hey! Olivier?</a:t>
            </a:r>
            <a:br>
              <a:rPr lang="en-US" dirty="0"/>
            </a:br>
            <a:r>
              <a:rPr lang="en-US" b="1" dirty="0"/>
              <a:t>O:</a:t>
            </a:r>
            <a:r>
              <a:rPr lang="en-US" dirty="0"/>
              <a:t> Yeah. Your name?</a:t>
            </a:r>
            <a:br>
              <a:rPr lang="en-US" dirty="0"/>
            </a:br>
            <a:r>
              <a:rPr lang="en-US" b="1" dirty="0"/>
              <a:t>K:</a:t>
            </a:r>
            <a:r>
              <a:rPr lang="en-US" dirty="0"/>
              <a:t> </a:t>
            </a:r>
            <a:r>
              <a:rPr lang="en-US" dirty="0" err="1"/>
              <a:t>Kasia</a:t>
            </a:r>
            <a:r>
              <a:rPr lang="en-US" dirty="0"/>
              <a:t>. Good to meet you.</a:t>
            </a:r>
            <a:br>
              <a:rPr lang="en-US" dirty="0"/>
            </a:br>
            <a:r>
              <a:rPr lang="en-US" b="1" dirty="0"/>
              <a:t>O:</a:t>
            </a:r>
            <a:r>
              <a:rPr lang="en-US" dirty="0"/>
              <a:t> You too.</a:t>
            </a:r>
            <a:br>
              <a:rPr lang="en-US" dirty="0"/>
            </a:br>
            <a:r>
              <a:rPr lang="en-US" b="1" dirty="0"/>
              <a:t>K:</a:t>
            </a:r>
            <a:r>
              <a:rPr lang="en-US" dirty="0"/>
              <a:t> How you doing?</a:t>
            </a:r>
            <a:br>
              <a:rPr lang="en-US" dirty="0"/>
            </a:br>
            <a:r>
              <a:rPr lang="en-US" b="1" dirty="0"/>
              <a:t>O:</a:t>
            </a:r>
            <a:r>
              <a:rPr lang="en-US" dirty="0"/>
              <a:t> Yeah, not bad. You?</a:t>
            </a:r>
            <a:br>
              <a:rPr lang="en-US" dirty="0"/>
            </a:br>
            <a:r>
              <a:rPr lang="en-US" b="1" dirty="0"/>
              <a:t>K:</a:t>
            </a:r>
            <a:r>
              <a:rPr lang="en-US" dirty="0"/>
              <a:t> Pretty good!</a:t>
            </a:r>
            <a:endParaRPr lang="tr-TR" dirty="0"/>
          </a:p>
        </p:txBody>
      </p:sp>
    </p:spTree>
    <p:extLst>
      <p:ext uri="{BB962C8B-B14F-4D97-AF65-F5344CB8AC3E}">
        <p14:creationId xmlns:p14="http://schemas.microsoft.com/office/powerpoint/2010/main" xmlns="" val="1869717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999067" y="2133600"/>
            <a:ext cx="10505545" cy="3777622"/>
          </a:xfrm>
        </p:spPr>
        <p:txBody>
          <a:bodyPr/>
          <a:lstStyle/>
          <a:p>
            <a:pPr>
              <a:buNone/>
            </a:pPr>
            <a:r>
              <a:rPr lang="tr-TR" dirty="0" smtClean="0"/>
              <a:t>Michael		: </a:t>
            </a:r>
            <a:r>
              <a:rPr lang="tr-TR" dirty="0" err="1" smtClean="0"/>
              <a:t>Hello</a:t>
            </a:r>
            <a:r>
              <a:rPr lang="tr-TR" dirty="0" smtClean="0"/>
              <a:t>!</a:t>
            </a:r>
          </a:p>
          <a:p>
            <a:pPr>
              <a:buNone/>
            </a:pPr>
            <a:r>
              <a:rPr lang="tr-TR" dirty="0" err="1" smtClean="0"/>
              <a:t>Nathalie</a:t>
            </a:r>
            <a:r>
              <a:rPr lang="tr-TR" dirty="0" smtClean="0"/>
              <a:t> 	: </a:t>
            </a:r>
            <a:r>
              <a:rPr lang="tr-TR" dirty="0" err="1" smtClean="0"/>
              <a:t>Good</a:t>
            </a:r>
            <a:r>
              <a:rPr lang="tr-TR" dirty="0" smtClean="0"/>
              <a:t> </a:t>
            </a:r>
            <a:r>
              <a:rPr lang="tr-TR" dirty="0" err="1" smtClean="0"/>
              <a:t>morning</a:t>
            </a:r>
            <a:r>
              <a:rPr lang="tr-TR" dirty="0" smtClean="0"/>
              <a:t>.</a:t>
            </a:r>
          </a:p>
          <a:p>
            <a:pPr>
              <a:buNone/>
            </a:pPr>
            <a:r>
              <a:rPr lang="tr-TR" dirty="0" smtClean="0"/>
              <a:t>Michael		: </a:t>
            </a:r>
            <a:r>
              <a:rPr lang="tr-TR" dirty="0" err="1" smtClean="0"/>
              <a:t>I’m</a:t>
            </a:r>
            <a:r>
              <a:rPr lang="tr-TR" dirty="0" smtClean="0"/>
              <a:t> Michael </a:t>
            </a:r>
            <a:r>
              <a:rPr lang="tr-TR" dirty="0" err="1" smtClean="0"/>
              <a:t>Ferguson</a:t>
            </a:r>
            <a:r>
              <a:rPr lang="tr-TR" dirty="0" smtClean="0"/>
              <a:t>, </a:t>
            </a:r>
            <a:r>
              <a:rPr lang="tr-TR" dirty="0" err="1" smtClean="0"/>
              <a:t>the</a:t>
            </a:r>
            <a:r>
              <a:rPr lang="tr-TR" dirty="0" smtClean="0"/>
              <a:t> </a:t>
            </a:r>
            <a:r>
              <a:rPr lang="tr-TR" dirty="0" err="1" smtClean="0"/>
              <a:t>supervisor</a:t>
            </a:r>
            <a:r>
              <a:rPr lang="tr-TR" dirty="0" smtClean="0"/>
              <a:t> of </a:t>
            </a:r>
            <a:r>
              <a:rPr lang="tr-TR" dirty="0" err="1" smtClean="0"/>
              <a:t>Sterling</a:t>
            </a:r>
            <a:r>
              <a:rPr lang="tr-TR" dirty="0" smtClean="0"/>
              <a:t> </a:t>
            </a:r>
            <a:r>
              <a:rPr lang="tr-TR" dirty="0" err="1" smtClean="0"/>
              <a:t>Company</a:t>
            </a:r>
            <a:r>
              <a:rPr lang="tr-TR" dirty="0" smtClean="0"/>
              <a:t>.</a:t>
            </a:r>
          </a:p>
          <a:p>
            <a:pPr>
              <a:buNone/>
            </a:pPr>
            <a:r>
              <a:rPr lang="tr-TR" dirty="0" err="1" smtClean="0"/>
              <a:t>Natalie</a:t>
            </a:r>
            <a:r>
              <a:rPr lang="tr-TR" dirty="0" smtClean="0"/>
              <a:t>		: </a:t>
            </a:r>
            <a:r>
              <a:rPr lang="tr-TR" dirty="0" err="1" smtClean="0"/>
              <a:t>Hello</a:t>
            </a:r>
            <a:r>
              <a:rPr lang="tr-TR" dirty="0" smtClean="0"/>
              <a:t>, </a:t>
            </a:r>
            <a:r>
              <a:rPr lang="tr-TR" dirty="0" err="1" smtClean="0"/>
              <a:t>my</a:t>
            </a:r>
            <a:r>
              <a:rPr lang="tr-TR" dirty="0" smtClean="0"/>
              <a:t> </a:t>
            </a:r>
            <a:r>
              <a:rPr lang="tr-TR" dirty="0" err="1" smtClean="0"/>
              <a:t>name’s</a:t>
            </a:r>
            <a:r>
              <a:rPr lang="tr-TR" dirty="0" smtClean="0"/>
              <a:t> </a:t>
            </a:r>
            <a:r>
              <a:rPr lang="tr-TR" dirty="0" err="1" smtClean="0"/>
              <a:t>Natalie</a:t>
            </a:r>
            <a:r>
              <a:rPr lang="tr-TR" dirty="0" smtClean="0"/>
              <a:t> </a:t>
            </a:r>
            <a:r>
              <a:rPr lang="tr-TR" dirty="0" err="1" smtClean="0"/>
              <a:t>Kerr</a:t>
            </a:r>
            <a:r>
              <a:rPr lang="tr-TR" dirty="0" smtClean="0"/>
              <a:t>, </a:t>
            </a:r>
            <a:r>
              <a:rPr lang="tr-TR" dirty="0" err="1" smtClean="0"/>
              <a:t>the</a:t>
            </a:r>
            <a:r>
              <a:rPr lang="tr-TR" dirty="0" smtClean="0"/>
              <a:t> </a:t>
            </a:r>
            <a:r>
              <a:rPr lang="tr-TR" dirty="0" err="1" smtClean="0"/>
              <a:t>new</a:t>
            </a:r>
            <a:r>
              <a:rPr lang="tr-TR" dirty="0" smtClean="0"/>
              <a:t> </a:t>
            </a:r>
            <a:r>
              <a:rPr lang="tr-TR" dirty="0" err="1" smtClean="0"/>
              <a:t>secretary</a:t>
            </a:r>
            <a:r>
              <a:rPr lang="tr-TR" dirty="0" smtClean="0"/>
              <a:t> </a:t>
            </a:r>
            <a:r>
              <a:rPr lang="tr-TR" dirty="0" err="1" smtClean="0"/>
              <a:t>for</a:t>
            </a:r>
            <a:r>
              <a:rPr lang="tr-TR" dirty="0" smtClean="0"/>
              <a:t> </a:t>
            </a:r>
            <a:r>
              <a:rPr lang="tr-TR" dirty="0" err="1" smtClean="0"/>
              <a:t>Customer</a:t>
            </a:r>
            <a:r>
              <a:rPr lang="tr-TR" dirty="0" smtClean="0"/>
              <a:t> </a:t>
            </a:r>
            <a:r>
              <a:rPr lang="tr-TR" dirty="0" err="1" smtClean="0"/>
              <a:t>Services</a:t>
            </a:r>
            <a:r>
              <a:rPr lang="tr-TR" dirty="0" smtClean="0"/>
              <a:t>. 					   </a:t>
            </a:r>
            <a:r>
              <a:rPr lang="tr-TR" dirty="0" err="1" smtClean="0"/>
              <a:t>Pleased</a:t>
            </a:r>
            <a:r>
              <a:rPr lang="tr-TR" dirty="0" smtClean="0"/>
              <a:t> </a:t>
            </a:r>
            <a:r>
              <a:rPr lang="tr-TR" dirty="0" err="1" smtClean="0"/>
              <a:t>to</a:t>
            </a:r>
            <a:r>
              <a:rPr lang="tr-TR" dirty="0" smtClean="0"/>
              <a:t> </a:t>
            </a:r>
            <a:r>
              <a:rPr lang="tr-TR" dirty="0" err="1" smtClean="0"/>
              <a:t>meet</a:t>
            </a:r>
            <a:r>
              <a:rPr lang="tr-TR" dirty="0" smtClean="0"/>
              <a:t> </a:t>
            </a:r>
            <a:r>
              <a:rPr lang="tr-TR" dirty="0" err="1" smtClean="0"/>
              <a:t>you</a:t>
            </a:r>
            <a:r>
              <a:rPr lang="tr-TR" dirty="0" smtClean="0"/>
              <a:t>.</a:t>
            </a:r>
          </a:p>
          <a:p>
            <a:pPr>
              <a:buNone/>
            </a:pPr>
            <a:r>
              <a:rPr lang="tr-TR" dirty="0" smtClean="0"/>
              <a:t>Michael		: Nice </a:t>
            </a:r>
            <a:r>
              <a:rPr lang="tr-TR" dirty="0" err="1" smtClean="0"/>
              <a:t>to</a:t>
            </a:r>
            <a:r>
              <a:rPr lang="tr-TR" dirty="0" smtClean="0"/>
              <a:t> </a:t>
            </a:r>
            <a:r>
              <a:rPr lang="tr-TR" dirty="0" err="1" smtClean="0"/>
              <a:t>meet</a:t>
            </a:r>
            <a:r>
              <a:rPr lang="tr-TR" dirty="0" smtClean="0"/>
              <a:t> </a:t>
            </a:r>
            <a:r>
              <a:rPr lang="tr-TR" dirty="0" err="1" smtClean="0"/>
              <a:t>you</a:t>
            </a:r>
            <a:r>
              <a:rPr lang="tr-TR" dirty="0" smtClean="0"/>
              <a:t>. </a:t>
            </a:r>
            <a:r>
              <a:rPr lang="tr-TR" dirty="0" err="1" smtClean="0"/>
              <a:t>It’s</a:t>
            </a:r>
            <a:r>
              <a:rPr lang="tr-TR" dirty="0" smtClean="0"/>
              <a:t> a </a:t>
            </a:r>
            <a:r>
              <a:rPr lang="tr-TR" dirty="0" err="1" smtClean="0"/>
              <a:t>great</a:t>
            </a:r>
            <a:r>
              <a:rPr lang="tr-TR" dirty="0" smtClean="0"/>
              <a:t> </a:t>
            </a:r>
            <a:r>
              <a:rPr lang="tr-TR" dirty="0" err="1" smtClean="0"/>
              <a:t>company</a:t>
            </a:r>
            <a:r>
              <a:rPr lang="tr-TR" dirty="0" smtClean="0"/>
              <a:t>. </a:t>
            </a:r>
            <a:r>
              <a:rPr lang="tr-TR" dirty="0" err="1" smtClean="0"/>
              <a:t>You’ll</a:t>
            </a:r>
            <a:r>
              <a:rPr lang="tr-TR" dirty="0" smtClean="0"/>
              <a:t> </a:t>
            </a:r>
            <a:r>
              <a:rPr lang="tr-TR" dirty="0" err="1" smtClean="0"/>
              <a:t>certainly</a:t>
            </a:r>
            <a:r>
              <a:rPr lang="tr-TR" dirty="0" smtClean="0"/>
              <a:t> </a:t>
            </a:r>
            <a:r>
              <a:rPr lang="tr-TR" dirty="0" err="1" smtClean="0"/>
              <a:t>enjoy</a:t>
            </a:r>
            <a:r>
              <a:rPr lang="tr-TR" dirty="0" smtClean="0"/>
              <a:t> </a:t>
            </a:r>
            <a:r>
              <a:rPr lang="tr-TR" dirty="0" err="1" smtClean="0"/>
              <a:t>your</a:t>
            </a:r>
            <a:r>
              <a:rPr lang="tr-TR" dirty="0" smtClean="0"/>
              <a:t> time </a:t>
            </a:r>
            <a:r>
              <a:rPr lang="tr-TR" dirty="0" err="1" smtClean="0"/>
              <a:t>here</a:t>
            </a:r>
            <a:r>
              <a:rPr lang="tr-TR" dirty="0" smtClean="0"/>
              <a:t>.</a:t>
            </a:r>
          </a:p>
          <a:p>
            <a:pPr>
              <a:buNone/>
            </a:pPr>
            <a:r>
              <a:rPr lang="tr-TR" dirty="0" err="1" smtClean="0"/>
              <a:t>Natalie</a:t>
            </a:r>
            <a:r>
              <a:rPr lang="tr-TR" dirty="0" smtClean="0"/>
              <a:t>		: </a:t>
            </a:r>
            <a:r>
              <a:rPr lang="tr-TR" dirty="0" err="1" smtClean="0"/>
              <a:t>Yes</a:t>
            </a:r>
            <a:r>
              <a:rPr lang="tr-TR" dirty="0" smtClean="0"/>
              <a:t>, </a:t>
            </a:r>
            <a:r>
              <a:rPr lang="tr-TR" dirty="0" err="1" smtClean="0"/>
              <a:t>I’m</a:t>
            </a:r>
            <a:r>
              <a:rPr lang="tr-TR" dirty="0" smtClean="0"/>
              <a:t> sure I </a:t>
            </a:r>
            <a:r>
              <a:rPr lang="tr-TR" dirty="0" err="1" smtClean="0"/>
              <a:t>will</a:t>
            </a:r>
            <a:r>
              <a:rPr lang="tr-TR" dirty="0" smtClean="0"/>
              <a:t>.</a:t>
            </a:r>
          </a:p>
          <a:p>
            <a:pPr>
              <a:buNone/>
            </a:pPr>
            <a:r>
              <a:rPr lang="tr-TR" dirty="0" smtClean="0"/>
              <a:t>Michael		: </a:t>
            </a:r>
            <a:r>
              <a:rPr lang="tr-TR" dirty="0" err="1" smtClean="0"/>
              <a:t>So</a:t>
            </a:r>
            <a:r>
              <a:rPr lang="tr-TR" dirty="0" smtClean="0"/>
              <a:t>, </a:t>
            </a:r>
            <a:r>
              <a:rPr lang="tr-TR" dirty="0" err="1" smtClean="0"/>
              <a:t>welcome</a:t>
            </a:r>
            <a:r>
              <a:rPr lang="tr-TR" dirty="0" smtClean="0"/>
              <a:t> </a:t>
            </a:r>
            <a:r>
              <a:rPr lang="tr-TR" dirty="0" err="1" smtClean="0"/>
              <a:t>to</a:t>
            </a:r>
            <a:r>
              <a:rPr lang="tr-TR" dirty="0" smtClean="0"/>
              <a:t> </a:t>
            </a:r>
            <a:r>
              <a:rPr lang="tr-TR" dirty="0" err="1" smtClean="0"/>
              <a:t>our</a:t>
            </a:r>
            <a:r>
              <a:rPr lang="tr-TR" dirty="0" smtClean="0"/>
              <a:t> </a:t>
            </a:r>
            <a:r>
              <a:rPr lang="tr-TR" dirty="0" err="1" smtClean="0"/>
              <a:t>company</a:t>
            </a:r>
            <a:r>
              <a:rPr lang="tr-TR" dirty="0" smtClean="0"/>
              <a:t>. </a:t>
            </a:r>
            <a:r>
              <a:rPr lang="tr-TR" dirty="0" err="1" smtClean="0"/>
              <a:t>See</a:t>
            </a:r>
            <a:r>
              <a:rPr lang="tr-TR" dirty="0" smtClean="0"/>
              <a:t> </a:t>
            </a:r>
            <a:r>
              <a:rPr lang="tr-TR" dirty="0" err="1" smtClean="0"/>
              <a:t>you</a:t>
            </a:r>
            <a:r>
              <a:rPr lang="tr-TR" dirty="0" smtClean="0"/>
              <a:t> </a:t>
            </a:r>
            <a:r>
              <a:rPr lang="tr-TR" dirty="0" err="1" smtClean="0"/>
              <a:t>around</a:t>
            </a:r>
            <a:r>
              <a:rPr lang="tr-TR" dirty="0" smtClean="0"/>
              <a:t>.</a:t>
            </a:r>
          </a:p>
          <a:p>
            <a:pPr>
              <a:buNone/>
            </a:pPr>
            <a:r>
              <a:rPr lang="tr-TR" dirty="0" err="1" smtClean="0"/>
              <a:t>Natalie</a:t>
            </a:r>
            <a:r>
              <a:rPr lang="tr-TR" dirty="0" smtClean="0"/>
              <a:t>		: </a:t>
            </a:r>
            <a:r>
              <a:rPr lang="tr-TR" dirty="0" err="1" smtClean="0"/>
              <a:t>Thank</a:t>
            </a:r>
            <a:r>
              <a:rPr lang="tr-TR" dirty="0" smtClean="0"/>
              <a:t> </a:t>
            </a:r>
            <a:r>
              <a:rPr lang="tr-TR" dirty="0" err="1" smtClean="0"/>
              <a:t>you</a:t>
            </a:r>
            <a:r>
              <a:rPr lang="tr-TR" dirty="0" smtClean="0"/>
              <a:t> </a:t>
            </a:r>
            <a:r>
              <a:rPr lang="tr-TR" dirty="0" err="1" smtClean="0"/>
              <a:t>very</a:t>
            </a:r>
            <a:r>
              <a:rPr lang="tr-TR" dirty="0" smtClean="0"/>
              <a:t> </a:t>
            </a:r>
            <a:r>
              <a:rPr lang="tr-TR" dirty="0" err="1" smtClean="0"/>
              <a:t>much</a:t>
            </a:r>
            <a:r>
              <a:rPr lang="tr-TR" dirty="0" smtClean="0"/>
              <a:t>. </a:t>
            </a:r>
            <a:r>
              <a:rPr lang="tr-TR" dirty="0" err="1" smtClean="0"/>
              <a:t>Good</a:t>
            </a:r>
            <a:r>
              <a:rPr lang="tr-TR" dirty="0" smtClean="0"/>
              <a:t> </a:t>
            </a:r>
            <a:r>
              <a:rPr lang="tr-TR" dirty="0" err="1" smtClean="0"/>
              <a:t>bye</a:t>
            </a:r>
            <a:r>
              <a:rPr lang="tr-TR" dirty="0" smtClean="0"/>
              <a:t>.</a:t>
            </a:r>
          </a:p>
          <a:p>
            <a:pPr>
              <a:buNone/>
            </a:pPr>
            <a:endParaRPr lang="tr-TR" dirty="0"/>
          </a:p>
        </p:txBody>
      </p:sp>
      <p:sp>
        <p:nvSpPr>
          <p:cNvPr id="4" name="Unvan 1"/>
          <p:cNvSpPr txBox="1">
            <a:spLocks/>
          </p:cNvSpPr>
          <p:nvPr/>
        </p:nvSpPr>
        <p:spPr>
          <a:xfrm>
            <a:off x="2067992" y="573310"/>
            <a:ext cx="8911687" cy="1280890"/>
          </a:xfrm>
          <a:prstGeom prst="rect">
            <a:avLst/>
          </a:prstGeom>
        </p:spPr>
        <p:txBody>
          <a:bodyPr vert="horz" lIns="91440" tIns="45720" rIns="91440" bIns="45720" rtlCol="0" anchor="t">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lumMod val="85000"/>
                    <a:lumOff val="15000"/>
                  </a:schemeClr>
                </a:solidFill>
                <a:effectLst/>
                <a:uLnTx/>
                <a:uFillTx/>
                <a:latin typeface="Comic Sans MS" panose="030F0702030302020204" pitchFamily="66" charset="0"/>
                <a:ea typeface="+mj-ea"/>
                <a:cs typeface="+mj-cs"/>
              </a:rPr>
              <a:t>3. Informal Greetings and Introductions in English</a:t>
            </a:r>
            <a:endParaRPr kumimoji="0" lang="en-US" sz="3600" b="1" i="0" u="none" strike="noStrike" kern="1200" cap="none" spc="0" normalizeH="0" baseline="0" noProof="0" dirty="0">
              <a:ln>
                <a:noFill/>
              </a:ln>
              <a:solidFill>
                <a:schemeClr val="tx1">
                  <a:lumMod val="85000"/>
                  <a:lumOff val="15000"/>
                </a:schemeClr>
              </a:solidFill>
              <a:effectLst/>
              <a:uLnTx/>
              <a:uFillTx/>
              <a:latin typeface="Comic Sans MS" panose="030F0702030302020204" pitchFamily="66" charset="0"/>
              <a:ea typeface="+mj-ea"/>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78524" y="632819"/>
            <a:ext cx="8911687" cy="1280890"/>
          </a:xfrm>
        </p:spPr>
        <p:txBody>
          <a:bodyPr/>
          <a:lstStyle/>
          <a:p>
            <a:r>
              <a:rPr lang="en-US" b="1" dirty="0"/>
              <a:t>4. Introducing Someone Else in </a:t>
            </a:r>
            <a:r>
              <a:rPr lang="en-US" b="1" dirty="0" smtClean="0"/>
              <a:t>English</a:t>
            </a:r>
            <a:endParaRPr lang="tr-TR" dirty="0"/>
          </a:p>
        </p:txBody>
      </p:sp>
      <p:sp>
        <p:nvSpPr>
          <p:cNvPr id="3" name="İçerik Yer Tutucusu 2"/>
          <p:cNvSpPr>
            <a:spLocks noGrp="1"/>
          </p:cNvSpPr>
          <p:nvPr>
            <p:ph idx="1"/>
          </p:nvPr>
        </p:nvSpPr>
        <p:spPr>
          <a:xfrm>
            <a:off x="1809153" y="1913709"/>
            <a:ext cx="9789023" cy="3981994"/>
          </a:xfrm>
        </p:spPr>
        <p:txBody>
          <a:bodyPr>
            <a:normAutofit/>
          </a:bodyPr>
          <a:lstStyle/>
          <a:p>
            <a:pPr marL="0" indent="0">
              <a:buNone/>
            </a:pPr>
            <a:r>
              <a:rPr lang="en-US" dirty="0">
                <a:latin typeface="Comic Sans MS" panose="030F0702030302020204" pitchFamily="66" charset="0"/>
              </a:rPr>
              <a:t>Let’s see how you can do that in formal, neutral, or informal ways.</a:t>
            </a:r>
          </a:p>
          <a:p>
            <a:pPr marL="0" indent="0">
              <a:buNone/>
            </a:pPr>
            <a:r>
              <a:rPr lang="en-US" dirty="0">
                <a:latin typeface="Comic Sans MS" panose="030F0702030302020204" pitchFamily="66" charset="0"/>
              </a:rPr>
              <a:t>Here’s a very formal introduction.</a:t>
            </a:r>
          </a:p>
          <a:p>
            <a:pPr marL="0" indent="0">
              <a:buNone/>
            </a:pPr>
            <a:r>
              <a:rPr lang="en-US" b="1" dirty="0">
                <a:latin typeface="Comic Sans MS" panose="030F0702030302020204" pitchFamily="66" charset="0"/>
              </a:rPr>
              <a:t>O:</a:t>
            </a:r>
            <a:r>
              <a:rPr lang="en-US" dirty="0">
                <a:latin typeface="Comic Sans MS" panose="030F0702030302020204" pitchFamily="66" charset="0"/>
              </a:rPr>
              <a:t> Let me introduce my colleague, </a:t>
            </a:r>
            <a:r>
              <a:rPr lang="en-US" dirty="0" err="1">
                <a:latin typeface="Comic Sans MS" panose="030F0702030302020204" pitchFamily="66" charset="0"/>
              </a:rPr>
              <a:t>Kasia</a:t>
            </a:r>
            <a:r>
              <a:rPr lang="en-US" dirty="0">
                <a:latin typeface="Comic Sans MS" panose="030F0702030302020204" pitchFamily="66" charset="0"/>
              </a:rPr>
              <a:t>.</a:t>
            </a:r>
          </a:p>
          <a:p>
            <a:pPr marL="0" indent="0">
              <a:buNone/>
            </a:pPr>
            <a:r>
              <a:rPr lang="en-US" dirty="0">
                <a:latin typeface="Comic Sans MS" panose="030F0702030302020204" pitchFamily="66" charset="0"/>
              </a:rPr>
              <a:t>Here’s another very formal way to introduce someone:</a:t>
            </a:r>
          </a:p>
          <a:p>
            <a:pPr marL="0" indent="0">
              <a:buNone/>
            </a:pPr>
            <a:r>
              <a:rPr lang="en-US" b="1" dirty="0">
                <a:latin typeface="Comic Sans MS" panose="030F0702030302020204" pitchFamily="66" charset="0"/>
              </a:rPr>
              <a:t>K:</a:t>
            </a:r>
            <a:r>
              <a:rPr lang="en-US" dirty="0">
                <a:latin typeface="Comic Sans MS" panose="030F0702030302020204" pitchFamily="66" charset="0"/>
              </a:rPr>
              <a:t> May I introduce my colleague, Olivier?</a:t>
            </a:r>
          </a:p>
          <a:p>
            <a:pPr marL="0" indent="0">
              <a:buNone/>
            </a:pPr>
            <a:r>
              <a:rPr lang="en-US" dirty="0">
                <a:latin typeface="Comic Sans MS" panose="030F0702030302020204" pitchFamily="66" charset="0"/>
              </a:rPr>
              <a:t>What about neutral introductions?</a:t>
            </a:r>
          </a:p>
          <a:p>
            <a:pPr marL="0" indent="0">
              <a:buNone/>
            </a:pPr>
            <a:r>
              <a:rPr lang="en-US" b="1" dirty="0">
                <a:latin typeface="Comic Sans MS" panose="030F0702030302020204" pitchFamily="66" charset="0"/>
              </a:rPr>
              <a:t>O:</a:t>
            </a:r>
            <a:r>
              <a:rPr lang="en-US" dirty="0">
                <a:latin typeface="Comic Sans MS" panose="030F0702030302020204" pitchFamily="66" charset="0"/>
              </a:rPr>
              <a:t> This is </a:t>
            </a:r>
            <a:r>
              <a:rPr lang="en-US" dirty="0" err="1">
                <a:latin typeface="Comic Sans MS" panose="030F0702030302020204" pitchFamily="66" charset="0"/>
              </a:rPr>
              <a:t>Kasia</a:t>
            </a:r>
            <a:r>
              <a:rPr lang="en-US" dirty="0">
                <a:latin typeface="Comic Sans MS" panose="030F0702030302020204" pitchFamily="66" charset="0"/>
              </a:rPr>
              <a:t>.</a:t>
            </a:r>
          </a:p>
          <a:p>
            <a:pPr marL="0" indent="0">
              <a:buNone/>
            </a:pPr>
            <a:r>
              <a:rPr lang="en-US" dirty="0">
                <a:latin typeface="Comic Sans MS" panose="030F0702030302020204" pitchFamily="66" charset="0"/>
              </a:rPr>
              <a:t>Here’s another way to make in introduction using neutral language.</a:t>
            </a:r>
          </a:p>
          <a:p>
            <a:pPr marL="0" indent="0">
              <a:buNone/>
            </a:pPr>
            <a:r>
              <a:rPr lang="en-US" b="1" dirty="0">
                <a:latin typeface="Comic Sans MS" panose="030F0702030302020204" pitchFamily="66" charset="0"/>
              </a:rPr>
              <a:t>K:</a:t>
            </a:r>
            <a:r>
              <a:rPr lang="en-US" dirty="0">
                <a:latin typeface="Comic Sans MS" panose="030F0702030302020204" pitchFamily="66" charset="0"/>
              </a:rPr>
              <a:t> Have you met Olivier</a:t>
            </a:r>
            <a:r>
              <a:rPr lang="en-US" dirty="0" smtClean="0">
                <a:latin typeface="Comic Sans MS" panose="030F0702030302020204" pitchFamily="66" charset="0"/>
              </a:rPr>
              <a:t>?</a:t>
            </a:r>
            <a:endParaRPr lang="en-US" dirty="0">
              <a:latin typeface="Comic Sans MS" panose="030F0702030302020204" pitchFamily="66" charset="0"/>
            </a:endParaRPr>
          </a:p>
        </p:txBody>
      </p:sp>
    </p:spTree>
    <p:extLst>
      <p:ext uri="{BB962C8B-B14F-4D97-AF65-F5344CB8AC3E}">
        <p14:creationId xmlns:p14="http://schemas.microsoft.com/office/powerpoint/2010/main" xmlns="" val="2374032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82730" y="537024"/>
            <a:ext cx="8911687" cy="1280890"/>
          </a:xfrm>
        </p:spPr>
        <p:txBody>
          <a:bodyPr/>
          <a:lstStyle/>
          <a:p>
            <a:r>
              <a:rPr lang="en-US" b="1" dirty="0">
                <a:latin typeface="Comic Sans MS" panose="030F0702030302020204" pitchFamily="66" charset="0"/>
              </a:rPr>
              <a:t>4. Introducing Someone Else in </a:t>
            </a:r>
            <a:r>
              <a:rPr lang="en-US" b="1" dirty="0" smtClean="0">
                <a:latin typeface="Comic Sans MS" panose="030F0702030302020204" pitchFamily="66" charset="0"/>
              </a:rPr>
              <a:t>English</a:t>
            </a:r>
            <a:endParaRPr lang="tr-TR" dirty="0">
              <a:latin typeface="Comic Sans MS" panose="030F0702030302020204" pitchFamily="66" charset="0"/>
            </a:endParaRPr>
          </a:p>
        </p:txBody>
      </p:sp>
      <p:sp>
        <p:nvSpPr>
          <p:cNvPr id="3" name="İçerik Yer Tutucusu 2"/>
          <p:cNvSpPr>
            <a:spLocks noGrp="1"/>
          </p:cNvSpPr>
          <p:nvPr>
            <p:ph idx="1"/>
          </p:nvPr>
        </p:nvSpPr>
        <p:spPr>
          <a:xfrm>
            <a:off x="1680755" y="1375954"/>
            <a:ext cx="9789023" cy="5068389"/>
          </a:xfrm>
        </p:spPr>
        <p:txBody>
          <a:bodyPr>
            <a:normAutofit/>
          </a:bodyPr>
          <a:lstStyle/>
          <a:p>
            <a:pPr marL="0" indent="0">
              <a:buNone/>
            </a:pPr>
            <a:r>
              <a:rPr lang="en-US" dirty="0" smtClean="0">
                <a:latin typeface="Comic Sans MS" panose="030F0702030302020204" pitchFamily="66" charset="0"/>
              </a:rPr>
              <a:t>Finally</a:t>
            </a:r>
            <a:r>
              <a:rPr lang="en-US" dirty="0">
                <a:latin typeface="Comic Sans MS" panose="030F0702030302020204" pitchFamily="66" charset="0"/>
              </a:rPr>
              <a:t>, what about informal introductions?</a:t>
            </a:r>
          </a:p>
          <a:p>
            <a:pPr marL="0" indent="0">
              <a:buNone/>
            </a:pPr>
            <a:r>
              <a:rPr lang="en-US" dirty="0">
                <a:latin typeface="Comic Sans MS" panose="030F0702030302020204" pitchFamily="66" charset="0"/>
              </a:rPr>
              <a:t>In informal situations, you might not introduce people at all. You might just let them introduce themselves, or you might prompt them to introduce themselves by asking something like:</a:t>
            </a:r>
          </a:p>
          <a:p>
            <a:pPr marL="400050" lvl="1" indent="0">
              <a:buNone/>
            </a:pPr>
            <a:r>
              <a:rPr lang="en-US" b="1" i="1" dirty="0">
                <a:latin typeface="Comic Sans MS" panose="030F0702030302020204" pitchFamily="66" charset="0"/>
              </a:rPr>
              <a:t>Have you guys met?</a:t>
            </a:r>
          </a:p>
          <a:p>
            <a:pPr marL="400050" lvl="1" indent="0">
              <a:buNone/>
            </a:pPr>
            <a:r>
              <a:rPr lang="en-US" b="1" i="1" dirty="0">
                <a:latin typeface="Comic Sans MS" panose="030F0702030302020204" pitchFamily="66" charset="0"/>
              </a:rPr>
              <a:t>Do you two know each other?</a:t>
            </a:r>
          </a:p>
          <a:p>
            <a:pPr marL="0" indent="0">
              <a:buNone/>
            </a:pPr>
            <a:r>
              <a:rPr lang="en-US" dirty="0">
                <a:latin typeface="Comic Sans MS" panose="030F0702030302020204" pitchFamily="66" charset="0"/>
              </a:rPr>
              <a:t>If you want to make an informal introduction, the most common way is just to say the two people’s names, then say them again in reverse.</a:t>
            </a:r>
          </a:p>
          <a:p>
            <a:pPr marL="0" indent="0">
              <a:buNone/>
            </a:pPr>
            <a:r>
              <a:rPr lang="en-US" dirty="0">
                <a:latin typeface="Comic Sans MS" panose="030F0702030302020204" pitchFamily="66" charset="0"/>
              </a:rPr>
              <a:t>For example, imagine you’re introducing two people called John and Emma to each other. You could say:</a:t>
            </a:r>
          </a:p>
          <a:p>
            <a:pPr marL="400050" lvl="1" indent="0">
              <a:buNone/>
            </a:pPr>
            <a:r>
              <a:rPr lang="en-US" b="1" i="1" dirty="0">
                <a:latin typeface="Comic Sans MS" panose="030F0702030302020204" pitchFamily="66" charset="0"/>
              </a:rPr>
              <a:t>John, Emma. Emma, John.</a:t>
            </a:r>
          </a:p>
          <a:p>
            <a:pPr marL="0" indent="0">
              <a:buNone/>
            </a:pPr>
            <a:r>
              <a:rPr lang="en-US" dirty="0">
                <a:latin typeface="Comic Sans MS" panose="030F0702030302020204" pitchFamily="66" charset="0"/>
              </a:rPr>
              <a:t>So now, you should understand how to greet people and introduce yourself or someone else in different situations</a:t>
            </a:r>
            <a:r>
              <a:rPr lang="en-US" dirty="0" smtClean="0">
                <a:latin typeface="Comic Sans MS" panose="030F0702030302020204" pitchFamily="66" charset="0"/>
              </a:rPr>
              <a:t>.</a:t>
            </a:r>
            <a:endParaRPr lang="en-US" dirty="0">
              <a:latin typeface="Comic Sans MS" panose="030F0702030302020204" pitchFamily="66" charset="0"/>
            </a:endParaRPr>
          </a:p>
        </p:txBody>
      </p:sp>
    </p:spTree>
    <p:extLst>
      <p:ext uri="{BB962C8B-B14F-4D97-AF65-F5344CB8AC3E}">
        <p14:creationId xmlns:p14="http://schemas.microsoft.com/office/powerpoint/2010/main" xmlns="" val="1256949492"/>
      </p:ext>
    </p:extLst>
  </p:cSld>
  <p:clrMapOvr>
    <a:masterClrMapping/>
  </p:clrMapOvr>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92</TotalTime>
  <Words>817</Words>
  <Application>Microsoft Office PowerPoint</Application>
  <PresentationFormat>Özel</PresentationFormat>
  <Paragraphs>75</Paragraphs>
  <Slides>12</Slides>
  <Notes>1</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Duman</vt:lpstr>
      <vt:lpstr>GREETINGS AND INTRODUCTION</vt:lpstr>
      <vt:lpstr>Informal/Formal</vt:lpstr>
      <vt:lpstr>Greeting and Introductions</vt:lpstr>
      <vt:lpstr>1. Formal English Greetings and Introductions</vt:lpstr>
      <vt:lpstr>2. Neutral Greetings and Introductions in English </vt:lpstr>
      <vt:lpstr>3. Informal Greetings and Introductions in English</vt:lpstr>
      <vt:lpstr>Slayt 7</vt:lpstr>
      <vt:lpstr>4. Introducing Someone Else in English</vt:lpstr>
      <vt:lpstr>4. Introducing Someone Else in English</vt:lpstr>
      <vt:lpstr>Examples of self-introduction in English </vt:lpstr>
      <vt:lpstr>Examples of self-introduction in English at job interview level</vt:lpstr>
      <vt:lpstr>Examples of introducing yourself in English to someone we have just met, by e-mail</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GREETINGS AND INTRODUCTION</dc:title>
  <dc:creator>KUZEY</dc:creator>
  <cp:lastModifiedBy>User</cp:lastModifiedBy>
  <cp:revision>11</cp:revision>
  <dcterms:created xsi:type="dcterms:W3CDTF">2020-05-07T02:40:19Z</dcterms:created>
  <dcterms:modified xsi:type="dcterms:W3CDTF">2020-05-09T04:09:29Z</dcterms:modified>
</cp:coreProperties>
</file>