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256BA8-9D91-4FF7-8254-16D88A0E3600}" type="datetimeFigureOut">
              <a:rPr lang="tr-TR" smtClean="0"/>
              <a:t>13.2.2018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23632F-2DE6-49E9-AFE9-F50E1FFFB8D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256BA8-9D91-4FF7-8254-16D88A0E3600}" type="datetimeFigureOut">
              <a:rPr lang="tr-TR" smtClean="0"/>
              <a:t>13.2.2018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23632F-2DE6-49E9-AFE9-F50E1FFFB8D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Gene </a:t>
            </a:r>
            <a:r>
              <a:rPr lang="tr-TR" dirty="0" err="1" smtClean="0"/>
              <a:t>delivery</a:t>
            </a:r>
            <a:r>
              <a:rPr lang="tr-TR" dirty="0" smtClean="0"/>
              <a:t> </a:t>
            </a:r>
            <a:r>
              <a:rPr lang="tr-TR" dirty="0" err="1" smtClean="0"/>
              <a:t>vectors</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 </a:t>
            </a:r>
            <a:r>
              <a:rPr lang="tr-TR" dirty="0" err="1" smtClean="0"/>
              <a:t>Therapy</a:t>
            </a:r>
            <a:r>
              <a:rPr lang="tr-TR" dirty="0" smtClean="0"/>
              <a:t> - </a:t>
            </a:r>
            <a:r>
              <a:rPr lang="tr-TR" dirty="0" err="1" smtClean="0"/>
              <a:t>intro</a:t>
            </a:r>
            <a:endParaRPr lang="tr-TR" dirty="0"/>
          </a:p>
        </p:txBody>
      </p:sp>
      <p:sp>
        <p:nvSpPr>
          <p:cNvPr id="3" name="2 İçerik Yer Tutucusu"/>
          <p:cNvSpPr>
            <a:spLocks noGrp="1"/>
          </p:cNvSpPr>
          <p:nvPr>
            <p:ph idx="1"/>
          </p:nvPr>
        </p:nvSpPr>
        <p:spPr/>
        <p:txBody>
          <a:bodyPr>
            <a:normAutofit fontScale="85000" lnSpcReduction="10000"/>
          </a:bodyPr>
          <a:lstStyle/>
          <a:p>
            <a:r>
              <a:rPr lang="en-US" dirty="0"/>
              <a:t>Gene therapy has emerged in the late 20th century </a:t>
            </a:r>
            <a:endParaRPr lang="tr-TR" dirty="0" smtClean="0"/>
          </a:p>
          <a:p>
            <a:r>
              <a:rPr lang="tr-TR" dirty="0" smtClean="0"/>
              <a:t>An </a:t>
            </a:r>
            <a:r>
              <a:rPr lang="en-US" dirty="0" smtClean="0"/>
              <a:t>approach </a:t>
            </a:r>
            <a:r>
              <a:rPr lang="en-US" dirty="0"/>
              <a:t>to treat serious human illnesses resistant to traditional therapies. </a:t>
            </a:r>
            <a:endParaRPr lang="tr-TR" dirty="0" smtClean="0"/>
          </a:p>
          <a:p>
            <a:r>
              <a:rPr lang="en-US" dirty="0" smtClean="0"/>
              <a:t>The </a:t>
            </a:r>
            <a:r>
              <a:rPr lang="en-US" dirty="0"/>
              <a:t>basis of gene therapy is to cure genetic diseases by introducing new genetic instructions into the tissues of patients in order to compensate for abnormal or missing genes or to convey a new function (Emery 2004). </a:t>
            </a:r>
            <a:endParaRPr lang="tr-TR" dirty="0" smtClean="0"/>
          </a:p>
          <a:p>
            <a:r>
              <a:rPr lang="en-US" dirty="0" smtClean="0"/>
              <a:t>Until </a:t>
            </a:r>
            <a:r>
              <a:rPr lang="en-US" dirty="0"/>
              <a:t>now, it has proven its usefulness in a number of clinical trials aimed to develop a cure for several inherited and acquired genetic diseases. </a:t>
            </a:r>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20000"/>
          </a:bodyPr>
          <a:lstStyle/>
          <a:p>
            <a:r>
              <a:rPr lang="en-US" dirty="0" smtClean="0"/>
              <a:t>The majority of the gene therapy clinical trials are directed against</a:t>
            </a:r>
            <a:endParaRPr lang="tr-TR" dirty="0" smtClean="0"/>
          </a:p>
          <a:p>
            <a:pPr lvl="1"/>
            <a:r>
              <a:rPr lang="en-US" dirty="0" smtClean="0"/>
              <a:t> cancer, </a:t>
            </a:r>
            <a:endParaRPr lang="tr-TR" dirty="0" smtClean="0"/>
          </a:p>
          <a:p>
            <a:pPr lvl="1"/>
            <a:r>
              <a:rPr lang="en-US" dirty="0" smtClean="0"/>
              <a:t>cardiovascular, </a:t>
            </a:r>
            <a:endParaRPr lang="tr-TR" dirty="0" smtClean="0"/>
          </a:p>
          <a:p>
            <a:pPr lvl="1"/>
            <a:r>
              <a:rPr lang="en-US" dirty="0" smtClean="0"/>
              <a:t>nervous system, </a:t>
            </a:r>
            <a:endParaRPr lang="tr-TR" dirty="0" smtClean="0"/>
          </a:p>
          <a:p>
            <a:pPr lvl="1"/>
            <a:r>
              <a:rPr lang="en-US" dirty="0" smtClean="0"/>
              <a:t>eye or </a:t>
            </a:r>
            <a:endParaRPr lang="tr-TR" dirty="0" smtClean="0"/>
          </a:p>
          <a:p>
            <a:pPr lvl="1"/>
            <a:r>
              <a:rPr lang="en-US" dirty="0" smtClean="0"/>
              <a:t>lung diseases</a:t>
            </a:r>
            <a:endParaRPr lang="tr-TR" dirty="0" smtClean="0"/>
          </a:p>
          <a:p>
            <a:endParaRPr lang="tr-TR" dirty="0"/>
          </a:p>
          <a:p>
            <a:r>
              <a:rPr lang="en-US" dirty="0" smtClean="0"/>
              <a:t>there are several success stories in these trials (</a:t>
            </a:r>
            <a:r>
              <a:rPr lang="en-US" dirty="0" err="1" smtClean="0"/>
              <a:t>Biffi</a:t>
            </a:r>
            <a:r>
              <a:rPr lang="en-US" dirty="0" smtClean="0"/>
              <a:t> et al. 2011; Leung et al. 2010; </a:t>
            </a:r>
            <a:r>
              <a:rPr lang="en-US" dirty="0" err="1" smtClean="0"/>
              <a:t>Stieger</a:t>
            </a:r>
            <a:r>
              <a:rPr lang="en-US" dirty="0" smtClean="0"/>
              <a:t> and Lorenz 2010). </a:t>
            </a:r>
            <a:endParaRPr lang="tr-TR" dirty="0" smtClean="0"/>
          </a:p>
          <a:p>
            <a:endParaRPr lang="en-US"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Examples</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In X-linked </a:t>
            </a:r>
            <a:r>
              <a:rPr lang="en-US" dirty="0" err="1" smtClean="0"/>
              <a:t>adrenoleukodystrophy</a:t>
            </a:r>
            <a:r>
              <a:rPr lang="en-US" dirty="0" smtClean="0"/>
              <a:t> (ALD), for example, a </a:t>
            </a:r>
            <a:r>
              <a:rPr lang="en-US" dirty="0" err="1" smtClean="0"/>
              <a:t>lentiviral</a:t>
            </a:r>
            <a:r>
              <a:rPr lang="en-US" dirty="0" smtClean="0"/>
              <a:t> mediated therapy of hematopoietic stem cells resulted in ALD protein production in two boys and the disease was stabilized or improved (Cartier et al. 2009). </a:t>
            </a:r>
            <a:endParaRPr lang="tr-TR" dirty="0" smtClean="0"/>
          </a:p>
          <a:p>
            <a:r>
              <a:rPr lang="en-US" dirty="0" smtClean="0"/>
              <a:t>Another clinical study with inherited retinal disease showed that in treated blind children, </a:t>
            </a:r>
            <a:r>
              <a:rPr lang="en-US" dirty="0" err="1" smtClean="0"/>
              <a:t>adeno</a:t>
            </a:r>
            <a:r>
              <a:rPr lang="en-US" dirty="0" smtClean="0"/>
              <a:t>-associated viruses carrying a normal RPE65 improved their visual fields (Maguire et al. 2009). </a:t>
            </a:r>
            <a:endParaRPr lang="tr-TR" dirty="0" smtClean="0"/>
          </a:p>
          <a:p>
            <a:r>
              <a:rPr lang="en-US" dirty="0" smtClean="0"/>
              <a:t>Retroviral transduction of hematopoietic stem cells carrying ADA gene effectively protected eight children against infections and improvement in physical development made a normal lifestyle possible (</a:t>
            </a:r>
            <a:r>
              <a:rPr lang="en-US" dirty="0" err="1" smtClean="0"/>
              <a:t>Aiuti</a:t>
            </a:r>
            <a:r>
              <a:rPr lang="en-US" dirty="0" smtClean="0"/>
              <a:t> et al. 2009).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8229600" cy="5626121"/>
          </a:xfrm>
        </p:spPr>
        <p:txBody>
          <a:bodyPr>
            <a:normAutofit/>
          </a:bodyPr>
          <a:lstStyle/>
          <a:p>
            <a:r>
              <a:rPr lang="en-US" dirty="0" smtClean="0"/>
              <a:t>Cancer which is another candidate for gene therapy trials arises as a direct result of genetic mutations. It is one of the leading causes of mortality in the world today. Therefore besides the classical types of cancer therapy such as chemotherapy or </a:t>
            </a:r>
            <a:r>
              <a:rPr lang="tr-TR" dirty="0" smtClean="0"/>
              <a:t> </a:t>
            </a:r>
            <a:r>
              <a:rPr lang="en-US" dirty="0"/>
              <a:t>radiotherapy, it is feasible to use this novel technology for the correction of this genetic disease (</a:t>
            </a:r>
            <a:r>
              <a:rPr lang="en-US" dirty="0" err="1"/>
              <a:t>Majhen</a:t>
            </a:r>
            <a:r>
              <a:rPr lang="en-US" dirty="0"/>
              <a:t> and </a:t>
            </a:r>
            <a:r>
              <a:rPr lang="en-US" dirty="0" err="1"/>
              <a:t>Ambriovic-Ristov</a:t>
            </a:r>
            <a:r>
              <a:rPr lang="en-US" dirty="0"/>
              <a:t> 2006; Wu et al. 2001). </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en-US" dirty="0" smtClean="0"/>
              <a:t>A variety of gene delivery vectors have been developed in the last decade and the success of gene therapy is largely dependent on the gene delivery methodology which can be divided into four groups (</a:t>
            </a:r>
            <a:r>
              <a:rPr lang="en-US" dirty="0" err="1" smtClean="0"/>
              <a:t>Giacca</a:t>
            </a:r>
            <a:r>
              <a:rPr lang="en-US" dirty="0" smtClean="0"/>
              <a:t> 2010; Sakurai et al. 2007; Warnock et al. 2011): </a:t>
            </a:r>
          </a:p>
          <a:p>
            <a:r>
              <a:rPr lang="en-US" dirty="0" smtClean="0"/>
              <a:t>(</a:t>
            </a:r>
            <a:r>
              <a:rPr lang="en-US" dirty="0" err="1" smtClean="0"/>
              <a:t>i</a:t>
            </a:r>
            <a:r>
              <a:rPr lang="en-US" dirty="0" smtClean="0"/>
              <a:t>) Simple utilization of naked plasmid or short regulatory nucleic acids by local administration. </a:t>
            </a:r>
          </a:p>
          <a:p>
            <a:r>
              <a:rPr lang="en-US" dirty="0" smtClean="0"/>
              <a:t>(ii) Facilitation of nucleic acid entry into the cells by physical methods such as </a:t>
            </a:r>
            <a:r>
              <a:rPr lang="en-US" dirty="0" err="1" smtClean="0"/>
              <a:t>electroporation</a:t>
            </a:r>
            <a:r>
              <a:rPr lang="en-US" dirty="0" smtClean="0"/>
              <a:t> or </a:t>
            </a:r>
            <a:r>
              <a:rPr lang="en-US" dirty="0" err="1" smtClean="0"/>
              <a:t>sonoporation</a:t>
            </a:r>
            <a:r>
              <a:rPr lang="en-US" dirty="0" smtClean="0"/>
              <a:t>. </a:t>
            </a:r>
          </a:p>
          <a:p>
            <a:r>
              <a:rPr lang="en-US" dirty="0" smtClean="0"/>
              <a:t>(iii) Transport of nucleic acids into the cells by </a:t>
            </a:r>
            <a:r>
              <a:rPr lang="en-US" dirty="0" err="1" smtClean="0"/>
              <a:t>liposomes</a:t>
            </a:r>
            <a:r>
              <a:rPr lang="en-US" dirty="0" smtClean="0"/>
              <a:t> or polymers. </a:t>
            </a:r>
          </a:p>
          <a:p>
            <a:r>
              <a:rPr lang="en-US" dirty="0" smtClean="0"/>
              <a:t>(iv) Embedding of nucleic acid sequences within the viral genomes.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92500" lnSpcReduction="10000"/>
          </a:bodyPr>
          <a:lstStyle/>
          <a:p>
            <a:r>
              <a:rPr lang="en-US" dirty="0" smtClean="0"/>
              <a:t>A variety of gene delivery vectors have been developed in the last decade and the success of gene therapy is largely dependent on the gene delivery methodology which can be divided into four groups (</a:t>
            </a:r>
            <a:r>
              <a:rPr lang="en-US" dirty="0" err="1" smtClean="0"/>
              <a:t>Giacca</a:t>
            </a:r>
            <a:r>
              <a:rPr lang="en-US" dirty="0" smtClean="0"/>
              <a:t> 2010; Sakurai et al. 2007; Warnock et al. 2011): </a:t>
            </a:r>
          </a:p>
          <a:p>
            <a:pPr lvl="2">
              <a:buNone/>
            </a:pPr>
            <a:r>
              <a:rPr lang="en-US" dirty="0" smtClean="0"/>
              <a:t>(</a:t>
            </a:r>
            <a:r>
              <a:rPr lang="en-US" dirty="0" err="1" smtClean="0"/>
              <a:t>i</a:t>
            </a:r>
            <a:r>
              <a:rPr lang="en-US" dirty="0" smtClean="0"/>
              <a:t>) Simple utilization of naked plasmid or short regulatory nucleic acids by local administration. </a:t>
            </a:r>
          </a:p>
          <a:p>
            <a:pPr lvl="2">
              <a:buNone/>
            </a:pPr>
            <a:r>
              <a:rPr lang="en-US" dirty="0" smtClean="0"/>
              <a:t>(ii) Facilitation of nucleic acid entry into the cells by physical methods such as </a:t>
            </a:r>
            <a:r>
              <a:rPr lang="en-US" dirty="0" err="1" smtClean="0"/>
              <a:t>electroporation</a:t>
            </a:r>
            <a:r>
              <a:rPr lang="en-US" dirty="0" smtClean="0"/>
              <a:t> or </a:t>
            </a:r>
            <a:r>
              <a:rPr lang="en-US" dirty="0" err="1" smtClean="0"/>
              <a:t>sonoporation</a:t>
            </a:r>
            <a:r>
              <a:rPr lang="en-US" dirty="0" smtClean="0"/>
              <a:t>. </a:t>
            </a:r>
          </a:p>
          <a:p>
            <a:pPr lvl="2">
              <a:buNone/>
            </a:pPr>
            <a:r>
              <a:rPr lang="en-US" dirty="0" smtClean="0"/>
              <a:t>(iii) Transport of nucleic acids into the cells by </a:t>
            </a:r>
            <a:r>
              <a:rPr lang="en-US" dirty="0" err="1" smtClean="0"/>
              <a:t>liposomes</a:t>
            </a:r>
            <a:r>
              <a:rPr lang="en-US" dirty="0" smtClean="0"/>
              <a:t> or polymers. </a:t>
            </a:r>
          </a:p>
          <a:p>
            <a:pPr lvl="2">
              <a:buNone/>
            </a:pPr>
            <a:r>
              <a:rPr lang="en-US" dirty="0" smtClean="0"/>
              <a:t>(iv) Embedding of nucleic acid sequences within the viral genomes. </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549</Words>
  <Application>Microsoft Office PowerPoint</Application>
  <PresentationFormat>Ekran Gösterisi (4:3)</PresentationFormat>
  <Paragraphs>29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Gene delivery vectors</vt:lpstr>
      <vt:lpstr>Gene Therapy - intro</vt:lpstr>
      <vt:lpstr>Slayt 3</vt:lpstr>
      <vt:lpstr>Examples</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 delivery vectors</dc:title>
  <dc:creator>Pc Hp</dc:creator>
  <cp:lastModifiedBy>Pc Hp</cp:lastModifiedBy>
  <cp:revision>1</cp:revision>
  <dcterms:created xsi:type="dcterms:W3CDTF">2018-02-13T11:13:49Z</dcterms:created>
  <dcterms:modified xsi:type="dcterms:W3CDTF">2018-02-13T11:18:41Z</dcterms:modified>
</cp:coreProperties>
</file>