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2" r:id="rId7"/>
    <p:sldId id="273" r:id="rId8"/>
    <p:sldId id="275" r:id="rId9"/>
    <p:sldId id="276" r:id="rId10"/>
    <p:sldId id="277" r:id="rId11"/>
    <p:sldId id="278" r:id="rId12"/>
    <p:sldId id="280" r:id="rId13"/>
    <p:sldId id="279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CE529-04DB-4C50-933C-2060EFE61E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26E5E46-6380-46EE-BC7D-6F2B067F55D0}">
      <dgm:prSet phldrT="[Metin]"/>
      <dgm:spPr>
        <a:solidFill>
          <a:schemeClr val="accent5">
            <a:lumMod val="75000"/>
            <a:alpha val="5000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tr-TR" b="1" smtClean="0"/>
            <a:t>Kişilik Kuramları ve Gelişim</a:t>
          </a:r>
          <a:endParaRPr lang="tr-TR" b="1"/>
        </a:p>
      </dgm:t>
    </dgm:pt>
    <dgm:pt modelId="{CB7C8DDA-D81C-46A4-BE7F-F967F68454C1}" type="parTrans" cxnId="{455BB717-BBB6-4BB4-AB56-52BD42161860}">
      <dgm:prSet/>
      <dgm:spPr/>
      <dgm:t>
        <a:bodyPr/>
        <a:lstStyle/>
        <a:p>
          <a:endParaRPr lang="tr-TR"/>
        </a:p>
      </dgm:t>
    </dgm:pt>
    <dgm:pt modelId="{07B63F2D-C0EA-46BA-89C3-E7A9B6413862}" type="sibTrans" cxnId="{455BB717-BBB6-4BB4-AB56-52BD42161860}">
      <dgm:prSet/>
      <dgm:spPr/>
      <dgm:t>
        <a:bodyPr/>
        <a:lstStyle/>
        <a:p>
          <a:endParaRPr lang="tr-TR"/>
        </a:p>
      </dgm:t>
    </dgm:pt>
    <dgm:pt modelId="{FE64DAD6-975B-454E-873F-3DBBBEF4FEF9}">
      <dgm:prSet phldrT="[Metin]" custT="1"/>
      <dgm:spPr>
        <a:solidFill>
          <a:srgbClr val="00B050">
            <a:alpha val="50000"/>
          </a:srgb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tr-TR" sz="3800" b="1" smtClean="0"/>
            <a:t>İstikrar ve Değişim</a:t>
          </a:r>
          <a:endParaRPr lang="tr-TR" sz="3800" b="1"/>
        </a:p>
      </dgm:t>
    </dgm:pt>
    <dgm:pt modelId="{9F53699B-19E8-4AEC-B98A-EC44B3C5DE5E}" type="parTrans" cxnId="{921895D1-F5A5-4875-A42D-D11D54771724}">
      <dgm:prSet/>
      <dgm:spPr/>
      <dgm:t>
        <a:bodyPr/>
        <a:lstStyle/>
        <a:p>
          <a:endParaRPr lang="tr-TR"/>
        </a:p>
      </dgm:t>
    </dgm:pt>
    <dgm:pt modelId="{79A5F687-911F-4CF5-BA52-4747675EA0E8}" type="sibTrans" cxnId="{921895D1-F5A5-4875-A42D-D11D54771724}">
      <dgm:prSet/>
      <dgm:spPr/>
      <dgm:t>
        <a:bodyPr/>
        <a:lstStyle/>
        <a:p>
          <a:endParaRPr lang="tr-TR"/>
        </a:p>
      </dgm:t>
    </dgm:pt>
    <dgm:pt modelId="{56FA8CBF-D2FE-4136-A952-15593FD8719B}">
      <dgm:prSet phldrT="[Metin]" custT="1"/>
      <dgm:spPr>
        <a:solidFill>
          <a:schemeClr val="accent6">
            <a:lumMod val="75000"/>
            <a:alpha val="5000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tr-TR" sz="4000" b="1" smtClean="0"/>
            <a:t>Yakın İlişkiler</a:t>
          </a:r>
          <a:endParaRPr lang="tr-TR" sz="4000" b="1"/>
        </a:p>
      </dgm:t>
    </dgm:pt>
    <dgm:pt modelId="{26826046-4758-41B4-9111-D1D955570526}" type="parTrans" cxnId="{76C35353-4777-42A3-BD8D-94C726DE926B}">
      <dgm:prSet/>
      <dgm:spPr/>
      <dgm:t>
        <a:bodyPr/>
        <a:lstStyle/>
        <a:p>
          <a:endParaRPr lang="tr-TR"/>
        </a:p>
      </dgm:t>
    </dgm:pt>
    <dgm:pt modelId="{318AC435-5E31-4BAC-892B-164EF1A68F44}" type="sibTrans" cxnId="{76C35353-4777-42A3-BD8D-94C726DE926B}">
      <dgm:prSet/>
      <dgm:spPr/>
      <dgm:t>
        <a:bodyPr/>
        <a:lstStyle/>
        <a:p>
          <a:endParaRPr lang="tr-TR"/>
        </a:p>
      </dgm:t>
    </dgm:pt>
    <dgm:pt modelId="{0A7AFBFF-2879-41C7-87D3-3136CEC48F55}" type="pres">
      <dgm:prSet presAssocID="{FE8CE529-04DB-4C50-933C-2060EFE61E45}" presName="compositeShape" presStyleCnt="0">
        <dgm:presLayoutVars>
          <dgm:chMax val="7"/>
          <dgm:dir/>
          <dgm:resizeHandles val="exact"/>
        </dgm:presLayoutVars>
      </dgm:prSet>
      <dgm:spPr/>
    </dgm:pt>
    <dgm:pt modelId="{97F5AC24-DF1F-4610-B878-8749D138DDC4}" type="pres">
      <dgm:prSet presAssocID="{326E5E46-6380-46EE-BC7D-6F2B067F55D0}" presName="circ1" presStyleLbl="vennNode1" presStyleIdx="0" presStyleCnt="3"/>
      <dgm:spPr/>
      <dgm:t>
        <a:bodyPr/>
        <a:lstStyle/>
        <a:p>
          <a:endParaRPr lang="tr-TR"/>
        </a:p>
      </dgm:t>
    </dgm:pt>
    <dgm:pt modelId="{2769E580-E46D-4111-8B5D-041286239A28}" type="pres">
      <dgm:prSet presAssocID="{326E5E46-6380-46EE-BC7D-6F2B067F55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F336BC-95DF-4759-A295-B8401DC61864}" type="pres">
      <dgm:prSet presAssocID="{FE64DAD6-975B-454E-873F-3DBBBEF4FEF9}" presName="circ2" presStyleLbl="vennNode1" presStyleIdx="1" presStyleCnt="3"/>
      <dgm:spPr/>
      <dgm:t>
        <a:bodyPr/>
        <a:lstStyle/>
        <a:p>
          <a:endParaRPr lang="tr-TR"/>
        </a:p>
      </dgm:t>
    </dgm:pt>
    <dgm:pt modelId="{BA0664E8-4ABD-4506-8A91-6BEAEF2A0C09}" type="pres">
      <dgm:prSet presAssocID="{FE64DAD6-975B-454E-873F-3DBBBEF4FE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46D298-C709-4B0C-AFE7-0BF3FCC3C8A5}" type="pres">
      <dgm:prSet presAssocID="{56FA8CBF-D2FE-4136-A952-15593FD8719B}" presName="circ3" presStyleLbl="vennNode1" presStyleIdx="2" presStyleCnt="3"/>
      <dgm:spPr/>
      <dgm:t>
        <a:bodyPr/>
        <a:lstStyle/>
        <a:p>
          <a:endParaRPr lang="tr-TR"/>
        </a:p>
      </dgm:t>
    </dgm:pt>
    <dgm:pt modelId="{1E2D06AF-583F-4FF4-BF34-36389C1601E2}" type="pres">
      <dgm:prSet presAssocID="{56FA8CBF-D2FE-4136-A952-15593FD871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1895D1-F5A5-4875-A42D-D11D54771724}" srcId="{FE8CE529-04DB-4C50-933C-2060EFE61E45}" destId="{FE64DAD6-975B-454E-873F-3DBBBEF4FEF9}" srcOrd="1" destOrd="0" parTransId="{9F53699B-19E8-4AEC-B98A-EC44B3C5DE5E}" sibTransId="{79A5F687-911F-4CF5-BA52-4747675EA0E8}"/>
    <dgm:cxn modelId="{CFE72AD8-BC7C-4257-BC45-4DD25FBCCBA0}" type="presOf" srcId="{FE64DAD6-975B-454E-873F-3DBBBEF4FEF9}" destId="{BA0664E8-4ABD-4506-8A91-6BEAEF2A0C09}" srcOrd="1" destOrd="0" presId="urn:microsoft.com/office/officeart/2005/8/layout/venn1"/>
    <dgm:cxn modelId="{212A89A3-3B32-4F75-A503-121D2F7295D5}" type="presOf" srcId="{FE64DAD6-975B-454E-873F-3DBBBEF4FEF9}" destId="{D7F336BC-95DF-4759-A295-B8401DC61864}" srcOrd="0" destOrd="0" presId="urn:microsoft.com/office/officeart/2005/8/layout/venn1"/>
    <dgm:cxn modelId="{76C35353-4777-42A3-BD8D-94C726DE926B}" srcId="{FE8CE529-04DB-4C50-933C-2060EFE61E45}" destId="{56FA8CBF-D2FE-4136-A952-15593FD8719B}" srcOrd="2" destOrd="0" parTransId="{26826046-4758-41B4-9111-D1D955570526}" sibTransId="{318AC435-5E31-4BAC-892B-164EF1A68F44}"/>
    <dgm:cxn modelId="{CAC32469-CBA3-48A4-91BB-410A5C5AE186}" type="presOf" srcId="{326E5E46-6380-46EE-BC7D-6F2B067F55D0}" destId="{2769E580-E46D-4111-8B5D-041286239A28}" srcOrd="1" destOrd="0" presId="urn:microsoft.com/office/officeart/2005/8/layout/venn1"/>
    <dgm:cxn modelId="{0D300549-2AD7-49A0-90A6-99C9C60DBBF9}" type="presOf" srcId="{56FA8CBF-D2FE-4136-A952-15593FD8719B}" destId="{B646D298-C709-4B0C-AFE7-0BF3FCC3C8A5}" srcOrd="0" destOrd="0" presId="urn:microsoft.com/office/officeart/2005/8/layout/venn1"/>
    <dgm:cxn modelId="{455BB717-BBB6-4BB4-AB56-52BD42161860}" srcId="{FE8CE529-04DB-4C50-933C-2060EFE61E45}" destId="{326E5E46-6380-46EE-BC7D-6F2B067F55D0}" srcOrd="0" destOrd="0" parTransId="{CB7C8DDA-D81C-46A4-BE7F-F967F68454C1}" sibTransId="{07B63F2D-C0EA-46BA-89C3-E7A9B6413862}"/>
    <dgm:cxn modelId="{C4716E7A-7CA8-4C7E-A494-BDAEFCCBD6C5}" type="presOf" srcId="{FE8CE529-04DB-4C50-933C-2060EFE61E45}" destId="{0A7AFBFF-2879-41C7-87D3-3136CEC48F55}" srcOrd="0" destOrd="0" presId="urn:microsoft.com/office/officeart/2005/8/layout/venn1"/>
    <dgm:cxn modelId="{0A9517D5-9A33-4CA8-AEBE-F0CC36B3C401}" type="presOf" srcId="{326E5E46-6380-46EE-BC7D-6F2B067F55D0}" destId="{97F5AC24-DF1F-4610-B878-8749D138DDC4}" srcOrd="0" destOrd="0" presId="urn:microsoft.com/office/officeart/2005/8/layout/venn1"/>
    <dgm:cxn modelId="{0DDD0B37-CA38-42B4-B1B1-AD8DB0F0B260}" type="presOf" srcId="{56FA8CBF-D2FE-4136-A952-15593FD8719B}" destId="{1E2D06AF-583F-4FF4-BF34-36389C1601E2}" srcOrd="1" destOrd="0" presId="urn:microsoft.com/office/officeart/2005/8/layout/venn1"/>
    <dgm:cxn modelId="{D06ACDDA-BFDB-41E7-A3CF-4DAFB4EF621A}" type="presParOf" srcId="{0A7AFBFF-2879-41C7-87D3-3136CEC48F55}" destId="{97F5AC24-DF1F-4610-B878-8749D138DDC4}" srcOrd="0" destOrd="0" presId="urn:microsoft.com/office/officeart/2005/8/layout/venn1"/>
    <dgm:cxn modelId="{F5B0BFDC-6206-4565-A755-23FE031CA660}" type="presParOf" srcId="{0A7AFBFF-2879-41C7-87D3-3136CEC48F55}" destId="{2769E580-E46D-4111-8B5D-041286239A28}" srcOrd="1" destOrd="0" presId="urn:microsoft.com/office/officeart/2005/8/layout/venn1"/>
    <dgm:cxn modelId="{906614E9-E084-4C80-A06E-C43CF442DADC}" type="presParOf" srcId="{0A7AFBFF-2879-41C7-87D3-3136CEC48F55}" destId="{D7F336BC-95DF-4759-A295-B8401DC61864}" srcOrd="2" destOrd="0" presId="urn:microsoft.com/office/officeart/2005/8/layout/venn1"/>
    <dgm:cxn modelId="{EB190C7C-B68F-4344-B944-53616BC5F326}" type="presParOf" srcId="{0A7AFBFF-2879-41C7-87D3-3136CEC48F55}" destId="{BA0664E8-4ABD-4506-8A91-6BEAEF2A0C09}" srcOrd="3" destOrd="0" presId="urn:microsoft.com/office/officeart/2005/8/layout/venn1"/>
    <dgm:cxn modelId="{3F477A73-68E3-4B90-AD2A-B5FB4671D645}" type="presParOf" srcId="{0A7AFBFF-2879-41C7-87D3-3136CEC48F55}" destId="{B646D298-C709-4B0C-AFE7-0BF3FCC3C8A5}" srcOrd="4" destOrd="0" presId="urn:microsoft.com/office/officeart/2005/8/layout/venn1"/>
    <dgm:cxn modelId="{A27A9880-8509-4635-9815-436DE95001C5}" type="presParOf" srcId="{0A7AFBFF-2879-41C7-87D3-3136CEC48F55}" destId="{1E2D06AF-583F-4FF4-BF34-36389C1601E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5AC24-DF1F-4610-B878-8749D138DDC4}">
      <dsp:nvSpPr>
        <dsp:cNvPr id="0" name=""/>
        <dsp:cNvSpPr/>
      </dsp:nvSpPr>
      <dsp:spPr>
        <a:xfrm>
          <a:off x="2757906" y="71107"/>
          <a:ext cx="3413179" cy="3413179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smtClean="0"/>
            <a:t>Kişilik Kuramları ve Gelişim</a:t>
          </a:r>
          <a:endParaRPr lang="tr-TR" sz="3600" b="1" kern="1200"/>
        </a:p>
      </dsp:txBody>
      <dsp:txXfrm>
        <a:off x="3212996" y="668414"/>
        <a:ext cx="2502998" cy="1535930"/>
      </dsp:txXfrm>
    </dsp:sp>
    <dsp:sp modelId="{D7F336BC-95DF-4759-A295-B8401DC61864}">
      <dsp:nvSpPr>
        <dsp:cNvPr id="0" name=""/>
        <dsp:cNvSpPr/>
      </dsp:nvSpPr>
      <dsp:spPr>
        <a:xfrm>
          <a:off x="3989495" y="2204344"/>
          <a:ext cx="3413179" cy="3413179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b="1" kern="1200" smtClean="0"/>
            <a:t>İstikrar ve Değişim</a:t>
          </a:r>
          <a:endParaRPr lang="tr-TR" sz="3800" b="1" kern="1200"/>
        </a:p>
      </dsp:txBody>
      <dsp:txXfrm>
        <a:off x="5033359" y="3086082"/>
        <a:ext cx="2047907" cy="1877248"/>
      </dsp:txXfrm>
    </dsp:sp>
    <dsp:sp modelId="{B646D298-C709-4B0C-AFE7-0BF3FCC3C8A5}">
      <dsp:nvSpPr>
        <dsp:cNvPr id="0" name=""/>
        <dsp:cNvSpPr/>
      </dsp:nvSpPr>
      <dsp:spPr>
        <a:xfrm>
          <a:off x="1526317" y="2204344"/>
          <a:ext cx="3413179" cy="3413179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Yakın İlişkiler</a:t>
          </a:r>
          <a:endParaRPr lang="tr-TR" sz="4000" b="1" kern="1200"/>
        </a:p>
      </dsp:txBody>
      <dsp:txXfrm>
        <a:off x="1847725" y="3086082"/>
        <a:ext cx="2047907" cy="187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6" y="116632"/>
            <a:ext cx="883213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8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47242" y="1398255"/>
            <a:ext cx="57809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d) Orta Yaş Gelişim Bağlamları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934" y="2550383"/>
            <a:ext cx="8874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Şimdi yaşam bağlamının üç yönünün, orta yaş yetişkinliği sırasında </a:t>
            </a:r>
            <a:r>
              <a:rPr lang="tr-TR" sz="3500" smtClean="0"/>
              <a:t>gelişimi nasıl </a:t>
            </a:r>
            <a:r>
              <a:rPr lang="tr-TR" sz="3500"/>
              <a:t>etkilediğini inceleyelim: Tarihsel bağlam (grup etkileri), </a:t>
            </a:r>
            <a:r>
              <a:rPr lang="tr-TR" sz="3500" smtClean="0"/>
              <a:t>cinsiyet ve </a:t>
            </a:r>
            <a:r>
              <a:rPr lang="tr-TR" sz="3500"/>
              <a:t>kültür.</a:t>
            </a:r>
          </a:p>
        </p:txBody>
      </p:sp>
    </p:spTree>
    <p:extLst>
      <p:ext uri="{BB962C8B-B14F-4D97-AF65-F5344CB8AC3E}">
        <p14:creationId xmlns:p14="http://schemas.microsoft.com/office/powerpoint/2010/main" val="27754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854" y="1556792"/>
            <a:ext cx="88896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Tarihsel Bağlam (Kuşak Etkiler): </a:t>
            </a:r>
            <a:r>
              <a:rPr lang="tr-TR" sz="3500"/>
              <a:t>Bazı gelişimciler, farklı </a:t>
            </a:r>
            <a:r>
              <a:rPr lang="tr-TR" sz="3500" smtClean="0"/>
              <a:t>grupların yaşam </a:t>
            </a:r>
            <a:r>
              <a:rPr lang="tr-TR" sz="3500"/>
              <a:t>dilimini nasıl geçirdiği konusunda, değişen tarihsel dönemler </a:t>
            </a:r>
            <a:r>
              <a:rPr lang="tr-TR" sz="3500" smtClean="0"/>
              <a:t>ve farklı </a:t>
            </a:r>
            <a:r>
              <a:rPr lang="tr-TR" sz="3500"/>
              <a:t>sosyal beklentilerin etkili olduğu sonucuna varıyorlar- aynı yıl </a:t>
            </a:r>
            <a:r>
              <a:rPr lang="tr-TR" sz="3500" smtClean="0"/>
              <a:t>veya dönemde </a:t>
            </a:r>
            <a:r>
              <a:rPr lang="tr-TR" sz="3500"/>
              <a:t>doğan birey grupları- (Schaie, 2010, 2011).</a:t>
            </a:r>
          </a:p>
        </p:txBody>
      </p:sp>
    </p:spTree>
    <p:extLst>
      <p:ext uri="{BB962C8B-B14F-4D97-AF65-F5344CB8AC3E}">
        <p14:creationId xmlns:p14="http://schemas.microsoft.com/office/powerpoint/2010/main" val="16746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7976" y="1830303"/>
            <a:ext cx="8468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Sosyal saat: </a:t>
            </a:r>
            <a:r>
              <a:rPr lang="tr-TR" sz="3500"/>
              <a:t>Bireylerden evlenmek, çocuk </a:t>
            </a:r>
            <a:r>
              <a:rPr lang="tr-TR" sz="3500" smtClean="0"/>
              <a:t>yapmak veya </a:t>
            </a:r>
            <a:r>
              <a:rPr lang="tr-TR" sz="3500"/>
              <a:t>bir kariyer kurmak gibi, yaşam görevlerini </a:t>
            </a:r>
            <a:r>
              <a:rPr lang="tr-TR" sz="3500" smtClean="0"/>
              <a:t>yerlerine getirmeleri </a:t>
            </a:r>
            <a:r>
              <a:rPr lang="tr-TR" sz="3500"/>
              <a:t>beklenen zaman dilimi.</a:t>
            </a:r>
          </a:p>
        </p:txBody>
      </p:sp>
    </p:spTree>
    <p:extLst>
      <p:ext uri="{BB962C8B-B14F-4D97-AF65-F5344CB8AC3E}">
        <p14:creationId xmlns:p14="http://schemas.microsoft.com/office/powerpoint/2010/main" val="14509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360800"/>
            <a:ext cx="8928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Cinsiyet Bağlamı: </a:t>
            </a:r>
            <a:r>
              <a:rPr lang="tr-TR" sz="3500"/>
              <a:t>Eleştirmenler yetişkin gelişimlerini içeren dönem </a:t>
            </a:r>
            <a:r>
              <a:rPr lang="tr-TR" sz="3500" smtClean="0"/>
              <a:t>teorilerinin, erkekleri </a:t>
            </a:r>
            <a:r>
              <a:rPr lang="tr-TR" sz="3500"/>
              <a:t>ön plana çıkardığını söyler.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504" y="3593048"/>
            <a:ext cx="8928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Kültürel Bağlam: </a:t>
            </a:r>
            <a:r>
              <a:rPr lang="tr-TR" sz="3500"/>
              <a:t>Bir çok kültürde özellikle sanayileşmemiş kültürlerde, orta </a:t>
            </a:r>
            <a:r>
              <a:rPr lang="tr-TR" sz="3500" smtClean="0"/>
              <a:t>yaş kavramı </a:t>
            </a:r>
            <a:r>
              <a:rPr lang="tr-TR" sz="3500"/>
              <a:t>net değildir veya bazı durumlarda eksiktir.</a:t>
            </a:r>
          </a:p>
        </p:txBody>
      </p:sp>
    </p:spTree>
    <p:extLst>
      <p:ext uri="{BB962C8B-B14F-4D97-AF65-F5344CB8AC3E}">
        <p14:creationId xmlns:p14="http://schemas.microsoft.com/office/powerpoint/2010/main" val="31437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2744" y="332656"/>
            <a:ext cx="41089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B) İstikrar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ve Değişim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6" y="1300118"/>
            <a:ext cx="45983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Boylamsal Çalışmalar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4826" y="2348880"/>
            <a:ext cx="88816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Yetişkin gelişiminde, durağanlık veya değişim boyutlarını anlamamıza yardım </a:t>
            </a:r>
            <a:r>
              <a:rPr lang="tr-TR" sz="3500" smtClean="0"/>
              <a:t>eden dört </a:t>
            </a:r>
            <a:r>
              <a:rPr lang="tr-TR" sz="3500"/>
              <a:t>çalışmayı inceleyeceğiz: Costa ve McCrae’nin Baltimore Çalışması, </a:t>
            </a:r>
            <a:r>
              <a:rPr lang="tr-TR" sz="3500" smtClean="0"/>
              <a:t>Berkeley’in Boylamsal </a:t>
            </a:r>
            <a:r>
              <a:rPr lang="tr-TR" sz="3500"/>
              <a:t>Çalışmaları, Helson’un Mills Üniversitesi Çalışması ve Vaillant’ın Çalışmaları.</a:t>
            </a:r>
          </a:p>
        </p:txBody>
      </p:sp>
    </p:spTree>
    <p:extLst>
      <p:ext uri="{BB962C8B-B14F-4D97-AF65-F5344CB8AC3E}">
        <p14:creationId xmlns:p14="http://schemas.microsoft.com/office/powerpoint/2010/main" val="22891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2820" y="1438612"/>
            <a:ext cx="886367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Costa ve McCrae’nin Baltimore Çalışması</a:t>
            </a:r>
            <a:r>
              <a:rPr lang="tr-TR" sz="3500" b="1" smtClean="0"/>
              <a:t>: </a:t>
            </a:r>
            <a:r>
              <a:rPr lang="tr-TR" sz="3500"/>
              <a:t>Kişiliğin beş büyük faktörüne yoğunlaşırlar ki</a:t>
            </a:r>
          </a:p>
          <a:p>
            <a:r>
              <a:rPr lang="tr-TR" sz="3500"/>
              <a:t>bunlar, yaşantıya açıklık (opennes experience), sorumluluk (conscientiousness</a:t>
            </a:r>
            <a:r>
              <a:rPr lang="tr-TR" sz="3500" smtClean="0"/>
              <a:t>), dışa </a:t>
            </a:r>
            <a:r>
              <a:rPr lang="tr-TR" sz="3500"/>
              <a:t>dönüklük (extraversion), yumuşak başlılık (agreeablaness) ve </a:t>
            </a:r>
            <a:r>
              <a:rPr lang="tr-TR" sz="3500" smtClean="0"/>
              <a:t>nevrotizm-duygusal denge </a:t>
            </a:r>
            <a:r>
              <a:rPr lang="tr-TR" sz="3500"/>
              <a:t>(emotional stability).</a:t>
            </a:r>
          </a:p>
        </p:txBody>
      </p:sp>
    </p:spTree>
    <p:extLst>
      <p:ext uri="{BB962C8B-B14F-4D97-AF65-F5344CB8AC3E}">
        <p14:creationId xmlns:p14="http://schemas.microsoft.com/office/powerpoint/2010/main" val="24681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1048" y="2008872"/>
            <a:ext cx="88854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Kişiliğin beş büyük faktörü: </a:t>
            </a:r>
            <a:r>
              <a:rPr lang="tr-TR" sz="3500"/>
              <a:t>Duygusal denge, </a:t>
            </a:r>
            <a:r>
              <a:rPr lang="tr-TR" sz="3500" smtClean="0"/>
              <a:t>dışa dönüklük</a:t>
            </a:r>
            <a:r>
              <a:rPr lang="tr-TR" sz="3500"/>
              <a:t>, yaşantıya açıklık, yumuşak başlılık ve sorumluluk.</a:t>
            </a:r>
          </a:p>
        </p:txBody>
      </p:sp>
    </p:spTree>
    <p:extLst>
      <p:ext uri="{BB962C8B-B14F-4D97-AF65-F5344CB8AC3E}">
        <p14:creationId xmlns:p14="http://schemas.microsoft.com/office/powerpoint/2010/main" val="19728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9952"/>
            <a:ext cx="5616624" cy="577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614545"/>
            <a:ext cx="5471020" cy="56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7903"/>
            <a:ext cx="5472608" cy="57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692231584"/>
              </p:ext>
            </p:extLst>
          </p:nvPr>
        </p:nvGraphicFramePr>
        <p:xfrm>
          <a:off x="107504" y="404664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6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5AC24-DF1F-4610-B878-8749D138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7F5AC24-DF1F-4610-B878-8749D138D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F336BC-95DF-4759-A295-B8401DC61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7F336BC-95DF-4759-A295-B8401DC61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46D298-C709-4B0C-AFE7-0BF3FCC3C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646D298-C709-4B0C-AFE7-0BF3FCC3C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513182"/>
            <a:ext cx="5182988" cy="583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76672"/>
            <a:ext cx="5523660" cy="58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052736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Berkeley Boylamsal Çalışması: </a:t>
            </a:r>
            <a:r>
              <a:rPr lang="tr-TR" sz="3500"/>
              <a:t>Berkeley boylamsal çalışmasında, 500’den </a:t>
            </a:r>
            <a:r>
              <a:rPr lang="tr-TR" sz="3500" smtClean="0"/>
              <a:t>fazla çocuk </a:t>
            </a:r>
            <a:r>
              <a:rPr lang="tr-TR" sz="3500"/>
              <a:t>ve ebeveyn üzerinde ilk olarak </a:t>
            </a:r>
            <a:r>
              <a:rPr lang="tr-TR" sz="3500" smtClean="0"/>
              <a:t>1920’lerin sonlarında </a:t>
            </a:r>
            <a:r>
              <a:rPr lang="tr-TR" sz="3500"/>
              <a:t>ve 1930’ların </a:t>
            </a:r>
            <a:r>
              <a:rPr lang="tr-TR" sz="3500" smtClean="0"/>
              <a:t>başlarında çalışma </a:t>
            </a:r>
            <a:r>
              <a:rPr lang="tr-TR" sz="3500"/>
              <a:t>yapıldı. </a:t>
            </a:r>
            <a:r>
              <a:rPr lang="tr-TR" sz="3500" i="1"/>
              <a:t>“Orta Yaş Döneminde Şu An ve Geçmiş (Eichorn ve diğerleri, 1981)” </a:t>
            </a:r>
            <a:r>
              <a:rPr lang="tr-TR" sz="3500" smtClean="0"/>
              <a:t>adlı kitap </a:t>
            </a:r>
            <a:r>
              <a:rPr lang="tr-TR" sz="3500"/>
              <a:t>bu bireylerin orta yaşa gelince gösterdikleri profili yansıtır.</a:t>
            </a:r>
          </a:p>
        </p:txBody>
      </p:sp>
    </p:spTree>
    <p:extLst>
      <p:ext uri="{BB962C8B-B14F-4D97-AF65-F5344CB8AC3E}">
        <p14:creationId xmlns:p14="http://schemas.microsoft.com/office/powerpoint/2010/main" val="12449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689189"/>
            <a:ext cx="88963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Hellons’un Mills Üniversitesi Çalışması:</a:t>
            </a:r>
            <a:r>
              <a:rPr lang="tr-TR" sz="3500" smtClean="0"/>
              <a:t> Öncelikle</a:t>
            </a:r>
            <a:r>
              <a:rPr lang="tr-TR" sz="3500"/>
              <a:t> </a:t>
            </a:r>
            <a:r>
              <a:rPr lang="tr-TR" sz="3500" smtClean="0"/>
              <a:t>1950’lerin </a:t>
            </a:r>
            <a:r>
              <a:rPr lang="tr-TR" sz="3500"/>
              <a:t>sonlarında California’daki Mills Üniversitesi’nde yaşça büyük olan 132</a:t>
            </a:r>
          </a:p>
          <a:p>
            <a:r>
              <a:rPr lang="tr-TR" sz="3500"/>
              <a:t>kadın üzerinde çalıştılar ve daha sonra kadınlar 30’lu, 40’lı ve 50’li yaşlara </a:t>
            </a:r>
            <a:r>
              <a:rPr lang="tr-TR" sz="3500" smtClean="0"/>
              <a:t>gelince de </a:t>
            </a:r>
            <a:r>
              <a:rPr lang="tr-TR" sz="3500"/>
              <a:t>çalışmalarını sürdürdüler</a:t>
            </a:r>
          </a:p>
        </p:txBody>
      </p:sp>
    </p:spTree>
    <p:extLst>
      <p:ext uri="{BB962C8B-B14F-4D97-AF65-F5344CB8AC3E}">
        <p14:creationId xmlns:p14="http://schemas.microsoft.com/office/powerpoint/2010/main" val="34977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686287"/>
            <a:ext cx="8907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George Vailant’ın Çalışmaları: </a:t>
            </a:r>
            <a:r>
              <a:rPr lang="tr-TR" sz="3500"/>
              <a:t>George Vailant tarafından </a:t>
            </a:r>
            <a:r>
              <a:rPr lang="tr-TR" sz="3500" smtClean="0"/>
              <a:t>gerçekleştirilen boylamsal </a:t>
            </a:r>
            <a:r>
              <a:rPr lang="tr-TR" sz="3500"/>
              <a:t>çalışmalar şu ana kadar belirtilen çalışmalardan </a:t>
            </a:r>
            <a:r>
              <a:rPr lang="tr-TR" sz="3500" smtClean="0"/>
              <a:t>biraz daha </a:t>
            </a:r>
            <a:r>
              <a:rPr lang="tr-TR" sz="3500"/>
              <a:t>farklı bir soruyu incelememize yardım ediyor</a:t>
            </a:r>
            <a:r>
              <a:rPr lang="tr-TR" sz="3500" smtClean="0"/>
              <a:t>: …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3056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332656"/>
            <a:ext cx="227979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Sonuçlar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412776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/>
              <a:t>S</a:t>
            </a:r>
            <a:r>
              <a:rPr lang="tr-TR" sz="3000" smtClean="0"/>
              <a:t>on </a:t>
            </a:r>
            <a:r>
              <a:rPr lang="tr-TR" sz="3000"/>
              <a:t>araştırmalar kişilikteki stabilitenin 30’lu yaşlarda </a:t>
            </a:r>
            <a:r>
              <a:rPr lang="tr-TR" sz="3000" smtClean="0"/>
              <a:t>kurulmaya başladığı </a:t>
            </a:r>
            <a:r>
              <a:rPr lang="tr-TR" sz="3000"/>
              <a:t>görüşüyle çelişir (McAdams &amp; Olson, 2010; Roberts, &amp; </a:t>
            </a:r>
            <a:r>
              <a:rPr lang="tr-TR" sz="3000" smtClean="0"/>
              <a:t>Mroczek, </a:t>
            </a:r>
            <a:r>
              <a:rPr lang="en-US" sz="3000" smtClean="0"/>
              <a:t>2008</a:t>
            </a:r>
            <a:r>
              <a:rPr lang="en-US" sz="3000"/>
              <a:t>; Roberts, Wood, &amp; Caspi, 2008; Roberts &amp; others, 2009). Çok sayıdaki</a:t>
            </a:r>
          </a:p>
          <a:p>
            <a:r>
              <a:rPr lang="tr-TR" sz="3000"/>
              <a:t>insanın kişilik özelliğinde, bazı süregelen gelişimsel değişiklikler olsa da, </a:t>
            </a:r>
            <a:r>
              <a:rPr lang="tr-TR" sz="3000" smtClean="0"/>
              <a:t>bireysel düzeyde</a:t>
            </a:r>
            <a:r>
              <a:rPr lang="tr-TR" sz="3000"/>
              <a:t>, insanlar kendilerine özgü kişilik özelliklerini barındıran kalıpları</a:t>
            </a:r>
          </a:p>
          <a:p>
            <a:r>
              <a:rPr lang="tr-TR" sz="3000"/>
              <a:t>gösterebilir (bu kalıplar; kendilerine has gelişimsel dönemlerin temel </a:t>
            </a:r>
            <a:r>
              <a:rPr lang="tr-TR" sz="3000" smtClean="0"/>
              <a:t>noktasıyla ilişkili </a:t>
            </a:r>
            <a:r>
              <a:rPr lang="tr-TR" sz="3000"/>
              <a:t>hayat tecrübelerini yansıtabilir)</a:t>
            </a:r>
          </a:p>
        </p:txBody>
      </p:sp>
    </p:spTree>
    <p:extLst>
      <p:ext uri="{BB962C8B-B14F-4D97-AF65-F5344CB8AC3E}">
        <p14:creationId xmlns:p14="http://schemas.microsoft.com/office/powerpoint/2010/main" val="2779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332656"/>
            <a:ext cx="57250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A) Kişilik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Kuramları ve Gelişim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0162" y="1556792"/>
            <a:ext cx="88963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/>
              <a:t>Orta yaşı kavramlaştırmanın en iyi yolu nedir? Bir dönem mi, ya da kriz mi? </a:t>
            </a:r>
            <a:r>
              <a:rPr lang="tr-TR" sz="3300" smtClean="0"/>
              <a:t>Yaşam olaylarından </a:t>
            </a:r>
            <a:r>
              <a:rPr lang="tr-TR" sz="3300"/>
              <a:t>yaygın olarak orta yaş dönemi nasıl etkilenmiştir? Orta yaşlı </a:t>
            </a:r>
            <a:r>
              <a:rPr lang="tr-TR" sz="3300" smtClean="0"/>
              <a:t>yetişkinlerin yaşam </a:t>
            </a:r>
            <a:r>
              <a:rPr lang="tr-TR" sz="3300"/>
              <a:t>stresleri ve kişisel kontrol farklılıkları daha genç ve daha yaşlılara göre</a:t>
            </a:r>
          </a:p>
          <a:p>
            <a:r>
              <a:rPr lang="tr-TR" sz="3300"/>
              <a:t>daha mı fazladır? Bireylerin orta yaş dönemi boyunca, kültürleri ve cinsiyetleri </a:t>
            </a:r>
            <a:r>
              <a:rPr lang="tr-TR" sz="3300" smtClean="0"/>
              <a:t>kişilik bağlamında </a:t>
            </a:r>
            <a:r>
              <a:rPr lang="tr-TR" sz="3300"/>
              <a:t>bir dönüm noktası mıdır?</a:t>
            </a:r>
          </a:p>
        </p:txBody>
      </p:sp>
    </p:spTree>
    <p:extLst>
      <p:ext uri="{BB962C8B-B14F-4D97-AF65-F5344CB8AC3E}">
        <p14:creationId xmlns:p14="http://schemas.microsoft.com/office/powerpoint/2010/main" val="33576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573936"/>
            <a:ext cx="45795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Yetişkinlik Dönemleri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654056"/>
            <a:ext cx="892899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/>
              <a:t>Yetişkinlik kuramları getirdikleri bakış açıları ile orta yaş döneminde gelişimsel </a:t>
            </a:r>
            <a:r>
              <a:rPr lang="tr-TR" sz="3300" smtClean="0"/>
              <a:t>krizlerin anlaşılmasına </a:t>
            </a:r>
            <a:r>
              <a:rPr lang="tr-TR" sz="3300"/>
              <a:t>katkıda bulunmuştur. Yetişkin gelişim aşamalarını tanımlayan </a:t>
            </a:r>
            <a:r>
              <a:rPr lang="tr-TR" sz="3300" smtClean="0"/>
              <a:t>iki önemli </a:t>
            </a:r>
            <a:r>
              <a:rPr lang="tr-TR" sz="3300"/>
              <a:t>kuram vardır. Bunlar, Erik Erikson’un psikososyal gelişim dönemleri kuramı</a:t>
            </a:r>
          </a:p>
          <a:p>
            <a:r>
              <a:rPr lang="tr-TR" sz="3300"/>
              <a:t>ve Daniel Levinsons’un insan yaşamının dönemleri (mevsimleri)’dir.</a:t>
            </a:r>
          </a:p>
        </p:txBody>
      </p:sp>
    </p:spTree>
    <p:extLst>
      <p:ext uri="{BB962C8B-B14F-4D97-AF65-F5344CB8AC3E}">
        <p14:creationId xmlns:p14="http://schemas.microsoft.com/office/powerpoint/2010/main" val="31146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545173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Erikson’ın Üretkenliğe Karşı Verimsizlik Dönemi: </a:t>
            </a:r>
            <a:r>
              <a:rPr lang="tr-TR" sz="3500"/>
              <a:t>Erikson (1968) </a:t>
            </a:r>
            <a:r>
              <a:rPr lang="tr-TR" sz="3500" smtClean="0"/>
              <a:t>yaşam boyu </a:t>
            </a:r>
            <a:r>
              <a:rPr lang="tr-TR" sz="3500"/>
              <a:t>gelişim kuramında, üretkenliğe karşı verimsizlik dönemi yaşamın 7. </a:t>
            </a:r>
            <a:r>
              <a:rPr lang="tr-TR" sz="3500" smtClean="0"/>
              <a:t>evresi olup</a:t>
            </a:r>
            <a:r>
              <a:rPr lang="tr-TR" sz="3500"/>
              <a:t>, bu dönemde orta yaş yetişkinlerinin önemli sorunlarla karşılaştığını söylemektedir.</a:t>
            </a:r>
          </a:p>
        </p:txBody>
      </p:sp>
    </p:spTree>
    <p:extLst>
      <p:ext uri="{BB962C8B-B14F-4D97-AF65-F5344CB8AC3E}">
        <p14:creationId xmlns:p14="http://schemas.microsoft.com/office/powerpoint/2010/main" val="41695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36078"/>
            <a:ext cx="52111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Yaşam-olayları Yaklaşımı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011774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Yaşla bağlantılı aşamalar, yetişkin kişilik gelişimini incelemede önemli bir yöntemdir.</a:t>
            </a:r>
          </a:p>
          <a:p>
            <a:r>
              <a:rPr lang="tr-TR" sz="3500"/>
              <a:t>Yetişkin kişilik gelişimini kavramsallaştırmada ikinci bir yöntem, yaşam olaylarına</a:t>
            </a:r>
          </a:p>
          <a:p>
            <a:r>
              <a:rPr lang="tr-TR" sz="3500"/>
              <a:t>o</a:t>
            </a:r>
            <a:r>
              <a:rPr lang="tr-TR" sz="3500" smtClean="0"/>
              <a:t>daklanmaktır.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15214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11182" cy="631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1048" y="1401157"/>
            <a:ext cx="8885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Çağdaş yaşam-olayları yaklaşımı: </a:t>
            </a:r>
            <a:r>
              <a:rPr lang="tr-TR" sz="3500"/>
              <a:t>Bu </a:t>
            </a:r>
            <a:r>
              <a:rPr lang="tr-TR" sz="3500" smtClean="0"/>
              <a:t>yaklaşımda yaşam </a:t>
            </a:r>
            <a:r>
              <a:rPr lang="tr-TR" sz="3500"/>
              <a:t>olayının bireyin gelişimini etkilemesi, </a:t>
            </a:r>
            <a:r>
              <a:rPr lang="tr-TR" sz="3500" smtClean="0"/>
              <a:t>sadece olayın </a:t>
            </a:r>
            <a:r>
              <a:rPr lang="tr-TR" sz="3500"/>
              <a:t>kendisine değil, aynı zamanda dolaylı </a:t>
            </a:r>
            <a:r>
              <a:rPr lang="tr-TR" sz="3500" smtClean="0"/>
              <a:t>değişkenlere, bireyin </a:t>
            </a:r>
            <a:r>
              <a:rPr lang="tr-TR" sz="3500"/>
              <a:t>yaşam olayına uyumuna, yaşam </a:t>
            </a:r>
            <a:r>
              <a:rPr lang="tr-TR" sz="3500" smtClean="0"/>
              <a:t>dönemi ve </a:t>
            </a:r>
            <a:r>
              <a:rPr lang="tr-TR" sz="3500"/>
              <a:t>sosyo-tarihsel bağlama bağlıdır.</a:t>
            </a:r>
          </a:p>
        </p:txBody>
      </p:sp>
    </p:spTree>
    <p:extLst>
      <p:ext uri="{BB962C8B-B14F-4D97-AF65-F5344CB8AC3E}">
        <p14:creationId xmlns:p14="http://schemas.microsoft.com/office/powerpoint/2010/main" val="41053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39422"/>
            <a:ext cx="8568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</a:t>
            </a:r>
            <a:r>
              <a:rPr lang="sv-SE" sz="33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Orta Yaş Döneminde Stres Ve Kişisel Kontrol</a:t>
            </a:r>
            <a:endParaRPr lang="tr-TR" sz="33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4172" y="2406367"/>
            <a:ext cx="8862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Orta yaşın, yetişkinlerin çoğunun sarsıcı bir kriz geçirdiği dönem olmadığı ve bir </a:t>
            </a:r>
            <a:r>
              <a:rPr lang="tr-TR" sz="3500" smtClean="0"/>
              <a:t>kriz geçirseler </a:t>
            </a:r>
            <a:r>
              <a:rPr lang="tr-TR" sz="3500"/>
              <a:t>de bunun stresli yaşam olayları ile ilişkili olduğu konusunda kesin </a:t>
            </a:r>
            <a:r>
              <a:rPr lang="tr-TR" sz="3500" smtClean="0"/>
              <a:t>kanıt vardır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3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678</Words>
  <Application>Microsoft Office PowerPoint</Application>
  <PresentationFormat>Ekran Gösterisi (4:3)</PresentationFormat>
  <Paragraphs>37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9</cp:revision>
  <dcterms:created xsi:type="dcterms:W3CDTF">2015-01-13T10:30:19Z</dcterms:created>
  <dcterms:modified xsi:type="dcterms:W3CDTF">2022-04-05T21:15:46Z</dcterms:modified>
</cp:coreProperties>
</file>