
<file path=[Content_Types].xml><?xml version="1.0" encoding="utf-8"?>
<Types xmlns="http://schemas.openxmlformats.org/package/2006/content-types">
  <Default Extension="jfif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4" r:id="rId8"/>
    <p:sldId id="265" r:id="rId9"/>
    <p:sldId id="266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66" autoAdjust="0"/>
    <p:restoredTop sz="94660"/>
  </p:normalViewPr>
  <p:slideViewPr>
    <p:cSldViewPr snapToGrid="0">
      <p:cViewPr varScale="1">
        <p:scale>
          <a:sx n="72" d="100"/>
          <a:sy n="72" d="100"/>
        </p:scale>
        <p:origin x="49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2AC6C-F98C-4EAF-9D23-BB2EEDFDA0E3}" type="datetimeFigureOut">
              <a:rPr lang="tr-TR" smtClean="0"/>
              <a:t>1.05.2020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66346-0D63-4767-B0E1-09F8F5A66B3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274596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2AC6C-F98C-4EAF-9D23-BB2EEDFDA0E3}" type="datetimeFigureOut">
              <a:rPr lang="tr-TR" smtClean="0"/>
              <a:t>1.05.2020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66346-0D63-4767-B0E1-09F8F5A66B3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549068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2AC6C-F98C-4EAF-9D23-BB2EEDFDA0E3}" type="datetimeFigureOut">
              <a:rPr lang="tr-TR" smtClean="0"/>
              <a:t>1.05.2020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66346-0D63-4767-B0E1-09F8F5A66B3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649240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2AC6C-F98C-4EAF-9D23-BB2EEDFDA0E3}" type="datetimeFigureOut">
              <a:rPr lang="tr-TR" smtClean="0"/>
              <a:t>1.05.2020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66346-0D63-4767-B0E1-09F8F5A66B35}" type="slidenum">
              <a:rPr lang="tr-TR" smtClean="0"/>
              <a:t>‹#›</a:t>
            </a:fld>
            <a:endParaRPr lang="tr-TR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961285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2AC6C-F98C-4EAF-9D23-BB2EEDFDA0E3}" type="datetimeFigureOut">
              <a:rPr lang="tr-TR" smtClean="0"/>
              <a:t>1.05.2020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66346-0D63-4767-B0E1-09F8F5A66B3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6820874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ütu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2AC6C-F98C-4EAF-9D23-BB2EEDFDA0E3}" type="datetimeFigureOut">
              <a:rPr lang="tr-TR" smtClean="0"/>
              <a:t>1.05.2020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66346-0D63-4767-B0E1-09F8F5A66B3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339363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Resim Sütu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2AC6C-F98C-4EAF-9D23-BB2EEDFDA0E3}" type="datetimeFigureOut">
              <a:rPr lang="tr-TR" smtClean="0"/>
              <a:t>1.05.2020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66346-0D63-4767-B0E1-09F8F5A66B3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5990766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2AC6C-F98C-4EAF-9D23-BB2EEDFDA0E3}" type="datetimeFigureOut">
              <a:rPr lang="tr-TR" smtClean="0"/>
              <a:t>1.05.2020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66346-0D63-4767-B0E1-09F8F5A66B3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1721320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2AC6C-F98C-4EAF-9D23-BB2EEDFDA0E3}" type="datetimeFigureOut">
              <a:rPr lang="tr-TR" smtClean="0"/>
              <a:t>1.05.2020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66346-0D63-4767-B0E1-09F8F5A66B3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215842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2AC6C-F98C-4EAF-9D23-BB2EEDFDA0E3}" type="datetimeFigureOut">
              <a:rPr lang="tr-TR" smtClean="0"/>
              <a:t>1.05.2020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66346-0D63-4767-B0E1-09F8F5A66B3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511807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2AC6C-F98C-4EAF-9D23-BB2EEDFDA0E3}" type="datetimeFigureOut">
              <a:rPr lang="tr-TR" smtClean="0"/>
              <a:t>1.05.2020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66346-0D63-4767-B0E1-09F8F5A66B3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423195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2AC6C-F98C-4EAF-9D23-BB2EEDFDA0E3}" type="datetimeFigureOut">
              <a:rPr lang="tr-TR" smtClean="0"/>
              <a:t>1.05.2020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66346-0D63-4767-B0E1-09F8F5A66B3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458152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2AC6C-F98C-4EAF-9D23-BB2EEDFDA0E3}" type="datetimeFigureOut">
              <a:rPr lang="tr-TR" smtClean="0"/>
              <a:t>1.05.2020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66346-0D63-4767-B0E1-09F8F5A66B3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148705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2AC6C-F98C-4EAF-9D23-BB2EEDFDA0E3}" type="datetimeFigureOut">
              <a:rPr lang="tr-TR" smtClean="0"/>
              <a:t>1.05.2020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66346-0D63-4767-B0E1-09F8F5A66B3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487159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2AC6C-F98C-4EAF-9D23-BB2EEDFDA0E3}" type="datetimeFigureOut">
              <a:rPr lang="tr-TR" smtClean="0"/>
              <a:t>1.05.2020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66346-0D63-4767-B0E1-09F8F5A66B3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437057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2AC6C-F98C-4EAF-9D23-BB2EEDFDA0E3}" type="datetimeFigureOut">
              <a:rPr lang="tr-TR" smtClean="0"/>
              <a:t>1.05.2020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66346-0D63-4767-B0E1-09F8F5A66B3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21100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2AC6C-F98C-4EAF-9D23-BB2EEDFDA0E3}" type="datetimeFigureOut">
              <a:rPr lang="tr-TR" smtClean="0"/>
              <a:t>1.05.2020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66346-0D63-4767-B0E1-09F8F5A66B3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878341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94C2AC6C-F98C-4EAF-9D23-BB2EEDFDA0E3}" type="datetimeFigureOut">
              <a:rPr lang="tr-TR" smtClean="0"/>
              <a:t>1.05.2020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11166346-0D63-4767-B0E1-09F8F5A66B3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833625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f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CC22226-5910-4F47-836E-DE0012AB608A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311964" y="1948070"/>
            <a:ext cx="8865705" cy="2001078"/>
          </a:xfrm>
        </p:spPr>
        <p:txBody>
          <a:bodyPr/>
          <a:lstStyle/>
          <a:p>
            <a:r>
              <a:rPr lang="tr-TR" b="1" dirty="0"/>
              <a:t>Dosyalama şekilleri </a:t>
            </a:r>
          </a:p>
          <a:p>
            <a:pPr lvl="1"/>
            <a:r>
              <a:rPr lang="tr-TR" dirty="0"/>
              <a:t>yatay Dosyalama</a:t>
            </a:r>
          </a:p>
          <a:p>
            <a:pPr marL="457200" lvl="1" indent="0">
              <a:buNone/>
            </a:pPr>
            <a:r>
              <a:rPr lang="tr-TR" cap="none" dirty="0"/>
              <a:t>     ve </a:t>
            </a:r>
          </a:p>
          <a:p>
            <a:pPr lvl="1"/>
            <a:r>
              <a:rPr lang="tr-TR" dirty="0"/>
              <a:t>Dikey dosyalama </a:t>
            </a:r>
            <a:r>
              <a:rPr lang="tr-TR" cap="none" dirty="0"/>
              <a:t>olmak üzere ikiye ayrılır.</a:t>
            </a:r>
          </a:p>
          <a:p>
            <a:endParaRPr lang="tr-TR" cap="none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704120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CC22226-5910-4F47-836E-DE0012AB608A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1444488"/>
            <a:ext cx="10363826" cy="4346712"/>
          </a:xfrm>
        </p:spPr>
        <p:txBody>
          <a:bodyPr/>
          <a:lstStyle/>
          <a:p>
            <a:pPr algn="just"/>
            <a:r>
              <a:rPr lang="tr-TR" sz="2800" b="1" u="sng" cap="none" dirty="0"/>
              <a:t>1)Yatay Dosyalama,</a:t>
            </a:r>
            <a:r>
              <a:rPr lang="tr-TR" sz="2800" b="1" cap="none" dirty="0"/>
              <a:t> </a:t>
            </a:r>
            <a:r>
              <a:rPr lang="tr-TR" sz="2800" cap="none" dirty="0"/>
              <a:t>çekmeceler yatay olup, dosyalar bu çekmecelere yerleştirilir</a:t>
            </a:r>
            <a:r>
              <a:rPr lang="tr-TR" sz="2800" dirty="0"/>
              <a:t>. Y</a:t>
            </a:r>
            <a:r>
              <a:rPr lang="tr-TR" sz="2800" cap="none" dirty="0"/>
              <a:t>atay rafları kapatılmış dolap şeklinde olanları da yatay, kapalı dolaplardır. </a:t>
            </a:r>
          </a:p>
          <a:p>
            <a:endParaRPr lang="tr-TR" cap="none" dirty="0"/>
          </a:p>
          <a:p>
            <a:endParaRPr lang="tr-TR" dirty="0"/>
          </a:p>
        </p:txBody>
      </p:sp>
      <p:pic>
        <p:nvPicPr>
          <p:cNvPr id="4" name="Resim 3">
            <a:extLst>
              <a:ext uri="{FF2B5EF4-FFF2-40B4-BE49-F238E27FC236}">
                <a16:creationId xmlns:a16="http://schemas.microsoft.com/office/drawing/2014/main" id="{6685179E-9F8E-4753-A44D-47B31DA4806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7537" y="3429000"/>
            <a:ext cx="4282850" cy="20824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97000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0CBFABE-2D3B-430C-8712-19024E0D19B5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1325218"/>
            <a:ext cx="10363826" cy="4603634"/>
          </a:xfrm>
        </p:spPr>
        <p:txBody>
          <a:bodyPr/>
          <a:lstStyle/>
          <a:p>
            <a:pPr marL="0" indent="0" algn="just">
              <a:buNone/>
            </a:pPr>
            <a:r>
              <a:rPr lang="tr-TR" sz="2400" b="1" u="sng" cap="none" dirty="0">
                <a:solidFill>
                  <a:schemeClr val="tx1">
                    <a:lumMod val="85000"/>
                    <a:lumOff val="15000"/>
                  </a:schemeClr>
                </a:solidFill>
                <a:cs typeface="Times New Roman" panose="02020603050405020304" pitchFamily="18" charset="0"/>
              </a:rPr>
              <a:t>2) Dikey Dosyalama</a:t>
            </a:r>
            <a:r>
              <a:rPr lang="tr-TR" sz="2400" b="1" cap="none" dirty="0">
                <a:solidFill>
                  <a:schemeClr val="tx1">
                    <a:lumMod val="85000"/>
                    <a:lumOff val="15000"/>
                  </a:schemeClr>
                </a:solidFill>
                <a:cs typeface="Times New Roman" panose="02020603050405020304" pitchFamily="18" charset="0"/>
              </a:rPr>
              <a:t>, </a:t>
            </a:r>
            <a:r>
              <a:rPr lang="tr-TR" sz="2400" cap="none" dirty="0">
                <a:cs typeface="Times New Roman" panose="02020603050405020304" pitchFamily="18" charset="0"/>
              </a:rPr>
              <a:t>Çekmeceler dik olup, dosyalar çekmece içine dik olarak yerleştirilir</a:t>
            </a:r>
            <a:r>
              <a:rPr lang="tr-TR" sz="2400" dirty="0">
                <a:cs typeface="Times New Roman" panose="02020603050405020304" pitchFamily="18" charset="0"/>
              </a:rPr>
              <a:t>. B</a:t>
            </a:r>
            <a:r>
              <a:rPr lang="tr-TR" sz="2400" cap="none" dirty="0">
                <a:cs typeface="Times New Roman" panose="02020603050405020304" pitchFamily="18" charset="0"/>
              </a:rPr>
              <a:t>unlar raylar üzerinde hareket edebilen, gözleri olan madeni dolaplardır. </a:t>
            </a:r>
            <a:r>
              <a:rPr lang="tr-TR" sz="2400" dirty="0">
                <a:cs typeface="Times New Roman" panose="02020603050405020304" pitchFamily="18" charset="0"/>
              </a:rPr>
              <a:t>D</a:t>
            </a:r>
            <a:r>
              <a:rPr lang="tr-TR" sz="2400" cap="none" dirty="0">
                <a:cs typeface="Times New Roman" panose="02020603050405020304" pitchFamily="18" charset="0"/>
              </a:rPr>
              <a:t>ayanıklı ve kullanışlıdırlar.</a:t>
            </a:r>
          </a:p>
          <a:p>
            <a:endParaRPr lang="tr-TR" dirty="0"/>
          </a:p>
        </p:txBody>
      </p:sp>
      <p:pic>
        <p:nvPicPr>
          <p:cNvPr id="4" name="Resim 3">
            <a:extLst>
              <a:ext uri="{FF2B5EF4-FFF2-40B4-BE49-F238E27FC236}">
                <a16:creationId xmlns:a16="http://schemas.microsoft.com/office/drawing/2014/main" id="{E82028EB-7974-4980-8C8F-EFC95E70A68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1154" y="3101009"/>
            <a:ext cx="4655234" cy="2571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00978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A1E719A7-29AD-47F7-A267-92D4F9E989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b="1" dirty="0"/>
              <a:t>Dosyalama Sistemi Seçim İlkeleri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87A83CC0-4428-4CA2-A5B4-3F640E57F9D2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2029163"/>
            <a:ext cx="10363826" cy="3576505"/>
          </a:xfrm>
        </p:spPr>
        <p:txBody>
          <a:bodyPr>
            <a:normAutofit/>
          </a:bodyPr>
          <a:lstStyle/>
          <a:p>
            <a:r>
              <a:rPr lang="tr-TR" sz="2400" dirty="0"/>
              <a:t>D</a:t>
            </a:r>
            <a:r>
              <a:rPr lang="tr-TR" sz="2400" cap="none" dirty="0"/>
              <a:t>osyalama sistemini belirlemede, bu ilkelerin kullanılması, en uygun sistemin seçimini sağlar.</a:t>
            </a:r>
          </a:p>
          <a:p>
            <a:pPr lvl="1"/>
            <a:r>
              <a:rPr lang="tr-TR" sz="2000" dirty="0"/>
              <a:t>O</a:t>
            </a:r>
            <a:r>
              <a:rPr lang="tr-TR" sz="2000" cap="none" dirty="0"/>
              <a:t>rganizasyonda görülen işlerin özelliği</a:t>
            </a:r>
            <a:r>
              <a:rPr lang="tr-TR" sz="2000" dirty="0"/>
              <a:t>,</a:t>
            </a:r>
          </a:p>
          <a:p>
            <a:pPr lvl="1"/>
            <a:r>
              <a:rPr lang="tr-TR" sz="2000" dirty="0"/>
              <a:t>D</a:t>
            </a:r>
            <a:r>
              <a:rPr lang="tr-TR" sz="2000" cap="none" dirty="0"/>
              <a:t>osyalanacak belgenin türü,</a:t>
            </a:r>
          </a:p>
          <a:p>
            <a:pPr lvl="1"/>
            <a:r>
              <a:rPr lang="tr-TR" sz="2000" dirty="0"/>
              <a:t>Ö</a:t>
            </a:r>
            <a:r>
              <a:rPr lang="tr-TR" sz="2000" cap="none" dirty="0"/>
              <a:t>rgütün yapısı ve büyüklüğü,</a:t>
            </a:r>
          </a:p>
          <a:p>
            <a:pPr lvl="1"/>
            <a:r>
              <a:rPr lang="tr-TR" sz="2000" dirty="0"/>
              <a:t>D</a:t>
            </a:r>
            <a:r>
              <a:rPr lang="tr-TR" sz="2000" cap="none" dirty="0"/>
              <a:t>osyalanacak belgenin miktarı,</a:t>
            </a:r>
          </a:p>
          <a:p>
            <a:pPr lvl="1"/>
            <a:r>
              <a:rPr lang="tr-TR" sz="2000" dirty="0"/>
              <a:t>S</a:t>
            </a:r>
            <a:r>
              <a:rPr lang="tr-TR" sz="2000" cap="none" dirty="0"/>
              <a:t>istemin ekonomikliği, </a:t>
            </a:r>
          </a:p>
          <a:p>
            <a:pPr lvl="1"/>
            <a:r>
              <a:rPr lang="tr-TR" sz="2000" dirty="0"/>
              <a:t>S</a:t>
            </a:r>
            <a:r>
              <a:rPr lang="tr-TR" sz="2000" cap="none" dirty="0"/>
              <a:t>anal veya geleneksel sistemlerden hangisinin kullanıldığı. </a:t>
            </a:r>
            <a:endParaRPr lang="tr-TR" sz="2000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484820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58485ACE-138D-4E12-932C-5F7E4BB21A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dirty="0"/>
              <a:t>DOSYALAMA SİSTEMLERİ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146CB10E-8F62-4827-9542-B34ACC5E2CDB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728244" y="2022536"/>
            <a:ext cx="10363826" cy="3424107"/>
          </a:xfrm>
        </p:spPr>
        <p:txBody>
          <a:bodyPr>
            <a:normAutofit lnSpcReduction="10000"/>
          </a:bodyPr>
          <a:lstStyle/>
          <a:p>
            <a:pPr marL="1371600" lvl="2" indent="-457200">
              <a:buFont typeface="+mj-lt"/>
              <a:buAutoNum type="arabicPeriod"/>
            </a:pPr>
            <a:r>
              <a:rPr lang="tr-TR" sz="2800" cap="none" dirty="0"/>
              <a:t>Alfabetik Dosyalama Sistemi</a:t>
            </a:r>
          </a:p>
          <a:p>
            <a:pPr marL="1371600" lvl="2" indent="-457200">
              <a:buFont typeface="+mj-lt"/>
              <a:buAutoNum type="arabicPeriod"/>
            </a:pPr>
            <a:r>
              <a:rPr lang="tr-TR" sz="2800" cap="none" dirty="0"/>
              <a:t>Kronolojik Dosyalama Sistemi</a:t>
            </a:r>
          </a:p>
          <a:p>
            <a:pPr marL="1371600" lvl="2" indent="-457200">
              <a:buFont typeface="+mj-lt"/>
              <a:buAutoNum type="arabicPeriod"/>
            </a:pPr>
            <a:r>
              <a:rPr lang="tr-TR" sz="2800" cap="none" dirty="0"/>
              <a:t>Bölgesel Dosyalama Sistemi</a:t>
            </a:r>
          </a:p>
          <a:p>
            <a:pPr marL="1371600" lvl="2" indent="-457200">
              <a:buFont typeface="+mj-lt"/>
              <a:buAutoNum type="arabicPeriod"/>
            </a:pPr>
            <a:r>
              <a:rPr lang="tr-TR" sz="2800" cap="none" dirty="0"/>
              <a:t>Numaralı Dosyalama Sistemi</a:t>
            </a:r>
          </a:p>
          <a:p>
            <a:pPr marL="1371600" lvl="2" indent="-457200">
              <a:buFont typeface="+mj-lt"/>
              <a:buAutoNum type="arabicPeriod"/>
            </a:pPr>
            <a:r>
              <a:rPr lang="tr-TR" sz="2800" cap="none" dirty="0"/>
              <a:t>Konu Esasına Göre Dosyalama Sistemi</a:t>
            </a:r>
          </a:p>
          <a:p>
            <a:pPr marL="1371600" lvl="2" indent="-457200">
              <a:buFont typeface="+mj-lt"/>
              <a:buAutoNum type="arabicPeriod"/>
            </a:pPr>
            <a:r>
              <a:rPr lang="tr-TR" sz="2800" cap="none" dirty="0"/>
              <a:t>Karma Dosyalama Sistemi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503391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5E20FB40-7FD9-48E1-BE20-82AD09A55E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618518"/>
            <a:ext cx="10364451" cy="1104266"/>
          </a:xfrm>
        </p:spPr>
        <p:txBody>
          <a:bodyPr/>
          <a:lstStyle/>
          <a:p>
            <a:r>
              <a:rPr lang="tr-TR" dirty="0"/>
              <a:t>Alfabetik Dosyalama Sistemi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CEC63C7-9B4C-4BA2-A926-34D68B0C4CC3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1842052"/>
            <a:ext cx="10363826" cy="4187687"/>
          </a:xfrm>
        </p:spPr>
        <p:txBody>
          <a:bodyPr>
            <a:normAutofit/>
          </a:bodyPr>
          <a:lstStyle/>
          <a:p>
            <a:pPr algn="just"/>
            <a:r>
              <a:rPr lang="tr-TR" sz="2400" dirty="0"/>
              <a:t>A</a:t>
            </a:r>
            <a:r>
              <a:rPr lang="tr-TR" sz="2400" cap="none" dirty="0"/>
              <a:t>lfabetik dosyalama sistemi, dosya isimlerinin esas alınarak dosyaların alfabedeki harf sırasına göre sıralanmasıdır.</a:t>
            </a:r>
          </a:p>
          <a:p>
            <a:pPr algn="just"/>
            <a:r>
              <a:rPr lang="tr-TR" sz="2400" dirty="0"/>
              <a:t>A</a:t>
            </a:r>
            <a:r>
              <a:rPr lang="tr-TR" sz="2400" cap="none" dirty="0"/>
              <a:t>lfabetik dosyalama sisteminde, kişilerin isimleri yerine (telefon rehberinde olduğu gibi) soyadlarının esas alınması uygun olur.</a:t>
            </a:r>
          </a:p>
          <a:p>
            <a:pPr algn="just"/>
            <a:r>
              <a:rPr lang="tr-TR" sz="2400" dirty="0"/>
              <a:t>A</a:t>
            </a:r>
            <a:r>
              <a:rPr lang="tr-TR" sz="2400" cap="none" dirty="0"/>
              <a:t>ynı soyadı taşıyan kişiler fazla ise dosyalamada iki harf birlikte kullanılır. bu durumda sesli harflerden sonra sessiz ve sessiz harflerden sonra da sesli harfler yer alır.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373079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0000"/>
                <a:lumMod val="110000"/>
              </a:schemeClr>
            </a:gs>
            <a:gs pos="100000">
              <a:schemeClr val="bg1">
                <a:shade val="64000"/>
                <a:lumMod val="88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E928B170-B7BC-4BDA-AF69-28A89C4F89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Resim 5">
            <a:extLst>
              <a:ext uri="{FF2B5EF4-FFF2-40B4-BE49-F238E27FC236}">
                <a16:creationId xmlns:a16="http://schemas.microsoft.com/office/drawing/2014/main" id="{B2B85424-FF99-4A8F-8D68-82837190890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8997" y="618517"/>
            <a:ext cx="3011987" cy="5629884"/>
          </a:xfrm>
          <a:prstGeom prst="roundRect">
            <a:avLst>
              <a:gd name="adj" fmla="val 5301"/>
            </a:avLst>
          </a:prstGeom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2E1E8C82-833C-4573-807A-A01BED3757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CEC63C7-9B4C-4BA2-A926-34D68B0C4CC3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851016" y="1342104"/>
            <a:ext cx="7172107" cy="4906298"/>
          </a:xfrm>
        </p:spPr>
        <p:txBody>
          <a:bodyPr>
            <a:normAutofit/>
          </a:bodyPr>
          <a:lstStyle/>
          <a:p>
            <a:pPr lvl="1">
              <a:lnSpc>
                <a:spcPct val="110000"/>
              </a:lnSpc>
              <a:buFont typeface="Courier New" panose="02070309020205020404" pitchFamily="49" charset="0"/>
              <a:buChar char="o"/>
            </a:pPr>
            <a:r>
              <a:rPr lang="tr-TR" sz="2000" b="1" cap="none" dirty="0"/>
              <a:t>Örneğin</a:t>
            </a:r>
            <a:r>
              <a:rPr lang="tr-TR" sz="2000" b="1" dirty="0"/>
              <a:t>,</a:t>
            </a:r>
            <a:r>
              <a:rPr lang="tr-TR" sz="2000" dirty="0"/>
              <a:t> </a:t>
            </a:r>
            <a:r>
              <a:rPr lang="tr-TR" sz="2000" b="1" dirty="0"/>
              <a:t>A</a:t>
            </a:r>
            <a:r>
              <a:rPr lang="tr-TR" sz="2000" dirty="0"/>
              <a:t> </a:t>
            </a:r>
            <a:r>
              <a:rPr lang="tr-TR" sz="2000" cap="none" dirty="0"/>
              <a:t>ve</a:t>
            </a:r>
            <a:r>
              <a:rPr lang="tr-TR" sz="2000" dirty="0"/>
              <a:t> </a:t>
            </a:r>
            <a:r>
              <a:rPr lang="tr-TR" sz="2000" b="1" dirty="0"/>
              <a:t>B</a:t>
            </a:r>
            <a:r>
              <a:rPr lang="tr-TR" sz="2000" dirty="0"/>
              <a:t> </a:t>
            </a:r>
            <a:r>
              <a:rPr lang="tr-TR" sz="2000" cap="none" dirty="0"/>
              <a:t>harfleri için :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tr-TR" dirty="0"/>
              <a:t>	A </a:t>
            </a:r>
            <a:r>
              <a:rPr lang="tr-TR" cap="none" dirty="0"/>
              <a:t>için</a:t>
            </a:r>
            <a:r>
              <a:rPr lang="tr-TR" dirty="0"/>
              <a:t> : AB – AC – AD – AF – AG ................. AZ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tr-TR" dirty="0"/>
              <a:t>	B </a:t>
            </a:r>
            <a:r>
              <a:rPr lang="tr-TR" cap="none" dirty="0"/>
              <a:t>için</a:t>
            </a:r>
            <a:r>
              <a:rPr lang="tr-TR" dirty="0"/>
              <a:t> : BA – BE – BI – Bİ – BO – BÖ – BU – BÜ…</a:t>
            </a:r>
          </a:p>
          <a:p>
            <a:pPr>
              <a:lnSpc>
                <a:spcPct val="110000"/>
              </a:lnSpc>
            </a:pPr>
            <a:r>
              <a:rPr lang="tr-TR" dirty="0"/>
              <a:t>Ç</a:t>
            </a:r>
            <a:r>
              <a:rPr lang="tr-TR" cap="none" dirty="0"/>
              <a:t>ok fazla dosya kullanan bir kuruluşta gerekli görülürse, yukarıda belirtilen esasa göre üçüncü bir harf daha eklenir.</a:t>
            </a:r>
          </a:p>
          <a:p>
            <a:pPr lvl="1">
              <a:lnSpc>
                <a:spcPct val="110000"/>
              </a:lnSpc>
              <a:buFont typeface="Courier New" panose="02070309020205020404" pitchFamily="49" charset="0"/>
              <a:buChar char="o"/>
            </a:pPr>
            <a:r>
              <a:rPr lang="tr-TR" sz="2000" b="1" cap="none" dirty="0"/>
              <a:t>Örneğin</a:t>
            </a:r>
            <a:r>
              <a:rPr lang="tr-TR" sz="2000" b="1" dirty="0"/>
              <a:t>,</a:t>
            </a:r>
            <a:r>
              <a:rPr lang="tr-TR" sz="2000" dirty="0"/>
              <a:t> </a:t>
            </a:r>
            <a:r>
              <a:rPr lang="tr-TR" sz="2000" b="1" dirty="0"/>
              <a:t>AB</a:t>
            </a:r>
            <a:r>
              <a:rPr lang="tr-TR" sz="2000" dirty="0"/>
              <a:t> </a:t>
            </a:r>
            <a:r>
              <a:rPr lang="tr-TR" sz="2000" cap="none" dirty="0"/>
              <a:t>ve</a:t>
            </a:r>
            <a:r>
              <a:rPr lang="tr-TR" sz="2000" dirty="0"/>
              <a:t> </a:t>
            </a:r>
            <a:r>
              <a:rPr lang="tr-TR" sz="2000" b="1" dirty="0"/>
              <a:t>BA</a:t>
            </a:r>
            <a:r>
              <a:rPr lang="tr-TR" sz="2000" cap="none" dirty="0"/>
              <a:t> için :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tr-TR" dirty="0"/>
              <a:t>	AB </a:t>
            </a:r>
            <a:r>
              <a:rPr lang="tr-TR" cap="none" dirty="0"/>
              <a:t>için</a:t>
            </a:r>
            <a:r>
              <a:rPr lang="tr-TR" dirty="0"/>
              <a:t> : </a:t>
            </a:r>
            <a:r>
              <a:rPr lang="es-ES" dirty="0"/>
              <a:t>ABA – ABE – ABI – ABİ – ABO – ABÖ – ABU -ABÜ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tr-TR" dirty="0"/>
              <a:t>	BB </a:t>
            </a:r>
            <a:r>
              <a:rPr lang="tr-TR" cap="none" dirty="0"/>
              <a:t>için</a:t>
            </a:r>
            <a:r>
              <a:rPr lang="tr-TR" dirty="0"/>
              <a:t> : BAB – BAC – BAD – BAF – BAG …...................BAZ</a:t>
            </a:r>
          </a:p>
          <a:p>
            <a:pPr>
              <a:lnSpc>
                <a:spcPct val="110000"/>
              </a:lnSpc>
            </a:pPr>
            <a:endParaRPr lang="tr-TR" sz="1800" dirty="0"/>
          </a:p>
        </p:txBody>
      </p:sp>
    </p:spTree>
    <p:extLst>
      <p:ext uri="{BB962C8B-B14F-4D97-AF65-F5344CB8AC3E}">
        <p14:creationId xmlns:p14="http://schemas.microsoft.com/office/powerpoint/2010/main" val="22832554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CEC63C7-9B4C-4BA2-A926-34D68B0C4CC3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1325218"/>
            <a:ext cx="10363826" cy="4704522"/>
          </a:xfrm>
        </p:spPr>
        <p:txBody>
          <a:bodyPr>
            <a:normAutofit/>
          </a:bodyPr>
          <a:lstStyle/>
          <a:p>
            <a:pPr algn="just"/>
            <a:r>
              <a:rPr lang="tr-TR" dirty="0"/>
              <a:t>P</a:t>
            </a:r>
            <a:r>
              <a:rPr lang="tr-TR" cap="none" dirty="0"/>
              <a:t>ersonelin özlük dosyaları, öğrenci dosyaları ve müşteri dosyaları ile bir şirket ya da kamu kurumunun iş yaptığı kurum dosyalarının (emniyet örgütünde dernek dosyaları vb.) alfabetik sistem ile dosyalanması uygundur</a:t>
            </a:r>
            <a:r>
              <a:rPr lang="tr-TR" dirty="0"/>
              <a:t>. B</a:t>
            </a:r>
            <a:r>
              <a:rPr lang="tr-TR" cap="none" dirty="0"/>
              <a:t>öylece dosya yönetiminde büyük kolaylık sağlanmış olur.</a:t>
            </a:r>
          </a:p>
          <a:p>
            <a:endParaRPr lang="tr-TR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D063042-9DC4-4E87-B1EB-381966A0DB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1671" y="3084856"/>
            <a:ext cx="8424936" cy="26642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832540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9E3DB52-7241-4CE8-A118-78DFF55823C8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152938" y="1722784"/>
            <a:ext cx="10124661" cy="4068416"/>
          </a:xfrm>
        </p:spPr>
        <p:txBody>
          <a:bodyPr>
            <a:normAutofit fontScale="92500"/>
          </a:bodyPr>
          <a:lstStyle/>
          <a:p>
            <a:r>
              <a:rPr lang="tr-TR" sz="3200" b="1" cap="none" dirty="0"/>
              <a:t>Alfabetik Dosyalama Sistemi Yararları:</a:t>
            </a:r>
          </a:p>
          <a:p>
            <a:pPr lvl="1"/>
            <a:r>
              <a:rPr lang="tr-TR" sz="2800" cap="none" dirty="0"/>
              <a:t>Basittir.</a:t>
            </a:r>
          </a:p>
          <a:p>
            <a:pPr lvl="1"/>
            <a:r>
              <a:rPr lang="tr-TR" sz="2800" cap="none" dirty="0"/>
              <a:t>Güvenilirdir.</a:t>
            </a:r>
          </a:p>
          <a:p>
            <a:pPr lvl="1"/>
            <a:r>
              <a:rPr lang="tr-TR" sz="2800" cap="none" dirty="0"/>
              <a:t>Hata oranı azdır.</a:t>
            </a:r>
          </a:p>
          <a:p>
            <a:pPr lvl="1"/>
            <a:r>
              <a:rPr lang="tr-TR" sz="2800" cap="none" dirty="0"/>
              <a:t> Genişleme ve daralma durumlarında esnektir.</a:t>
            </a:r>
          </a:p>
          <a:p>
            <a:pPr lvl="1"/>
            <a:r>
              <a:rPr lang="tr-TR" sz="2800" cap="none" dirty="0"/>
              <a:t> Konulara, kişilere ve bölgelere ait bilgilerin bir arada olmasını sağlar.</a:t>
            </a:r>
          </a:p>
          <a:p>
            <a:pPr lvl="1"/>
            <a:r>
              <a:rPr lang="tr-TR" sz="2800" cap="none" dirty="0"/>
              <a:t>Sistemin kurulması ve tasarlanması kolaydır.</a:t>
            </a:r>
          </a:p>
          <a:p>
            <a:pPr lvl="1"/>
            <a:endParaRPr lang="tr-TR" sz="2800" cap="none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77780095"/>
      </p:ext>
    </p:extLst>
  </p:cSld>
  <p:clrMapOvr>
    <a:masterClrMapping/>
  </p:clrMapOvr>
</p:sld>
</file>

<file path=ppt/theme/theme1.xml><?xml version="1.0" encoding="utf-8"?>
<a:theme xmlns:a="http://schemas.openxmlformats.org/drawingml/2006/main" name="Damla">
  <a:themeElements>
    <a:clrScheme name="Damla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amla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la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291</Words>
  <Application>Microsoft Office PowerPoint</Application>
  <PresentationFormat>Geniş ekran</PresentationFormat>
  <Paragraphs>40</Paragraphs>
  <Slides>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3" baseType="lpstr">
      <vt:lpstr>Arial</vt:lpstr>
      <vt:lpstr>Courier New</vt:lpstr>
      <vt:lpstr>Tw Cen MT</vt:lpstr>
      <vt:lpstr>Damla</vt:lpstr>
      <vt:lpstr>PowerPoint Sunusu</vt:lpstr>
      <vt:lpstr>PowerPoint Sunusu</vt:lpstr>
      <vt:lpstr>PowerPoint Sunusu</vt:lpstr>
      <vt:lpstr>Dosyalama Sistemi Seçim İlkeleri</vt:lpstr>
      <vt:lpstr>DOSYALAMA SİSTEMLERİ</vt:lpstr>
      <vt:lpstr>Alfabetik Dosyalama Sistemi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DOSYALAMA Sistemi</dc:title>
  <dc:creator>User</dc:creator>
  <cp:lastModifiedBy>User</cp:lastModifiedBy>
  <cp:revision>2</cp:revision>
  <dcterms:created xsi:type="dcterms:W3CDTF">2020-05-01T14:27:48Z</dcterms:created>
  <dcterms:modified xsi:type="dcterms:W3CDTF">2020-05-01T14:51:24Z</dcterms:modified>
</cp:coreProperties>
</file>