
<file path=[Content_Types].xml><?xml version="1.0" encoding="utf-8"?>
<Types xmlns="http://schemas.openxmlformats.org/package/2006/content-types">
  <Default Extension="jfif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7459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924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61285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820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363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907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72132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58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118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31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81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487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71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05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10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7834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4C2AC6C-F98C-4EAF-9D23-BB2EEDFDA0E3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1166346-0D63-4767-B0E1-09F8F5A66B3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362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C22226-5910-4F47-836E-DE0012AB608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11964" y="1948070"/>
            <a:ext cx="8865705" cy="2001078"/>
          </a:xfrm>
        </p:spPr>
        <p:txBody>
          <a:bodyPr/>
          <a:lstStyle/>
          <a:p>
            <a:r>
              <a:rPr lang="tr-TR" b="1" dirty="0"/>
              <a:t>Dosyalama şekilleri </a:t>
            </a:r>
          </a:p>
          <a:p>
            <a:pPr lvl="1"/>
            <a:r>
              <a:rPr lang="tr-TR" dirty="0"/>
              <a:t>yatay Dosyalama</a:t>
            </a:r>
          </a:p>
          <a:p>
            <a:pPr marL="457200" lvl="1" indent="0">
              <a:buNone/>
            </a:pPr>
            <a:r>
              <a:rPr lang="tr-TR" cap="none" dirty="0"/>
              <a:t>     ve </a:t>
            </a:r>
          </a:p>
          <a:p>
            <a:pPr lvl="1"/>
            <a:r>
              <a:rPr lang="tr-TR" dirty="0"/>
              <a:t>Dikey dosyalama </a:t>
            </a:r>
            <a:r>
              <a:rPr lang="tr-TR" cap="none" dirty="0"/>
              <a:t>olmak üzere ikiye ayrılır.</a:t>
            </a:r>
          </a:p>
          <a:p>
            <a:endParaRPr lang="tr-TR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041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C22226-5910-4F47-836E-DE0012AB608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444488"/>
            <a:ext cx="10363826" cy="4346712"/>
          </a:xfrm>
        </p:spPr>
        <p:txBody>
          <a:bodyPr/>
          <a:lstStyle/>
          <a:p>
            <a:pPr algn="just"/>
            <a:r>
              <a:rPr lang="tr-TR" sz="2800" b="1" u="sng" cap="none" dirty="0"/>
              <a:t>1)Yatay Dosyalama,</a:t>
            </a:r>
            <a:r>
              <a:rPr lang="tr-TR" sz="2800" b="1" cap="none" dirty="0"/>
              <a:t> </a:t>
            </a:r>
            <a:r>
              <a:rPr lang="tr-TR" sz="2800" cap="none" dirty="0"/>
              <a:t>çekmeceler yatay olup, dosyalar bu çekmecelere yerleştirilir</a:t>
            </a:r>
            <a:r>
              <a:rPr lang="tr-TR" sz="2800" dirty="0"/>
              <a:t>. Y</a:t>
            </a:r>
            <a:r>
              <a:rPr lang="tr-TR" sz="2800" cap="none" dirty="0"/>
              <a:t>atay rafları kapatılmış dolap şeklinde olanları da yatay, kapalı dolaplardır. </a:t>
            </a:r>
          </a:p>
          <a:p>
            <a:endParaRPr lang="tr-TR" cap="none" dirty="0"/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6685179E-9F8E-4753-A44D-47B31DA480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37" y="3429000"/>
            <a:ext cx="4282850" cy="208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700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CBFABE-2D3B-430C-8712-19024E0D19B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25218"/>
            <a:ext cx="10363826" cy="4603634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b="1" u="sng" cap="none" dirty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2) Dikey Dosyalama</a:t>
            </a:r>
            <a:r>
              <a:rPr lang="tr-TR" sz="2400" b="1" cap="none" dirty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anose="02020603050405020304" pitchFamily="18" charset="0"/>
              </a:rPr>
              <a:t>, </a:t>
            </a:r>
            <a:r>
              <a:rPr lang="tr-TR" sz="2400" cap="none" dirty="0">
                <a:cs typeface="Times New Roman" panose="02020603050405020304" pitchFamily="18" charset="0"/>
              </a:rPr>
              <a:t>Çekmeceler dik olup, dosyalar çekmece içine dik olarak yerleştirilir</a:t>
            </a:r>
            <a:r>
              <a:rPr lang="tr-TR" sz="2400" dirty="0">
                <a:cs typeface="Times New Roman" panose="02020603050405020304" pitchFamily="18" charset="0"/>
              </a:rPr>
              <a:t>. B</a:t>
            </a:r>
            <a:r>
              <a:rPr lang="tr-TR" sz="2400" cap="none" dirty="0">
                <a:cs typeface="Times New Roman" panose="02020603050405020304" pitchFamily="18" charset="0"/>
              </a:rPr>
              <a:t>unlar raylar üzerinde hareket edebilen, gözleri olan madeni dolaplardır. </a:t>
            </a:r>
            <a:r>
              <a:rPr lang="tr-TR" sz="2400" dirty="0">
                <a:cs typeface="Times New Roman" panose="02020603050405020304" pitchFamily="18" charset="0"/>
              </a:rPr>
              <a:t>D</a:t>
            </a:r>
            <a:r>
              <a:rPr lang="tr-TR" sz="2400" cap="none" dirty="0">
                <a:cs typeface="Times New Roman" panose="02020603050405020304" pitchFamily="18" charset="0"/>
              </a:rPr>
              <a:t>ayanıklı ve kullanışlıdırlar.</a:t>
            </a: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82028EB-7974-4980-8C8F-EFC95E70A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1154" y="3101009"/>
            <a:ext cx="4655234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097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E719A7-29AD-47F7-A267-92D4F9E98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/>
              <a:t>Dosyalama Sistemi Seçim İlkeleri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A83CC0-4428-4CA2-A5B4-3F640E57F9D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029163"/>
            <a:ext cx="10363826" cy="3576505"/>
          </a:xfrm>
        </p:spPr>
        <p:txBody>
          <a:bodyPr>
            <a:normAutofit/>
          </a:bodyPr>
          <a:lstStyle/>
          <a:p>
            <a:r>
              <a:rPr lang="tr-TR" sz="2400" dirty="0"/>
              <a:t>D</a:t>
            </a:r>
            <a:r>
              <a:rPr lang="tr-TR" sz="2400" cap="none" dirty="0"/>
              <a:t>osyalama sistemini belirlemede, bu ilkelerin kullanılması, en uygun sistemin seçimini sağlar.</a:t>
            </a:r>
          </a:p>
          <a:p>
            <a:pPr lvl="1"/>
            <a:r>
              <a:rPr lang="tr-TR" sz="2000" dirty="0"/>
              <a:t>O</a:t>
            </a:r>
            <a:r>
              <a:rPr lang="tr-TR" sz="2000" cap="none" dirty="0"/>
              <a:t>rganizasyonda görülen işlerin özelliği</a:t>
            </a:r>
            <a:r>
              <a:rPr lang="tr-TR" sz="2000" dirty="0"/>
              <a:t>,</a:t>
            </a:r>
          </a:p>
          <a:p>
            <a:pPr lvl="1"/>
            <a:r>
              <a:rPr lang="tr-TR" sz="2000" dirty="0"/>
              <a:t>D</a:t>
            </a:r>
            <a:r>
              <a:rPr lang="tr-TR" sz="2000" cap="none" dirty="0"/>
              <a:t>osyalanacak belgenin türü,</a:t>
            </a:r>
          </a:p>
          <a:p>
            <a:pPr lvl="1"/>
            <a:r>
              <a:rPr lang="tr-TR" sz="2000" dirty="0"/>
              <a:t>Ö</a:t>
            </a:r>
            <a:r>
              <a:rPr lang="tr-TR" sz="2000" cap="none" dirty="0"/>
              <a:t>rgütün yapısı ve büyüklüğü,</a:t>
            </a:r>
          </a:p>
          <a:p>
            <a:pPr lvl="1"/>
            <a:r>
              <a:rPr lang="tr-TR" sz="2000" dirty="0"/>
              <a:t>D</a:t>
            </a:r>
            <a:r>
              <a:rPr lang="tr-TR" sz="2000" cap="none" dirty="0"/>
              <a:t>osyalanacak belgenin miktarı,</a:t>
            </a:r>
          </a:p>
          <a:p>
            <a:pPr lvl="1"/>
            <a:r>
              <a:rPr lang="tr-TR" sz="2000" dirty="0"/>
              <a:t>S</a:t>
            </a:r>
            <a:r>
              <a:rPr lang="tr-TR" sz="2000" cap="none" dirty="0"/>
              <a:t>istemin ekonomikliği, </a:t>
            </a:r>
          </a:p>
          <a:p>
            <a:pPr lvl="1"/>
            <a:r>
              <a:rPr lang="tr-TR" sz="2000" dirty="0"/>
              <a:t>S</a:t>
            </a:r>
            <a:r>
              <a:rPr lang="tr-TR" sz="2000" cap="none" dirty="0"/>
              <a:t>anal veya geleneksel sistemlerden hangisinin kullanıldığı. 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8482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485ACE-138D-4E12-932C-5F7E4BB21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DOSYALAMA SİSTEMLERİ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6CB10E-8F62-4827-9542-B34ACC5E2CD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8244" y="2022536"/>
            <a:ext cx="10363826" cy="3424107"/>
          </a:xfrm>
        </p:spPr>
        <p:txBody>
          <a:bodyPr>
            <a:normAutofit lnSpcReduction="10000"/>
          </a:bodyPr>
          <a:lstStyle/>
          <a:p>
            <a:pPr marL="1371600" lvl="2" indent="-457200">
              <a:buFont typeface="+mj-lt"/>
              <a:buAutoNum type="arabicPeriod"/>
            </a:pPr>
            <a:r>
              <a:rPr lang="tr-TR" sz="2800" cap="none" dirty="0"/>
              <a:t>Alfabetik Dosyalama Sistemi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800" cap="none" dirty="0"/>
              <a:t>Kronolojik Dosyalama Sistemi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800" cap="none" dirty="0"/>
              <a:t>Bölgesel Dosyalama Sistemi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800" cap="none" dirty="0"/>
              <a:t>Numaralı Dosyalama Sistemi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800" cap="none" dirty="0"/>
              <a:t>Konu Esasına Göre Dosyalama Sistemi</a:t>
            </a:r>
          </a:p>
          <a:p>
            <a:pPr marL="1371600" lvl="2" indent="-457200">
              <a:buFont typeface="+mj-lt"/>
              <a:buAutoNum type="arabicPeriod"/>
            </a:pPr>
            <a:r>
              <a:rPr lang="tr-TR" sz="2800" cap="none" dirty="0"/>
              <a:t>Karma Dosyalama Sistemi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0339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20FB40-7FD9-48E1-BE20-82AD09A55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104266"/>
          </a:xfrm>
        </p:spPr>
        <p:txBody>
          <a:bodyPr/>
          <a:lstStyle/>
          <a:p>
            <a:r>
              <a:rPr lang="tr-TR" dirty="0"/>
              <a:t>Alfabetik Dosyalama Sistemi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EC63C7-9B4C-4BA2-A926-34D68B0C4C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42052"/>
            <a:ext cx="10363826" cy="4187687"/>
          </a:xfrm>
        </p:spPr>
        <p:txBody>
          <a:bodyPr>
            <a:normAutofit/>
          </a:bodyPr>
          <a:lstStyle/>
          <a:p>
            <a:pPr algn="just"/>
            <a:r>
              <a:rPr lang="tr-TR" sz="2400" dirty="0"/>
              <a:t>A</a:t>
            </a:r>
            <a:r>
              <a:rPr lang="tr-TR" sz="2400" cap="none" dirty="0"/>
              <a:t>lfabetik dosyalama sistemi, dosya isimlerinin esas alınarak dosyaların alfabedeki harf sırasına göre sıralanmasıdır.</a:t>
            </a:r>
          </a:p>
          <a:p>
            <a:pPr algn="just"/>
            <a:r>
              <a:rPr lang="tr-TR" sz="2400" dirty="0"/>
              <a:t>A</a:t>
            </a:r>
            <a:r>
              <a:rPr lang="tr-TR" sz="2400" cap="none" dirty="0"/>
              <a:t>lfabetik dosyalama sisteminde, kişilerin isimleri yerine (telefon rehberinde olduğu gibi) soyadlarının esas alınması uygun olur.</a:t>
            </a:r>
          </a:p>
          <a:p>
            <a:pPr algn="just"/>
            <a:r>
              <a:rPr lang="tr-TR" sz="2400" dirty="0"/>
              <a:t>A</a:t>
            </a:r>
            <a:r>
              <a:rPr lang="tr-TR" sz="2400" cap="none" dirty="0"/>
              <a:t>ynı soyadı taşıyan kişiler fazla ise dosyalamada iki harf birlikte kullanılır. bu durumda sesli harflerden sonra sessiz ve sessiz harflerden sonra da sesli harfler yer alır.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307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928B170-B7BC-4BDA-AF69-28A89C4F8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B2B85424-FF99-4A8F-8D68-828371908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997" y="618517"/>
            <a:ext cx="3011987" cy="5629884"/>
          </a:xfrm>
          <a:prstGeom prst="roundRect">
            <a:avLst>
              <a:gd name="adj" fmla="val 5301"/>
            </a:avLst>
          </a:prstGeom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E1E8C82-833C-4573-807A-A01BED3757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EC63C7-9B4C-4BA2-A926-34D68B0C4C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51016" y="1342104"/>
            <a:ext cx="7172107" cy="4906298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tr-TR" sz="2000" b="1" cap="none" dirty="0"/>
              <a:t>Örneğin</a:t>
            </a:r>
            <a:r>
              <a:rPr lang="tr-TR" sz="2000" b="1" dirty="0"/>
              <a:t>,</a:t>
            </a:r>
            <a:r>
              <a:rPr lang="tr-TR" sz="2000" dirty="0"/>
              <a:t> </a:t>
            </a:r>
            <a:r>
              <a:rPr lang="tr-TR" sz="2000" b="1" dirty="0"/>
              <a:t>A</a:t>
            </a:r>
            <a:r>
              <a:rPr lang="tr-TR" sz="2000" dirty="0"/>
              <a:t> </a:t>
            </a:r>
            <a:r>
              <a:rPr lang="tr-TR" sz="2000" cap="none" dirty="0"/>
              <a:t>ve</a:t>
            </a:r>
            <a:r>
              <a:rPr lang="tr-TR" sz="2000" dirty="0"/>
              <a:t> </a:t>
            </a:r>
            <a:r>
              <a:rPr lang="tr-TR" sz="2000" b="1" dirty="0"/>
              <a:t>B</a:t>
            </a:r>
            <a:r>
              <a:rPr lang="tr-TR" sz="2000" dirty="0"/>
              <a:t> </a:t>
            </a:r>
            <a:r>
              <a:rPr lang="tr-TR" sz="2000" cap="none" dirty="0"/>
              <a:t>harfleri için 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dirty="0"/>
              <a:t>	A </a:t>
            </a:r>
            <a:r>
              <a:rPr lang="tr-TR" cap="none" dirty="0"/>
              <a:t>için</a:t>
            </a:r>
            <a:r>
              <a:rPr lang="tr-TR" dirty="0"/>
              <a:t> : AB – AC – AD – AF – AG ................. AZ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dirty="0"/>
              <a:t>	B </a:t>
            </a:r>
            <a:r>
              <a:rPr lang="tr-TR" cap="none" dirty="0"/>
              <a:t>için</a:t>
            </a:r>
            <a:r>
              <a:rPr lang="tr-TR" dirty="0"/>
              <a:t> : BA – BE – BI – Bİ – BO – BÖ – BU – BÜ…</a:t>
            </a:r>
          </a:p>
          <a:p>
            <a:pPr>
              <a:lnSpc>
                <a:spcPct val="110000"/>
              </a:lnSpc>
            </a:pPr>
            <a:r>
              <a:rPr lang="tr-TR" dirty="0"/>
              <a:t>Ç</a:t>
            </a:r>
            <a:r>
              <a:rPr lang="tr-TR" cap="none" dirty="0"/>
              <a:t>ok fazla dosya kullanan bir kuruluşta gerekli görülürse, yukarıda belirtilen esasa göre üçüncü bir harf daha eklenir.</a:t>
            </a:r>
          </a:p>
          <a:p>
            <a:pPr lvl="1">
              <a:lnSpc>
                <a:spcPct val="110000"/>
              </a:lnSpc>
              <a:buFont typeface="Courier New" panose="02070309020205020404" pitchFamily="49" charset="0"/>
              <a:buChar char="o"/>
            </a:pPr>
            <a:r>
              <a:rPr lang="tr-TR" sz="2000" b="1" cap="none" dirty="0"/>
              <a:t>Örneğin</a:t>
            </a:r>
            <a:r>
              <a:rPr lang="tr-TR" sz="2000" b="1" dirty="0"/>
              <a:t>,</a:t>
            </a:r>
            <a:r>
              <a:rPr lang="tr-TR" sz="2000" dirty="0"/>
              <a:t> </a:t>
            </a:r>
            <a:r>
              <a:rPr lang="tr-TR" sz="2000" b="1" dirty="0"/>
              <a:t>AB</a:t>
            </a:r>
            <a:r>
              <a:rPr lang="tr-TR" sz="2000" dirty="0"/>
              <a:t> </a:t>
            </a:r>
            <a:r>
              <a:rPr lang="tr-TR" sz="2000" cap="none" dirty="0"/>
              <a:t>ve</a:t>
            </a:r>
            <a:r>
              <a:rPr lang="tr-TR" sz="2000" dirty="0"/>
              <a:t> </a:t>
            </a:r>
            <a:r>
              <a:rPr lang="tr-TR" sz="2000" b="1" dirty="0"/>
              <a:t>BA</a:t>
            </a:r>
            <a:r>
              <a:rPr lang="tr-TR" sz="2000" cap="none" dirty="0"/>
              <a:t> için 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dirty="0"/>
              <a:t>	AB </a:t>
            </a:r>
            <a:r>
              <a:rPr lang="tr-TR" cap="none" dirty="0"/>
              <a:t>için</a:t>
            </a:r>
            <a:r>
              <a:rPr lang="tr-TR" dirty="0"/>
              <a:t> : </a:t>
            </a:r>
            <a:r>
              <a:rPr lang="es-ES" dirty="0"/>
              <a:t>ABA – ABE – ABI – ABİ – ABO – ABÖ – ABU -ABÜ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dirty="0"/>
              <a:t>	BB </a:t>
            </a:r>
            <a:r>
              <a:rPr lang="tr-TR" cap="none" dirty="0"/>
              <a:t>için</a:t>
            </a:r>
            <a:r>
              <a:rPr lang="tr-TR" dirty="0"/>
              <a:t> : BAB – BAC – BAD – BAF – BAG …...................BAZ</a:t>
            </a:r>
          </a:p>
          <a:p>
            <a:pPr>
              <a:lnSpc>
                <a:spcPct val="110000"/>
              </a:lnSpc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283255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EC63C7-9B4C-4BA2-A926-34D68B0C4CC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325218"/>
            <a:ext cx="10363826" cy="4704522"/>
          </a:xfrm>
        </p:spPr>
        <p:txBody>
          <a:bodyPr>
            <a:normAutofit/>
          </a:bodyPr>
          <a:lstStyle/>
          <a:p>
            <a:pPr algn="just"/>
            <a:r>
              <a:rPr lang="tr-TR" dirty="0"/>
              <a:t>P</a:t>
            </a:r>
            <a:r>
              <a:rPr lang="tr-TR" cap="none" dirty="0"/>
              <a:t>ersonelin özlük dosyaları, öğrenci dosyaları ve müşteri dosyaları ile bir şirket ya da kamu kurumunun iş yaptığı kurum dosyalarının (emniyet örgütünde dernek dosyaları vb.) alfabetik sistem ile dosyalanması uygundur</a:t>
            </a:r>
            <a:r>
              <a:rPr lang="tr-TR" dirty="0"/>
              <a:t>. B</a:t>
            </a:r>
            <a:r>
              <a:rPr lang="tr-TR" cap="none" dirty="0"/>
              <a:t>öylece dosya yönetiminde büyük kolaylık sağlanmış olur.</a:t>
            </a:r>
          </a:p>
          <a:p>
            <a:endParaRPr lang="tr-T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063042-9DC4-4E87-B1EB-381966A0D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671" y="3084856"/>
            <a:ext cx="8424936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254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E3DB52-7241-4CE8-A118-78DFF55823C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52938" y="1722784"/>
            <a:ext cx="10124661" cy="4068416"/>
          </a:xfrm>
        </p:spPr>
        <p:txBody>
          <a:bodyPr>
            <a:normAutofit fontScale="92500"/>
          </a:bodyPr>
          <a:lstStyle/>
          <a:p>
            <a:r>
              <a:rPr lang="tr-TR" sz="3200" b="1" cap="none" dirty="0"/>
              <a:t>Alfabetik Dosyalama Sistemi Yararları:</a:t>
            </a:r>
          </a:p>
          <a:p>
            <a:pPr lvl="1"/>
            <a:r>
              <a:rPr lang="tr-TR" sz="2800" cap="none" dirty="0"/>
              <a:t>Basittir.</a:t>
            </a:r>
          </a:p>
          <a:p>
            <a:pPr lvl="1"/>
            <a:r>
              <a:rPr lang="tr-TR" sz="2800" cap="none" dirty="0"/>
              <a:t>Güvenilirdir.</a:t>
            </a:r>
          </a:p>
          <a:p>
            <a:pPr lvl="1"/>
            <a:r>
              <a:rPr lang="tr-TR" sz="2800" cap="none" dirty="0"/>
              <a:t>Hata oranı azdır.</a:t>
            </a:r>
          </a:p>
          <a:p>
            <a:pPr lvl="1"/>
            <a:r>
              <a:rPr lang="tr-TR" sz="2800" cap="none" dirty="0"/>
              <a:t> Genişleme ve daralma durumlarında esnektir.</a:t>
            </a:r>
          </a:p>
          <a:p>
            <a:pPr lvl="1"/>
            <a:r>
              <a:rPr lang="tr-TR" sz="2800" cap="none" dirty="0"/>
              <a:t> Konulara, kişilere ve bölgelere ait bilgilerin bir arada olmasını sağlar.</a:t>
            </a:r>
          </a:p>
          <a:p>
            <a:pPr lvl="1"/>
            <a:r>
              <a:rPr lang="tr-TR" sz="2800" cap="none" dirty="0"/>
              <a:t>Sistemin kurulması ve tasarlanması kolaydır.</a:t>
            </a:r>
          </a:p>
          <a:p>
            <a:pPr lvl="1"/>
            <a:endParaRPr lang="tr-TR" sz="2800" cap="none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7780095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291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Tw Cen MT</vt:lpstr>
      <vt:lpstr>Damla</vt:lpstr>
      <vt:lpstr>PowerPoint Sunusu</vt:lpstr>
      <vt:lpstr>PowerPoint Sunusu</vt:lpstr>
      <vt:lpstr>PowerPoint Sunusu</vt:lpstr>
      <vt:lpstr>Dosyalama Sistemi Seçim İlkeleri</vt:lpstr>
      <vt:lpstr>DOSYALAMA SİSTEMLERİ</vt:lpstr>
      <vt:lpstr>Alfabetik Dosyalama Sistemi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DOSYALAMA Sistemi</dc:title>
  <dc:creator>User</dc:creator>
  <cp:lastModifiedBy>User</cp:lastModifiedBy>
  <cp:revision>2</cp:revision>
  <dcterms:created xsi:type="dcterms:W3CDTF">2020-05-01T14:27:48Z</dcterms:created>
  <dcterms:modified xsi:type="dcterms:W3CDTF">2020-05-01T14:51:24Z</dcterms:modified>
</cp:coreProperties>
</file>