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59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0" d="100"/>
          <a:sy n="70" d="100"/>
        </p:scale>
        <p:origin x="508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en-GB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22/11/2018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23883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22/11/2018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33456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22/11/2018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80951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22/11/2018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26769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22/11/2018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734814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22/11/2018</a:t>
            </a:fld>
            <a:endParaRPr lang="en-GB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79871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22/11/2018</a:t>
            </a:fld>
            <a:endParaRPr lang="en-GB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51643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22/11/2018</a:t>
            </a:fld>
            <a:endParaRPr lang="en-GB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937135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22/11/2018</a:t>
            </a:fld>
            <a:endParaRPr lang="en-GB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12546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22/11/2018</a:t>
            </a:fld>
            <a:endParaRPr lang="en-GB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45760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22/11/2018</a:t>
            </a:fld>
            <a:endParaRPr lang="en-GB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75469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088E2A-1F08-45AC-8050-90DA40C0CEFA}" type="datetimeFigureOut">
              <a:rPr lang="en-GB" smtClean="0"/>
              <a:t>22/11/2018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23089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770852" y="4417772"/>
            <a:ext cx="8249217" cy="1783533"/>
          </a:xfrm>
        </p:spPr>
        <p:txBody>
          <a:bodyPr>
            <a:normAutofit fontScale="90000"/>
          </a:bodyPr>
          <a:lstStyle/>
          <a:p>
            <a:r>
              <a:rPr lang="tr-TR" b="1" dirty="0"/>
              <a:t>ISP 223 PORTEKIZCE DILBILGISINE GIRIŞ</a:t>
            </a:r>
            <a:r>
              <a:rPr lang="tr-TR" dirty="0"/>
              <a:t/>
            </a:r>
            <a:br>
              <a:rPr lang="tr-TR" dirty="0"/>
            </a:br>
            <a:r>
              <a:rPr lang="pt-PT" b="1" dirty="0" smtClean="0"/>
              <a:t/>
            </a:r>
            <a:br>
              <a:rPr lang="pt-PT" b="1" dirty="0" smtClean="0"/>
            </a:br>
            <a:r>
              <a:rPr lang="pt-PT" b="1" dirty="0" smtClean="0"/>
              <a:t>INTRODUÇÃO GRAMÁTICA PORTUGUESA</a:t>
            </a:r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592309" y="4952246"/>
            <a:ext cx="9144000" cy="1655762"/>
          </a:xfrm>
        </p:spPr>
        <p:txBody>
          <a:bodyPr>
            <a:normAutofit lnSpcReduction="10000"/>
          </a:bodyPr>
          <a:lstStyle/>
          <a:p>
            <a:endParaRPr lang="pt-PT" dirty="0" smtClean="0"/>
          </a:p>
          <a:p>
            <a:endParaRPr lang="pt-PT" dirty="0"/>
          </a:p>
          <a:p>
            <a:pPr algn="r"/>
            <a:r>
              <a:rPr lang="pt-PT" dirty="0" smtClean="0"/>
              <a:t>José Ribeiro</a:t>
            </a:r>
          </a:p>
          <a:p>
            <a:pPr algn="r"/>
            <a:r>
              <a:rPr lang="pt-PT" dirty="0" smtClean="0"/>
              <a:t>jribeiro@ankara.edu.tr</a:t>
            </a:r>
            <a:endParaRPr lang="en-GB" dirty="0"/>
          </a:p>
        </p:txBody>
      </p:sp>
      <p:sp>
        <p:nvSpPr>
          <p:cNvPr id="5" name="Título 1"/>
          <p:cNvSpPr txBox="1">
            <a:spLocks/>
          </p:cNvSpPr>
          <p:nvPr/>
        </p:nvSpPr>
        <p:spPr>
          <a:xfrm>
            <a:off x="2008359" y="-357293"/>
            <a:ext cx="8453131" cy="219956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PT" sz="2100" b="1" dirty="0" smtClean="0"/>
              <a:t>Sub-departamento de Língua Portuguesa | Faculdade de Línguas, História e Geografia | Universidade de Ankara</a:t>
            </a:r>
            <a:r>
              <a:rPr lang="en-GB" dirty="0" smtClean="0"/>
              <a:t/>
            </a:r>
            <a:br>
              <a:rPr lang="en-GB" dirty="0" smtClean="0"/>
            </a:br>
            <a:endParaRPr lang="en-GB" dirty="0" smtClean="0"/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967" y="141548"/>
            <a:ext cx="2190750" cy="2085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1610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0" y="0"/>
            <a:ext cx="11661569" cy="6056416"/>
          </a:xfrm>
        </p:spPr>
        <p:txBody>
          <a:bodyPr>
            <a:normAutofit fontScale="77500" lnSpcReduction="20000"/>
          </a:bodyPr>
          <a:lstStyle/>
          <a:p>
            <a:pPr marL="0" lvl="0" indent="0">
              <a:buNone/>
            </a:pPr>
            <a:r>
              <a:rPr lang="pt-PT" b="1" dirty="0" smtClean="0"/>
              <a:t>Bibliografia:</a:t>
            </a:r>
          </a:p>
          <a:p>
            <a:pPr marL="457200" indent="-457200">
              <a:buFont typeface="Arial" panose="020B0604020202020204" pitchFamily="34" charset="0"/>
              <a:buAutoNum type="arabicPeriod"/>
            </a:pPr>
            <a:r>
              <a:rPr lang="pt-PT" sz="2200" dirty="0"/>
              <a:t>TAVARES, ANA, </a:t>
            </a:r>
            <a:r>
              <a:rPr lang="tr-TR" sz="2200" dirty="0"/>
              <a:t>PORTUGUÊS XXI NÍVEL A1 LIVRO DO ALUNO</a:t>
            </a:r>
            <a:r>
              <a:rPr lang="pt-PT" sz="2200" dirty="0"/>
              <a:t>; </a:t>
            </a:r>
            <a:r>
              <a:rPr lang="tr-TR" sz="2200" dirty="0"/>
              <a:t> PORTUGUÊS XXI NÍVEL A1 LIVRO DE EXERCÍCIOS</a:t>
            </a:r>
            <a:r>
              <a:rPr lang="pt-PT" sz="2200" dirty="0"/>
              <a:t>, LIDEL, </a:t>
            </a:r>
            <a:r>
              <a:rPr lang="pt-PT" sz="2200" dirty="0" smtClean="0"/>
              <a:t>2003.</a:t>
            </a:r>
            <a:endParaRPr lang="pt-PT" sz="2200" dirty="0"/>
          </a:p>
          <a:p>
            <a:pPr marL="457200" indent="-457200">
              <a:buAutoNum type="arabicPeriod"/>
            </a:pPr>
            <a:r>
              <a:rPr lang="pt-PT" sz="2200" dirty="0" smtClean="0"/>
              <a:t>COIMBRA, ISABEL; OLGA, MATA COIMBRA, GRAMÁTICA ATIVA 1, LIDEL, 2011.</a:t>
            </a:r>
          </a:p>
          <a:p>
            <a:pPr marL="457200" indent="-457200">
              <a:buAutoNum type="arabicPeriod"/>
            </a:pPr>
            <a:endParaRPr lang="pt-PT" sz="2200" dirty="0"/>
          </a:p>
          <a:p>
            <a:pPr marL="0" indent="0">
              <a:buNone/>
            </a:pPr>
            <a:r>
              <a:rPr lang="pt-PT" b="1" dirty="0"/>
              <a:t>SUMÁRIO: </a:t>
            </a:r>
            <a:endParaRPr lang="pt-PT" b="1" dirty="0" smtClean="0"/>
          </a:p>
          <a:p>
            <a:pPr lvl="0"/>
            <a:endParaRPr lang="pt-PT" b="1" dirty="0"/>
          </a:p>
          <a:p>
            <a:pPr lvl="0"/>
            <a:r>
              <a:rPr lang="es-ES_tradnl" b="1" dirty="0" smtClean="0"/>
              <a:t>Rever </a:t>
            </a:r>
            <a:r>
              <a:rPr lang="es-ES_tradnl" b="1" dirty="0"/>
              <a:t>a </a:t>
            </a:r>
            <a:r>
              <a:rPr lang="es-ES_tradnl" b="1" dirty="0" err="1"/>
              <a:t>Unidade</a:t>
            </a:r>
            <a:r>
              <a:rPr lang="es-ES_tradnl" b="1" dirty="0"/>
              <a:t> 4 </a:t>
            </a:r>
            <a:r>
              <a:rPr lang="es-ES_tradnl" b="1" dirty="0" err="1"/>
              <a:t>através</a:t>
            </a:r>
            <a:r>
              <a:rPr lang="es-ES_tradnl" b="1" dirty="0"/>
              <a:t> do </a:t>
            </a:r>
            <a:r>
              <a:rPr lang="es-ES_tradnl" b="1" dirty="0" err="1"/>
              <a:t>apêndice</a:t>
            </a:r>
            <a:r>
              <a:rPr lang="es-ES_tradnl" b="1" dirty="0"/>
              <a:t> gramatical </a:t>
            </a:r>
            <a:r>
              <a:rPr lang="es-ES_tradnl" b="1" dirty="0" err="1"/>
              <a:t>nas</a:t>
            </a:r>
            <a:r>
              <a:rPr lang="es-ES_tradnl" b="1" dirty="0"/>
              <a:t> páginas 78-79.</a:t>
            </a:r>
            <a:endParaRPr lang="en-GB" dirty="0"/>
          </a:p>
          <a:p>
            <a:pPr marL="0" indent="0">
              <a:buNone/>
            </a:pPr>
            <a:endParaRPr lang="en-GB" dirty="0"/>
          </a:p>
          <a:p>
            <a:pPr lvl="0"/>
            <a:r>
              <a:rPr lang="es-ES_tradnl" b="1" dirty="0" err="1"/>
              <a:t>Apresentar</a:t>
            </a:r>
            <a:r>
              <a:rPr lang="es-ES_tradnl" b="1" dirty="0"/>
              <a:t> a </a:t>
            </a:r>
            <a:r>
              <a:rPr lang="es-ES_tradnl" b="1" dirty="0" err="1"/>
              <a:t>Unidade</a:t>
            </a:r>
            <a:r>
              <a:rPr lang="es-ES_tradnl" b="1" dirty="0"/>
              <a:t> 5</a:t>
            </a:r>
            <a:endParaRPr lang="en-GB" dirty="0"/>
          </a:p>
          <a:p>
            <a:pPr marL="0" indent="0">
              <a:buNone/>
            </a:pPr>
            <a:endParaRPr lang="en-GB" dirty="0"/>
          </a:p>
          <a:p>
            <a:r>
              <a:rPr lang="es-ES_tradnl" dirty="0" err="1"/>
              <a:t>Objectivos</a:t>
            </a:r>
            <a:r>
              <a:rPr lang="es-ES_tradnl" dirty="0"/>
              <a:t> </a:t>
            </a:r>
            <a:r>
              <a:rPr lang="es-ES_tradnl" dirty="0" err="1"/>
              <a:t>funcionais</a:t>
            </a:r>
            <a:r>
              <a:rPr lang="es-ES_tradnl" dirty="0" smtClean="0"/>
              <a:t>:</a:t>
            </a:r>
            <a:endParaRPr lang="en-GB" dirty="0"/>
          </a:p>
          <a:p>
            <a:r>
              <a:rPr lang="es-ES_tradnl" dirty="0" err="1"/>
              <a:t>F</a:t>
            </a:r>
            <a:r>
              <a:rPr lang="es-ES_tradnl" dirty="0" err="1" smtClean="0"/>
              <a:t>azer</a:t>
            </a:r>
            <a:r>
              <a:rPr lang="es-ES_tradnl" dirty="0" smtClean="0"/>
              <a:t> </a:t>
            </a:r>
            <a:r>
              <a:rPr lang="es-ES_tradnl" dirty="0"/>
              <a:t>Planos;</a:t>
            </a:r>
            <a:endParaRPr lang="en-GB" dirty="0"/>
          </a:p>
          <a:p>
            <a:r>
              <a:rPr lang="es-ES_tradnl" dirty="0" err="1"/>
              <a:t>Falar</a:t>
            </a:r>
            <a:r>
              <a:rPr lang="es-ES_tradnl" dirty="0"/>
              <a:t> de </a:t>
            </a:r>
            <a:r>
              <a:rPr lang="es-ES_tradnl" dirty="0" err="1"/>
              <a:t>Passatemos</a:t>
            </a:r>
            <a:r>
              <a:rPr lang="es-ES_tradnl" dirty="0"/>
              <a:t> e das </a:t>
            </a:r>
            <a:r>
              <a:rPr lang="es-ES_tradnl" dirty="0" err="1"/>
              <a:t>férias</a:t>
            </a:r>
            <a:r>
              <a:rPr lang="es-ES_tradnl" dirty="0"/>
              <a:t>;</a:t>
            </a:r>
            <a:endParaRPr lang="en-GB" dirty="0"/>
          </a:p>
          <a:p>
            <a:r>
              <a:rPr lang="es-ES_tradnl" dirty="0"/>
              <a:t>Sugerir;</a:t>
            </a:r>
            <a:endParaRPr lang="en-GB" dirty="0"/>
          </a:p>
          <a:p>
            <a:r>
              <a:rPr lang="es-ES_tradnl" dirty="0" err="1"/>
              <a:t>Falar</a:t>
            </a:r>
            <a:r>
              <a:rPr lang="es-ES_tradnl" dirty="0"/>
              <a:t> sobre o tempo;</a:t>
            </a:r>
            <a:endParaRPr lang="en-GB" dirty="0"/>
          </a:p>
          <a:p>
            <a:r>
              <a:rPr lang="es-ES_tradnl" dirty="0" err="1"/>
              <a:t>Aconselhar</a:t>
            </a:r>
            <a:r>
              <a:rPr lang="es-ES_tradnl" dirty="0"/>
              <a:t>;</a:t>
            </a:r>
            <a:endParaRPr lang="en-GB" dirty="0"/>
          </a:p>
          <a:p>
            <a:r>
              <a:rPr lang="es-ES_tradnl" dirty="0"/>
              <a:t>Comparar países e hábitos.</a:t>
            </a: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tr-TR" dirty="0"/>
          </a:p>
          <a:p>
            <a:pPr marL="514350" indent="-514350">
              <a:buAutoNum type="arabicPeriod"/>
            </a:pPr>
            <a:endParaRPr lang="en-GB" dirty="0" smtClean="0"/>
          </a:p>
          <a:p>
            <a:pPr marL="0" lvl="0" indent="0">
              <a:buNone/>
            </a:pP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44424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53085" y="2596825"/>
            <a:ext cx="7541537" cy="1566250"/>
          </a:xfrm>
        </p:spPr>
        <p:txBody>
          <a:bodyPr>
            <a:normAutofit fontScale="90000"/>
          </a:bodyPr>
          <a:lstStyle/>
          <a:p>
            <a:pPr lvl="0"/>
            <a:r>
              <a:rPr lang="es-ES_tradnl" sz="4000" b="1" dirty="0" err="1"/>
              <a:t>Apresentar</a:t>
            </a:r>
            <a:r>
              <a:rPr lang="es-ES_tradnl" sz="4000" b="1" dirty="0"/>
              <a:t> a </a:t>
            </a:r>
            <a:r>
              <a:rPr lang="es-ES_tradnl" sz="4000" b="1" dirty="0" err="1"/>
              <a:t>Unidade</a:t>
            </a:r>
            <a:r>
              <a:rPr lang="es-ES_tradnl" sz="4000" b="1" dirty="0"/>
              <a:t> </a:t>
            </a:r>
            <a:r>
              <a:rPr lang="es-ES_tradnl" sz="4000" b="1" dirty="0" smtClean="0"/>
              <a:t>5: </a:t>
            </a:r>
            <a:br>
              <a:rPr lang="es-ES_tradnl" sz="4000" b="1" dirty="0" smtClean="0"/>
            </a:br>
            <a:r>
              <a:rPr lang="es-ES_tradnl" sz="4000" b="1" dirty="0" err="1" smtClean="0"/>
              <a:t>Fazer</a:t>
            </a:r>
            <a:r>
              <a:rPr lang="es-ES_tradnl" sz="4000" b="1" dirty="0" smtClean="0"/>
              <a:t> Planos de </a:t>
            </a:r>
            <a:r>
              <a:rPr lang="es-ES_tradnl" sz="4000" b="1" dirty="0" err="1" smtClean="0"/>
              <a:t>Férias</a:t>
            </a:r>
            <a:r>
              <a:rPr lang="en-GB" sz="2800" dirty="0"/>
              <a:t/>
            </a:r>
            <a:br>
              <a:rPr lang="en-GB" sz="2800" dirty="0"/>
            </a:br>
            <a:endParaRPr lang="en-GB" sz="2800" dirty="0"/>
          </a:p>
        </p:txBody>
      </p:sp>
      <p:pic>
        <p:nvPicPr>
          <p:cNvPr id="5" name="Espaço Reservado para Conteúdo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6879" y="0"/>
            <a:ext cx="6455121" cy="6759901"/>
          </a:xfrm>
        </p:spPr>
      </p:pic>
    </p:spTree>
    <p:extLst>
      <p:ext uri="{BB962C8B-B14F-4D97-AF65-F5344CB8AC3E}">
        <p14:creationId xmlns:p14="http://schemas.microsoft.com/office/powerpoint/2010/main" val="10742306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53085" y="2596825"/>
            <a:ext cx="7541537" cy="1566250"/>
          </a:xfrm>
        </p:spPr>
        <p:txBody>
          <a:bodyPr>
            <a:normAutofit fontScale="90000"/>
          </a:bodyPr>
          <a:lstStyle/>
          <a:p>
            <a:pPr lvl="0"/>
            <a:r>
              <a:rPr lang="es-ES_tradnl" sz="4000" b="1" dirty="0" err="1" smtClean="0"/>
              <a:t>Unidade</a:t>
            </a:r>
            <a:r>
              <a:rPr lang="es-ES_tradnl" sz="4000" b="1" dirty="0" smtClean="0"/>
              <a:t> 5: </a:t>
            </a:r>
            <a:br>
              <a:rPr lang="es-ES_tradnl" sz="4000" b="1" dirty="0" smtClean="0"/>
            </a:br>
            <a:r>
              <a:rPr lang="es-ES_tradnl" sz="4000" b="1" dirty="0" err="1" smtClean="0"/>
              <a:t>Fazer</a:t>
            </a:r>
            <a:r>
              <a:rPr lang="es-ES_tradnl" sz="4000" b="1" dirty="0" smtClean="0"/>
              <a:t> Planos de </a:t>
            </a:r>
            <a:r>
              <a:rPr lang="es-ES_tradnl" sz="4000" b="1" dirty="0" err="1" smtClean="0"/>
              <a:t>Férias</a:t>
            </a:r>
            <a:r>
              <a:rPr lang="en-GB" sz="2800" dirty="0"/>
              <a:t/>
            </a:r>
            <a:br>
              <a:rPr lang="en-GB" sz="2800" dirty="0"/>
            </a:br>
            <a:endParaRPr lang="en-GB" sz="2800" dirty="0"/>
          </a:p>
        </p:txBody>
      </p:sp>
      <p:pic>
        <p:nvPicPr>
          <p:cNvPr id="5" name="Espaço Reservado para Conteúdo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7499" y="0"/>
            <a:ext cx="7424502" cy="6771992"/>
          </a:xfrm>
        </p:spPr>
      </p:pic>
    </p:spTree>
    <p:extLst>
      <p:ext uri="{BB962C8B-B14F-4D97-AF65-F5344CB8AC3E}">
        <p14:creationId xmlns:p14="http://schemas.microsoft.com/office/powerpoint/2010/main" val="10780920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28322" y="2135178"/>
            <a:ext cx="3080128" cy="1325563"/>
          </a:xfrm>
        </p:spPr>
        <p:txBody>
          <a:bodyPr>
            <a:normAutofit fontScale="90000"/>
          </a:bodyPr>
          <a:lstStyle/>
          <a:p>
            <a:r>
              <a:rPr lang="es-ES_tradnl" dirty="0" smtClean="0"/>
              <a:t>Sugerir</a:t>
            </a:r>
            <a:r>
              <a:rPr lang="en-GB" dirty="0"/>
              <a:t/>
            </a:r>
            <a:br>
              <a:rPr lang="en-GB" dirty="0"/>
            </a:br>
            <a:r>
              <a:rPr lang="es-ES_tradnl" dirty="0" err="1"/>
              <a:t>Falar</a:t>
            </a:r>
            <a:r>
              <a:rPr lang="es-ES_tradnl" dirty="0"/>
              <a:t> sobre o tempo</a:t>
            </a:r>
            <a:endParaRPr lang="en-GB" dirty="0"/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3727" y="-63485"/>
            <a:ext cx="7158273" cy="6921485"/>
          </a:xfrm>
        </p:spPr>
      </p:pic>
    </p:spTree>
    <p:extLst>
      <p:ext uri="{BB962C8B-B14F-4D97-AF65-F5344CB8AC3E}">
        <p14:creationId xmlns:p14="http://schemas.microsoft.com/office/powerpoint/2010/main" val="3093752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381407" y="-6984"/>
            <a:ext cx="7246546" cy="695047"/>
          </a:xfrm>
        </p:spPr>
        <p:txBody>
          <a:bodyPr>
            <a:normAutofit/>
          </a:bodyPr>
          <a:lstStyle/>
          <a:p>
            <a:pPr algn="ctr"/>
            <a:r>
              <a:rPr lang="pt-PT" dirty="0" smtClean="0"/>
              <a:t>Férias e Tempo Livre</a:t>
            </a:r>
            <a:endParaRPr lang="en-GB" dirty="0"/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159" y="855554"/>
            <a:ext cx="9622243" cy="6002446"/>
          </a:xfrm>
        </p:spPr>
      </p:pic>
    </p:spTree>
    <p:extLst>
      <p:ext uri="{BB962C8B-B14F-4D97-AF65-F5344CB8AC3E}">
        <p14:creationId xmlns:p14="http://schemas.microsoft.com/office/powerpoint/2010/main" val="36871233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573254"/>
            <a:ext cx="5703683" cy="695047"/>
          </a:xfrm>
        </p:spPr>
        <p:txBody>
          <a:bodyPr>
            <a:normAutofit/>
          </a:bodyPr>
          <a:lstStyle/>
          <a:p>
            <a:pPr algn="ctr"/>
            <a:r>
              <a:rPr lang="pt-PT" dirty="0" smtClean="0"/>
              <a:t>Férias e Tempo Livre</a:t>
            </a:r>
            <a:endParaRPr lang="en-GB" dirty="0"/>
          </a:p>
        </p:txBody>
      </p:sp>
      <p:pic>
        <p:nvPicPr>
          <p:cNvPr id="5" name="Espaço Reservado para Conteúdo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3683" y="0"/>
            <a:ext cx="6590922" cy="6946772"/>
          </a:xfrm>
        </p:spPr>
      </p:pic>
    </p:spTree>
    <p:extLst>
      <p:ext uri="{BB962C8B-B14F-4D97-AF65-F5344CB8AC3E}">
        <p14:creationId xmlns:p14="http://schemas.microsoft.com/office/powerpoint/2010/main" val="92028400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144</TotalTime>
  <Words>129</Words>
  <Application>Microsoft Office PowerPoint</Application>
  <PresentationFormat>Widescreen</PresentationFormat>
  <Paragraphs>31</Paragraphs>
  <Slides>7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Tema do Office</vt:lpstr>
      <vt:lpstr>ISP 223 PORTEKIZCE DILBILGISINE GIRIŞ  INTRODUÇÃO GRAMÁTICA PORTUGUESA </vt:lpstr>
      <vt:lpstr>Apresentação do PowerPoint</vt:lpstr>
      <vt:lpstr>Apresentar a Unidade 5:  Fazer Planos de Férias </vt:lpstr>
      <vt:lpstr>Unidade 5:  Fazer Planos de Férias </vt:lpstr>
      <vt:lpstr>Sugerir Falar sobre o tempo</vt:lpstr>
      <vt:lpstr>Férias e Tempo Livre</vt:lpstr>
      <vt:lpstr>Férias e Tempo Livre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ISP 419 PORTEKIZ TARIHI  HISTÓRIA DE PORTUGAL</dc:title>
  <dc:creator>jdmr33@gmail.com</dc:creator>
  <cp:lastModifiedBy>jdmr33@gmail.com</cp:lastModifiedBy>
  <cp:revision>24</cp:revision>
  <dcterms:created xsi:type="dcterms:W3CDTF">2018-11-18T11:57:52Z</dcterms:created>
  <dcterms:modified xsi:type="dcterms:W3CDTF">2018-11-22T20:03:08Z</dcterms:modified>
</cp:coreProperties>
</file>