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1" r:id="rId1"/>
  </p:sldMasterIdLst>
  <p:sldIdLst>
    <p:sldId id="257" r:id="rId2"/>
    <p:sldId id="259" r:id="rId3"/>
    <p:sldId id="272" r:id="rId4"/>
    <p:sldId id="275" r:id="rId5"/>
    <p:sldId id="276" r:id="rId6"/>
    <p:sldId id="282" r:id="rId7"/>
    <p:sldId id="279" r:id="rId8"/>
    <p:sldId id="280"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2/12/2018</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527398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275235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A404122-9A3A-4FD8-98B8-22631F32846C}" type="datetime1">
              <a:rPr lang="en-US" smtClean="0"/>
              <a:pPr/>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4149510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2394622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2BB47B5-C739-4DAE-AACD-CC58CA843AC4}" type="datetime1">
              <a:rPr lang="en-US" smtClean="0"/>
              <a:pPr/>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3762466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E72AE48-94E6-46E0-BE32-5F0716DE9115}" type="datetime1">
              <a:rPr lang="en-US" smtClean="0"/>
              <a:pPr/>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1996415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0884C285-8BCE-48FC-97D9-E2837AF38351}" type="datetime1">
              <a:rPr lang="en-US" smtClean="0"/>
              <a:pPr/>
              <a:t>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492427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386710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7FB3B-20DA-4D0E-BF16-8262B7156612}" type="datetime1">
              <a:rPr lang="en-US" smtClean="0"/>
              <a:pPr/>
              <a:t>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366724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C273C2C-6BD0-40EC-8D8D-4D51F089C5EB}" type="datetime1">
              <a:rPr lang="en-US" smtClean="0"/>
              <a:pPr/>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950558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D377F5C-EDA7-4864-9756-35769B0E62CF}" type="datetime1">
              <a:rPr lang="en-US" smtClean="0"/>
              <a:pPr/>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3666146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99C93-F56F-46AB-9EB8-53614A95B15F}" type="datetime1">
              <a:rPr lang="en-US" smtClean="0"/>
              <a:pPr/>
              <a:t>2/12/2018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3299561262"/>
      </p:ext>
    </p:extLst>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en.wikipedia.org/wiki/Latin_translations_of_the_12th_century" TargetMode="External"/><Relationship Id="rId3" Type="http://schemas.openxmlformats.org/officeDocument/2006/relationships/hyperlink" Target="http://en.wikipedia.org/wiki/Tidal_power" TargetMode="External"/><Relationship Id="rId7" Type="http://schemas.openxmlformats.org/officeDocument/2006/relationships/hyperlink" Target="http://en.wikipedia.org/wiki/Arab_Agricultural_Revolution" TargetMode="External"/><Relationship Id="rId2" Type="http://schemas.openxmlformats.org/officeDocument/2006/relationships/hyperlink" Target="http://en.wikipedia.org/wiki/Hydropower" TargetMode="External"/><Relationship Id="rId1" Type="http://schemas.openxmlformats.org/officeDocument/2006/relationships/slideLayout" Target="../slideLayouts/slideLayout2.xml"/><Relationship Id="rId6" Type="http://schemas.openxmlformats.org/officeDocument/2006/relationships/hyperlink" Target="http://en.wikipedia.org/wiki/Catalonia" TargetMode="External"/><Relationship Id="rId5" Type="http://schemas.openxmlformats.org/officeDocument/2006/relationships/hyperlink" Target="http://en.wikipedia.org/wiki/Watermill" TargetMode="External"/><Relationship Id="rId4" Type="http://schemas.openxmlformats.org/officeDocument/2006/relationships/hyperlink" Target="http://en.wikipedia.org/wiki/Wind_power"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en.wikipedia.org/wiki/Persian_language" TargetMode="External"/><Relationship Id="rId3" Type="http://schemas.openxmlformats.org/officeDocument/2006/relationships/hyperlink" Target="http://en.wikipedia.org/wiki/Aladdin" TargetMode="External"/><Relationship Id="rId7" Type="http://schemas.openxmlformats.org/officeDocument/2006/relationships/hyperlink" Target="http://en.wikipedia.org/wiki/Layla_and_Majnun" TargetMode="External"/><Relationship Id="rId2" Type="http://schemas.openxmlformats.org/officeDocument/2006/relationships/hyperlink" Target="http://en.wikipedia.org/wiki/The_Book_of_One_Thousand_and_One_Nights" TargetMode="External"/><Relationship Id="rId1" Type="http://schemas.openxmlformats.org/officeDocument/2006/relationships/slideLayout" Target="../slideLayouts/slideLayout2.xml"/><Relationship Id="rId6" Type="http://schemas.openxmlformats.org/officeDocument/2006/relationships/hyperlink" Target="http://en.wikipedia.org/wiki/Romance_(love)" TargetMode="External"/><Relationship Id="rId11" Type="http://schemas.openxmlformats.org/officeDocument/2006/relationships/hyperlink" Target="http://en.wikipedia.org/wiki/Romeo_and_Juliet" TargetMode="External"/><Relationship Id="rId5" Type="http://schemas.openxmlformats.org/officeDocument/2006/relationships/hyperlink" Target="http://en.wikipedia.org/wiki/Ali_Baba" TargetMode="External"/><Relationship Id="rId10" Type="http://schemas.openxmlformats.org/officeDocument/2006/relationships/hyperlink" Target="http://en.wikipedia.org/wiki/Tragedy" TargetMode="External"/><Relationship Id="rId4" Type="http://schemas.openxmlformats.org/officeDocument/2006/relationships/hyperlink" Target="http://en.wikipedia.org/wiki/Sinbad" TargetMode="External"/><Relationship Id="rId9" Type="http://schemas.openxmlformats.org/officeDocument/2006/relationships/hyperlink" Target="http://en.wikipedia.org/wiki/Turkish_languag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8407"/>
          </a:xfrm>
        </p:spPr>
        <p:txBody>
          <a:bodyPr>
            <a:noAutofit/>
          </a:bodyPr>
          <a:lstStyle/>
          <a:p>
            <a:r>
              <a:rPr lang="tr-TR" sz="3000" b="1" dirty="0" smtClean="0">
                <a:solidFill>
                  <a:srgbClr val="FF0000"/>
                </a:solidFill>
              </a:rPr>
              <a:t/>
            </a:r>
            <a:br>
              <a:rPr lang="tr-TR" sz="3000" b="1" dirty="0" smtClean="0">
                <a:solidFill>
                  <a:srgbClr val="FF0000"/>
                </a:solidFill>
              </a:rPr>
            </a:br>
            <a:r>
              <a:rPr lang="tr-TR" sz="3000" b="1" dirty="0" err="1" smtClean="0">
                <a:solidFill>
                  <a:srgbClr val="FF0000"/>
                </a:solidFill>
              </a:rPr>
              <a:t>Science</a:t>
            </a:r>
            <a:r>
              <a:rPr lang="tr-TR" sz="3000" b="1" dirty="0" smtClean="0">
                <a:solidFill>
                  <a:srgbClr val="FF0000"/>
                </a:solidFill>
              </a:rPr>
              <a:t> </a:t>
            </a:r>
            <a:r>
              <a:rPr lang="tr-TR" sz="3000" b="1" dirty="0">
                <a:solidFill>
                  <a:srgbClr val="FF0000"/>
                </a:solidFill>
              </a:rPr>
              <a:t>in </a:t>
            </a:r>
            <a:r>
              <a:rPr lang="tr-TR" sz="3000" b="1" dirty="0" err="1">
                <a:solidFill>
                  <a:srgbClr val="FF0000"/>
                </a:solidFill>
              </a:rPr>
              <a:t>the</a:t>
            </a:r>
            <a:r>
              <a:rPr lang="tr-TR" sz="3000" b="1" dirty="0">
                <a:solidFill>
                  <a:srgbClr val="FF0000"/>
                </a:solidFill>
              </a:rPr>
              <a:t> </a:t>
            </a:r>
            <a:r>
              <a:rPr lang="tr-TR" sz="3000" b="1" dirty="0" err="1">
                <a:solidFill>
                  <a:srgbClr val="FF0000"/>
                </a:solidFill>
              </a:rPr>
              <a:t>context</a:t>
            </a:r>
            <a:r>
              <a:rPr lang="tr-TR" sz="3000" b="1" dirty="0">
                <a:solidFill>
                  <a:srgbClr val="FF0000"/>
                </a:solidFill>
              </a:rPr>
              <a:t> of </a:t>
            </a:r>
            <a:r>
              <a:rPr lang="tr-TR" sz="3000" b="1" dirty="0" err="1">
                <a:solidFill>
                  <a:srgbClr val="FF0000"/>
                </a:solidFill>
              </a:rPr>
              <a:t>Islamic</a:t>
            </a:r>
            <a:r>
              <a:rPr lang="tr-TR" sz="3000" b="1" dirty="0">
                <a:solidFill>
                  <a:srgbClr val="FF0000"/>
                </a:solidFill>
              </a:rPr>
              <a:t> </a:t>
            </a:r>
            <a:r>
              <a:rPr lang="tr-TR" sz="3000" b="1" dirty="0" err="1">
                <a:solidFill>
                  <a:srgbClr val="FF0000"/>
                </a:solidFill>
              </a:rPr>
              <a:t>civilization</a:t>
            </a:r>
            <a:r>
              <a:rPr lang="en-US" sz="3000" b="1" dirty="0">
                <a:solidFill>
                  <a:srgbClr val="FF0000"/>
                </a:solidFill>
              </a:rPr>
              <a:t/>
            </a:r>
            <a:br>
              <a:rPr lang="en-US" sz="3000" b="1" dirty="0">
                <a:solidFill>
                  <a:srgbClr val="FF0000"/>
                </a:solidFill>
              </a:rPr>
            </a:br>
            <a:endParaRPr lang="en-US" sz="3000" b="1" dirty="0">
              <a:solidFill>
                <a:srgbClr val="FF0000"/>
              </a:solidFill>
            </a:endParaRPr>
          </a:p>
        </p:txBody>
      </p:sp>
      <p:sp>
        <p:nvSpPr>
          <p:cNvPr id="3" name="Content Placeholder 2"/>
          <p:cNvSpPr>
            <a:spLocks noGrp="1"/>
          </p:cNvSpPr>
          <p:nvPr>
            <p:ph idx="1"/>
          </p:nvPr>
        </p:nvSpPr>
        <p:spPr>
          <a:xfrm>
            <a:off x="457200" y="1042134"/>
            <a:ext cx="8229600" cy="5677458"/>
          </a:xfrm>
        </p:spPr>
        <p:txBody>
          <a:bodyPr>
            <a:normAutofit fontScale="92500" lnSpcReduction="10000"/>
          </a:bodyPr>
          <a:lstStyle/>
          <a:p>
            <a:r>
              <a:rPr lang="tr-TR" dirty="0" err="1" smtClean="0"/>
              <a:t>Islam</a:t>
            </a:r>
            <a:r>
              <a:rPr lang="tr-TR" dirty="0" smtClean="0"/>
              <a:t> </a:t>
            </a:r>
            <a:r>
              <a:rPr lang="tr-TR" dirty="0"/>
              <a:t>has </a:t>
            </a:r>
            <a:r>
              <a:rPr lang="tr-TR" dirty="0" err="1"/>
              <a:t>its</a:t>
            </a:r>
            <a:r>
              <a:rPr lang="tr-TR" dirty="0"/>
              <a:t> </a:t>
            </a:r>
            <a:r>
              <a:rPr lang="tr-TR" dirty="0" err="1"/>
              <a:t>own</a:t>
            </a:r>
            <a:r>
              <a:rPr lang="tr-TR" dirty="0"/>
              <a:t> </a:t>
            </a:r>
            <a:r>
              <a:rPr lang="tr-TR" dirty="0" err="1"/>
              <a:t>world</a:t>
            </a:r>
            <a:r>
              <a:rPr lang="tr-TR" dirty="0"/>
              <a:t> </a:t>
            </a:r>
            <a:r>
              <a:rPr lang="tr-TR" dirty="0" err="1"/>
              <a:t>view</a:t>
            </a:r>
            <a:r>
              <a:rPr lang="tr-TR" dirty="0"/>
              <a:t> </a:t>
            </a:r>
            <a:r>
              <a:rPr lang="tr-TR" dirty="0" err="1"/>
              <a:t>system</a:t>
            </a:r>
            <a:r>
              <a:rPr lang="tr-TR" dirty="0"/>
              <a:t> </a:t>
            </a:r>
            <a:r>
              <a:rPr lang="tr-TR" dirty="0" err="1"/>
              <a:t>including</a:t>
            </a:r>
            <a:r>
              <a:rPr lang="tr-TR" dirty="0"/>
              <a:t> </a:t>
            </a:r>
            <a:r>
              <a:rPr lang="tr-TR" dirty="0" err="1"/>
              <a:t>beliefs</a:t>
            </a:r>
            <a:r>
              <a:rPr lang="tr-TR" dirty="0"/>
              <a:t> </a:t>
            </a:r>
            <a:r>
              <a:rPr lang="tr-TR" dirty="0" err="1"/>
              <a:t>about</a:t>
            </a:r>
            <a:r>
              <a:rPr lang="tr-TR" dirty="0"/>
              <a:t> "</a:t>
            </a:r>
            <a:r>
              <a:rPr lang="tr-TR" dirty="0" err="1"/>
              <a:t>ultimate</a:t>
            </a:r>
            <a:r>
              <a:rPr lang="tr-TR" dirty="0"/>
              <a:t> </a:t>
            </a:r>
            <a:r>
              <a:rPr lang="tr-TR" dirty="0" err="1"/>
              <a:t>reality</a:t>
            </a:r>
            <a:r>
              <a:rPr lang="tr-TR" dirty="0"/>
              <a:t>, </a:t>
            </a:r>
            <a:r>
              <a:rPr lang="tr-TR" dirty="0" err="1"/>
              <a:t>epistemology</a:t>
            </a:r>
            <a:r>
              <a:rPr lang="tr-TR" dirty="0"/>
              <a:t>, </a:t>
            </a:r>
            <a:r>
              <a:rPr lang="tr-TR" dirty="0" err="1"/>
              <a:t>ontology</a:t>
            </a:r>
            <a:r>
              <a:rPr lang="tr-TR" dirty="0"/>
              <a:t>, </a:t>
            </a:r>
            <a:r>
              <a:rPr lang="tr-TR" dirty="0" err="1"/>
              <a:t>ethics</a:t>
            </a:r>
            <a:r>
              <a:rPr lang="tr-TR" dirty="0"/>
              <a:t>, </a:t>
            </a:r>
            <a:r>
              <a:rPr lang="tr-TR" dirty="0" err="1"/>
              <a:t>purpose</a:t>
            </a:r>
            <a:r>
              <a:rPr lang="tr-TR" dirty="0"/>
              <a:t>, </a:t>
            </a:r>
            <a:r>
              <a:rPr lang="tr-TR" dirty="0" err="1"/>
              <a:t>etc</a:t>
            </a:r>
            <a:r>
              <a:rPr lang="tr-TR" dirty="0"/>
              <a:t>." </a:t>
            </a:r>
            <a:endParaRPr lang="tr-TR" dirty="0" smtClean="0"/>
          </a:p>
          <a:p>
            <a:r>
              <a:rPr lang="tr-TR" dirty="0" err="1" smtClean="0"/>
              <a:t>Muslims</a:t>
            </a:r>
            <a:r>
              <a:rPr lang="tr-TR" dirty="0" smtClean="0"/>
              <a:t> </a:t>
            </a:r>
            <a:r>
              <a:rPr lang="tr-TR" dirty="0" err="1"/>
              <a:t>believe</a:t>
            </a:r>
            <a:r>
              <a:rPr lang="tr-TR" dirty="0"/>
              <a:t> </a:t>
            </a:r>
            <a:r>
              <a:rPr lang="tr-TR" dirty="0" err="1"/>
              <a:t>that</a:t>
            </a:r>
            <a:r>
              <a:rPr lang="tr-TR" dirty="0"/>
              <a:t> </a:t>
            </a:r>
            <a:r>
              <a:rPr lang="tr-TR" dirty="0" err="1"/>
              <a:t>the</a:t>
            </a:r>
            <a:r>
              <a:rPr lang="tr-TR" dirty="0"/>
              <a:t> </a:t>
            </a:r>
            <a:r>
              <a:rPr lang="tr-TR" dirty="0" err="1"/>
              <a:t>Qur'an</a:t>
            </a:r>
            <a:r>
              <a:rPr lang="tr-TR" dirty="0"/>
              <a:t> is </a:t>
            </a:r>
            <a:r>
              <a:rPr lang="tr-TR" dirty="0" err="1"/>
              <a:t>the</a:t>
            </a:r>
            <a:r>
              <a:rPr lang="tr-TR" dirty="0"/>
              <a:t> final </a:t>
            </a:r>
            <a:r>
              <a:rPr lang="tr-TR" dirty="0" err="1"/>
              <a:t>revelation</a:t>
            </a:r>
            <a:r>
              <a:rPr lang="tr-TR" dirty="0"/>
              <a:t> of </a:t>
            </a:r>
            <a:r>
              <a:rPr lang="tr-TR" dirty="0" smtClean="0"/>
              <a:t>Allah </a:t>
            </a:r>
            <a:r>
              <a:rPr lang="tr-TR" dirty="0" err="1"/>
              <a:t>for</a:t>
            </a:r>
            <a:r>
              <a:rPr lang="tr-TR" dirty="0"/>
              <a:t> </a:t>
            </a:r>
            <a:r>
              <a:rPr lang="tr-TR" dirty="0" err="1"/>
              <a:t>the</a:t>
            </a:r>
            <a:r>
              <a:rPr lang="tr-TR" dirty="0"/>
              <a:t> </a:t>
            </a:r>
            <a:r>
              <a:rPr lang="tr-TR" dirty="0" err="1"/>
              <a:t>guidance</a:t>
            </a:r>
            <a:r>
              <a:rPr lang="tr-TR" dirty="0"/>
              <a:t> of </a:t>
            </a:r>
            <a:r>
              <a:rPr lang="tr-TR" dirty="0" err="1"/>
              <a:t>humankind</a:t>
            </a:r>
            <a:r>
              <a:rPr lang="tr-TR" dirty="0"/>
              <a:t>.</a:t>
            </a:r>
            <a:endParaRPr lang="en-US" dirty="0"/>
          </a:p>
          <a:p>
            <a:r>
              <a:rPr lang="tr-TR" dirty="0" err="1"/>
              <a:t>The</a:t>
            </a:r>
            <a:r>
              <a:rPr lang="tr-TR" dirty="0"/>
              <a:t> </a:t>
            </a:r>
            <a:r>
              <a:rPr lang="tr-TR" dirty="0" err="1"/>
              <a:t>belief</a:t>
            </a:r>
            <a:r>
              <a:rPr lang="tr-TR" dirty="0"/>
              <a:t> </a:t>
            </a:r>
            <a:r>
              <a:rPr lang="tr-TR" dirty="0" err="1"/>
              <a:t>that</a:t>
            </a:r>
            <a:r>
              <a:rPr lang="tr-TR" dirty="0"/>
              <a:t> </a:t>
            </a:r>
            <a:r>
              <a:rPr lang="tr-TR" dirty="0" err="1"/>
              <a:t>the</a:t>
            </a:r>
            <a:r>
              <a:rPr lang="tr-TR" dirty="0"/>
              <a:t> </a:t>
            </a:r>
            <a:r>
              <a:rPr lang="tr-TR" dirty="0" err="1"/>
              <a:t>Qur'an</a:t>
            </a:r>
            <a:r>
              <a:rPr lang="tr-TR" dirty="0"/>
              <a:t> had </a:t>
            </a:r>
            <a:r>
              <a:rPr lang="tr-TR" dirty="0" err="1"/>
              <a:t>prophesied</a:t>
            </a:r>
            <a:r>
              <a:rPr lang="tr-TR" dirty="0"/>
              <a:t> </a:t>
            </a:r>
            <a:r>
              <a:rPr lang="tr-TR" dirty="0" err="1"/>
              <a:t>scientific</a:t>
            </a:r>
            <a:r>
              <a:rPr lang="tr-TR" dirty="0"/>
              <a:t> </a:t>
            </a:r>
            <a:r>
              <a:rPr lang="tr-TR" dirty="0" err="1"/>
              <a:t>theories</a:t>
            </a:r>
            <a:r>
              <a:rPr lang="tr-TR" dirty="0"/>
              <a:t> </a:t>
            </a:r>
            <a:r>
              <a:rPr lang="tr-TR" dirty="0" err="1"/>
              <a:t>and</a:t>
            </a:r>
            <a:r>
              <a:rPr lang="tr-TR" dirty="0"/>
              <a:t> </a:t>
            </a:r>
            <a:r>
              <a:rPr lang="tr-TR" dirty="0" err="1"/>
              <a:t>discoveries</a:t>
            </a:r>
            <a:r>
              <a:rPr lang="tr-TR" dirty="0"/>
              <a:t> has </a:t>
            </a:r>
            <a:r>
              <a:rPr lang="tr-TR" dirty="0" err="1"/>
              <a:t>become</a:t>
            </a:r>
            <a:r>
              <a:rPr lang="tr-TR" dirty="0"/>
              <a:t> a </a:t>
            </a:r>
            <a:r>
              <a:rPr lang="tr-TR" dirty="0" err="1"/>
              <a:t>strong</a:t>
            </a:r>
            <a:r>
              <a:rPr lang="tr-TR" dirty="0"/>
              <a:t> </a:t>
            </a:r>
            <a:r>
              <a:rPr lang="tr-TR" dirty="0" err="1"/>
              <a:t>and</a:t>
            </a:r>
            <a:r>
              <a:rPr lang="tr-TR" dirty="0"/>
              <a:t> </a:t>
            </a:r>
            <a:r>
              <a:rPr lang="tr-TR" dirty="0" err="1"/>
              <a:t>widespread</a:t>
            </a:r>
            <a:r>
              <a:rPr lang="tr-TR" dirty="0"/>
              <a:t> </a:t>
            </a:r>
            <a:r>
              <a:rPr lang="tr-TR" dirty="0" err="1"/>
              <a:t>belief</a:t>
            </a:r>
            <a:r>
              <a:rPr lang="tr-TR" dirty="0"/>
              <a:t> in </a:t>
            </a:r>
            <a:r>
              <a:rPr lang="tr-TR" dirty="0" err="1"/>
              <a:t>the</a:t>
            </a:r>
            <a:r>
              <a:rPr lang="tr-TR" dirty="0"/>
              <a:t> </a:t>
            </a:r>
            <a:r>
              <a:rPr lang="tr-TR" dirty="0" err="1" smtClean="0"/>
              <a:t>Islamic</a:t>
            </a:r>
            <a:r>
              <a:rPr lang="tr-TR" dirty="0" smtClean="0"/>
              <a:t> </a:t>
            </a:r>
            <a:r>
              <a:rPr lang="tr-TR" dirty="0" err="1"/>
              <a:t>world</a:t>
            </a:r>
            <a:r>
              <a:rPr lang="tr-TR" dirty="0"/>
              <a:t>; </a:t>
            </a:r>
            <a:r>
              <a:rPr lang="tr-TR" dirty="0" err="1"/>
              <a:t>these</a:t>
            </a:r>
            <a:r>
              <a:rPr lang="tr-TR" dirty="0"/>
              <a:t> </a:t>
            </a:r>
            <a:r>
              <a:rPr lang="tr-TR" dirty="0" err="1"/>
              <a:t>prophecies</a:t>
            </a:r>
            <a:r>
              <a:rPr lang="tr-TR" dirty="0"/>
              <a:t> </a:t>
            </a:r>
            <a:r>
              <a:rPr lang="tr-TR" dirty="0" err="1"/>
              <a:t>are</a:t>
            </a:r>
            <a:r>
              <a:rPr lang="tr-TR" dirty="0"/>
              <a:t> </a:t>
            </a:r>
            <a:r>
              <a:rPr lang="tr-TR" dirty="0" err="1"/>
              <a:t>often</a:t>
            </a:r>
            <a:r>
              <a:rPr lang="tr-TR" dirty="0"/>
              <a:t> </a:t>
            </a:r>
            <a:r>
              <a:rPr lang="tr-TR" dirty="0" err="1"/>
              <a:t>offered</a:t>
            </a:r>
            <a:r>
              <a:rPr lang="tr-TR" dirty="0"/>
              <a:t> as </a:t>
            </a:r>
            <a:r>
              <a:rPr lang="tr-TR" dirty="0" err="1"/>
              <a:t>evidence</a:t>
            </a:r>
            <a:r>
              <a:rPr lang="tr-TR" dirty="0"/>
              <a:t> of </a:t>
            </a:r>
            <a:r>
              <a:rPr lang="tr-TR" dirty="0" err="1"/>
              <a:t>the</a:t>
            </a:r>
            <a:r>
              <a:rPr lang="tr-TR" dirty="0"/>
              <a:t> </a:t>
            </a:r>
            <a:r>
              <a:rPr lang="tr-TR" dirty="0" err="1"/>
              <a:t>divine</a:t>
            </a:r>
            <a:r>
              <a:rPr lang="tr-TR" dirty="0"/>
              <a:t> </a:t>
            </a:r>
            <a:r>
              <a:rPr lang="tr-TR" dirty="0" err="1"/>
              <a:t>origin</a:t>
            </a:r>
            <a:r>
              <a:rPr lang="tr-TR" dirty="0"/>
              <a:t> of </a:t>
            </a:r>
            <a:r>
              <a:rPr lang="tr-TR" dirty="0" err="1"/>
              <a:t>the</a:t>
            </a:r>
            <a:r>
              <a:rPr lang="tr-TR" dirty="0"/>
              <a:t> </a:t>
            </a:r>
            <a:r>
              <a:rPr lang="tr-TR" dirty="0" err="1"/>
              <a:t>Qur'an</a:t>
            </a:r>
            <a:r>
              <a:rPr lang="tr-TR" dirty="0"/>
              <a:t>; </a:t>
            </a:r>
            <a:r>
              <a:rPr lang="tr-TR" dirty="0" err="1"/>
              <a:t>see</a:t>
            </a:r>
            <a:r>
              <a:rPr lang="tr-TR" dirty="0"/>
              <a:t> </a:t>
            </a:r>
            <a:r>
              <a:rPr lang="tr-TR" dirty="0" err="1"/>
              <a:t>scientific</a:t>
            </a:r>
            <a:r>
              <a:rPr lang="tr-TR" dirty="0"/>
              <a:t> </a:t>
            </a:r>
            <a:r>
              <a:rPr lang="tr-TR" dirty="0" err="1"/>
              <a:t>foreknowledge</a:t>
            </a:r>
            <a:r>
              <a:rPr lang="tr-TR" dirty="0"/>
              <a:t> in </a:t>
            </a:r>
            <a:r>
              <a:rPr lang="tr-TR" dirty="0" err="1"/>
              <a:t>sacred</a:t>
            </a:r>
            <a:r>
              <a:rPr lang="tr-TR" dirty="0"/>
              <a:t> </a:t>
            </a:r>
            <a:r>
              <a:rPr lang="tr-TR" dirty="0" err="1"/>
              <a:t>texts</a:t>
            </a:r>
            <a:r>
              <a:rPr lang="tr-TR" dirty="0"/>
              <a:t> </a:t>
            </a:r>
            <a:r>
              <a:rPr lang="tr-TR" dirty="0" err="1"/>
              <a:t>for</a:t>
            </a:r>
            <a:r>
              <a:rPr lang="tr-TR" dirty="0"/>
              <a:t> </a:t>
            </a:r>
            <a:r>
              <a:rPr lang="tr-TR" dirty="0" err="1"/>
              <a:t>further</a:t>
            </a:r>
            <a:r>
              <a:rPr lang="tr-TR" dirty="0"/>
              <a:t> </a:t>
            </a:r>
            <a:r>
              <a:rPr lang="tr-TR" dirty="0" err="1"/>
              <a:t>discussion</a:t>
            </a:r>
            <a:r>
              <a:rPr lang="tr-TR" dirty="0"/>
              <a:t> of </a:t>
            </a:r>
            <a:r>
              <a:rPr lang="tr-TR" dirty="0" err="1"/>
              <a:t>this</a:t>
            </a:r>
            <a:r>
              <a:rPr lang="tr-TR" dirty="0"/>
              <a:t> </a:t>
            </a:r>
            <a:r>
              <a:rPr lang="tr-TR" dirty="0" err="1"/>
              <a:t>issue</a:t>
            </a:r>
            <a:r>
              <a:rPr lang="tr-TR" dirty="0"/>
              <a:t>.</a:t>
            </a:r>
            <a:endParaRPr lang="en-US" dirty="0"/>
          </a:p>
          <a:p>
            <a:endParaRPr lang="en-US" dirty="0"/>
          </a:p>
        </p:txBody>
      </p:sp>
    </p:spTree>
    <p:extLst>
      <p:ext uri="{BB962C8B-B14F-4D97-AF65-F5344CB8AC3E}">
        <p14:creationId xmlns:p14="http://schemas.microsoft.com/office/powerpoint/2010/main" val="620092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499356"/>
          </a:xfrm>
        </p:spPr>
        <p:txBody>
          <a:bodyPr>
            <a:normAutofit fontScale="90000"/>
          </a:bodyPr>
          <a:lstStyle/>
          <a:p>
            <a:r>
              <a:rPr lang="en-US" b="1" dirty="0" smtClean="0"/>
              <a:t/>
            </a:r>
            <a:br>
              <a:rPr lang="en-US" b="1" dirty="0" smtClean="0"/>
            </a:br>
            <a:r>
              <a:rPr lang="en-US" sz="3300" b="1" dirty="0" smtClean="0">
                <a:solidFill>
                  <a:srgbClr val="FF0000"/>
                </a:solidFill>
              </a:rPr>
              <a:t>Islamic Golden Age</a:t>
            </a:r>
            <a:r>
              <a:rPr lang="en-US" sz="3300" dirty="0" smtClean="0"/>
              <a:t/>
            </a:r>
            <a:br>
              <a:rPr lang="en-US" sz="3300" dirty="0" smtClean="0"/>
            </a:br>
            <a:endParaRPr lang="en-US" sz="3300" dirty="0"/>
          </a:p>
        </p:txBody>
      </p:sp>
      <p:sp>
        <p:nvSpPr>
          <p:cNvPr id="3" name="Content Placeholder 2"/>
          <p:cNvSpPr>
            <a:spLocks noGrp="1"/>
          </p:cNvSpPr>
          <p:nvPr>
            <p:ph idx="1"/>
          </p:nvPr>
        </p:nvSpPr>
        <p:spPr>
          <a:xfrm>
            <a:off x="141115" y="662189"/>
            <a:ext cx="8814279" cy="5807725"/>
          </a:xfrm>
        </p:spPr>
        <p:txBody>
          <a:bodyPr>
            <a:normAutofit fontScale="77500" lnSpcReduction="20000"/>
          </a:bodyPr>
          <a:lstStyle/>
          <a:p>
            <a:r>
              <a:rPr lang="tr-TR" dirty="0" err="1" smtClean="0"/>
              <a:t>This</a:t>
            </a:r>
            <a:r>
              <a:rPr lang="tr-TR" dirty="0" smtClean="0"/>
              <a:t> </a:t>
            </a:r>
            <a:r>
              <a:rPr lang="tr-TR" dirty="0" err="1" smtClean="0"/>
              <a:t>period</a:t>
            </a:r>
            <a:r>
              <a:rPr lang="tr-TR" dirty="0" smtClean="0"/>
              <a:t> </a:t>
            </a:r>
            <a:r>
              <a:rPr lang="tr-TR" dirty="0" err="1" smtClean="0"/>
              <a:t>traditionally</a:t>
            </a:r>
            <a:r>
              <a:rPr lang="tr-TR" dirty="0" smtClean="0"/>
              <a:t> </a:t>
            </a:r>
            <a:r>
              <a:rPr lang="tr-TR" dirty="0" err="1" smtClean="0"/>
              <a:t>rfers</a:t>
            </a:r>
            <a:r>
              <a:rPr lang="tr-TR" dirty="0" smtClean="0"/>
              <a:t> </a:t>
            </a:r>
            <a:r>
              <a:rPr lang="tr-TR" dirty="0" err="1" smtClean="0"/>
              <a:t>the</a:t>
            </a:r>
            <a:r>
              <a:rPr lang="tr-TR" dirty="0" smtClean="0"/>
              <a:t> </a:t>
            </a:r>
            <a:r>
              <a:rPr lang="tr-TR" dirty="0" err="1" smtClean="0"/>
              <a:t>reign</a:t>
            </a:r>
            <a:r>
              <a:rPr lang="tr-TR" dirty="0" smtClean="0"/>
              <a:t> of </a:t>
            </a:r>
            <a:r>
              <a:rPr lang="tr-TR" dirty="0" err="1" smtClean="0"/>
              <a:t>the</a:t>
            </a:r>
            <a:r>
              <a:rPr lang="tr-TR" dirty="0" smtClean="0"/>
              <a:t> </a:t>
            </a:r>
            <a:r>
              <a:rPr lang="tr-TR" dirty="0" err="1" smtClean="0"/>
              <a:t>Abbasid</a:t>
            </a:r>
            <a:r>
              <a:rPr lang="tr-TR" dirty="0" smtClean="0"/>
              <a:t> </a:t>
            </a:r>
            <a:r>
              <a:rPr lang="tr-TR" dirty="0" err="1" smtClean="0"/>
              <a:t>caliph</a:t>
            </a:r>
            <a:r>
              <a:rPr lang="tr-TR" dirty="0" smtClean="0"/>
              <a:t> Harun al-</a:t>
            </a:r>
            <a:r>
              <a:rPr lang="tr-TR" dirty="0" err="1" smtClean="0"/>
              <a:t>Rashid</a:t>
            </a:r>
            <a:r>
              <a:rPr lang="tr-TR" dirty="0" smtClean="0"/>
              <a:t> (786 </a:t>
            </a:r>
            <a:r>
              <a:rPr lang="tr-TR" dirty="0" err="1" smtClean="0"/>
              <a:t>to</a:t>
            </a:r>
            <a:r>
              <a:rPr lang="tr-TR" dirty="0" smtClean="0"/>
              <a:t> 809) </a:t>
            </a:r>
            <a:r>
              <a:rPr lang="tr-TR" dirty="0" err="1" smtClean="0"/>
              <a:t>with</a:t>
            </a:r>
            <a:r>
              <a:rPr lang="tr-TR" dirty="0" smtClean="0"/>
              <a:t> </a:t>
            </a:r>
            <a:r>
              <a:rPr lang="tr-TR" dirty="0" err="1" smtClean="0"/>
              <a:t>the</a:t>
            </a:r>
            <a:r>
              <a:rPr lang="tr-TR" dirty="0" smtClean="0"/>
              <a:t> </a:t>
            </a:r>
            <a:r>
              <a:rPr lang="tr-TR" dirty="0" err="1" smtClean="0"/>
              <a:t>inauguration</a:t>
            </a:r>
            <a:r>
              <a:rPr lang="tr-TR" dirty="0" smtClean="0"/>
              <a:t> of </a:t>
            </a:r>
            <a:r>
              <a:rPr lang="tr-TR" dirty="0" err="1" smtClean="0"/>
              <a:t>the</a:t>
            </a:r>
            <a:r>
              <a:rPr lang="tr-TR" dirty="0" smtClean="0"/>
              <a:t> House of </a:t>
            </a:r>
            <a:r>
              <a:rPr lang="tr-TR" dirty="0" err="1" smtClean="0"/>
              <a:t>Wisdom</a:t>
            </a:r>
            <a:r>
              <a:rPr lang="tr-TR" dirty="0" smtClean="0"/>
              <a:t> in </a:t>
            </a:r>
            <a:r>
              <a:rPr lang="tr-TR" dirty="0" err="1" smtClean="0"/>
              <a:t>Baghdad</a:t>
            </a:r>
            <a:r>
              <a:rPr lang="tr-TR" dirty="0" smtClean="0"/>
              <a:t>, </a:t>
            </a:r>
            <a:r>
              <a:rPr lang="tr-TR" dirty="0" err="1" smtClean="0"/>
              <a:t>where</a:t>
            </a:r>
            <a:r>
              <a:rPr lang="tr-TR" dirty="0" smtClean="0"/>
              <a:t> </a:t>
            </a:r>
            <a:r>
              <a:rPr lang="tr-TR" dirty="0" err="1" smtClean="0"/>
              <a:t>scholars</a:t>
            </a:r>
            <a:r>
              <a:rPr lang="tr-TR" dirty="0" smtClean="0"/>
              <a:t> </a:t>
            </a:r>
            <a:r>
              <a:rPr lang="tr-TR" dirty="0" err="1" smtClean="0"/>
              <a:t>from</a:t>
            </a:r>
            <a:r>
              <a:rPr lang="tr-TR" dirty="0" smtClean="0"/>
              <a:t> </a:t>
            </a:r>
            <a:r>
              <a:rPr lang="tr-TR" dirty="0" err="1" smtClean="0"/>
              <a:t>various</a:t>
            </a:r>
            <a:r>
              <a:rPr lang="tr-TR" dirty="0" smtClean="0"/>
              <a:t> </a:t>
            </a:r>
            <a:r>
              <a:rPr lang="tr-TR" dirty="0" err="1" smtClean="0"/>
              <a:t>parts</a:t>
            </a:r>
            <a:r>
              <a:rPr lang="tr-TR" dirty="0" smtClean="0"/>
              <a:t> of </a:t>
            </a:r>
            <a:r>
              <a:rPr lang="tr-TR" dirty="0" err="1" smtClean="0"/>
              <a:t>the</a:t>
            </a:r>
            <a:r>
              <a:rPr lang="tr-TR" dirty="0" smtClean="0"/>
              <a:t> </a:t>
            </a:r>
            <a:r>
              <a:rPr lang="tr-TR" dirty="0" err="1" smtClean="0"/>
              <a:t>world</a:t>
            </a:r>
            <a:r>
              <a:rPr lang="tr-TR" dirty="0" smtClean="0"/>
              <a:t> </a:t>
            </a:r>
            <a:r>
              <a:rPr lang="tr-TR" dirty="0" err="1" smtClean="0"/>
              <a:t>sought</a:t>
            </a:r>
            <a:r>
              <a:rPr lang="tr-TR" dirty="0" smtClean="0"/>
              <a:t> </a:t>
            </a:r>
            <a:r>
              <a:rPr lang="tr-TR" dirty="0" err="1" smtClean="0"/>
              <a:t>to</a:t>
            </a:r>
            <a:r>
              <a:rPr lang="tr-TR" dirty="0" smtClean="0"/>
              <a:t> </a:t>
            </a:r>
            <a:r>
              <a:rPr lang="tr-TR" dirty="0" err="1" smtClean="0"/>
              <a:t>translate</a:t>
            </a:r>
            <a:r>
              <a:rPr lang="tr-TR" dirty="0" smtClean="0"/>
              <a:t> </a:t>
            </a:r>
            <a:r>
              <a:rPr lang="tr-TR" dirty="0" err="1" smtClean="0"/>
              <a:t>and</a:t>
            </a:r>
            <a:r>
              <a:rPr lang="tr-TR" dirty="0" smtClean="0"/>
              <a:t> </a:t>
            </a:r>
            <a:r>
              <a:rPr lang="tr-TR" dirty="0" err="1" smtClean="0"/>
              <a:t>gather</a:t>
            </a:r>
            <a:r>
              <a:rPr lang="tr-TR" dirty="0" smtClean="0"/>
              <a:t> </a:t>
            </a:r>
            <a:r>
              <a:rPr lang="tr-TR" dirty="0" err="1" smtClean="0"/>
              <a:t>all</a:t>
            </a:r>
            <a:r>
              <a:rPr lang="tr-TR" dirty="0" smtClean="0"/>
              <a:t> </a:t>
            </a:r>
            <a:r>
              <a:rPr lang="tr-TR" dirty="0" err="1" smtClean="0"/>
              <a:t>the</a:t>
            </a:r>
            <a:r>
              <a:rPr lang="tr-TR" dirty="0" smtClean="0"/>
              <a:t> </a:t>
            </a:r>
            <a:r>
              <a:rPr lang="tr-TR" dirty="0" err="1" smtClean="0"/>
              <a:t>known</a:t>
            </a:r>
            <a:r>
              <a:rPr lang="tr-TR" dirty="0" smtClean="0"/>
              <a:t> </a:t>
            </a:r>
            <a:r>
              <a:rPr lang="tr-TR" dirty="0" err="1" smtClean="0"/>
              <a:t>world's</a:t>
            </a:r>
            <a:r>
              <a:rPr lang="tr-TR" dirty="0" smtClean="0"/>
              <a:t> </a:t>
            </a:r>
            <a:r>
              <a:rPr lang="tr-TR" dirty="0" err="1" smtClean="0"/>
              <a:t>knowledge</a:t>
            </a:r>
            <a:r>
              <a:rPr lang="tr-TR" dirty="0" smtClean="0"/>
              <a:t> </a:t>
            </a:r>
            <a:r>
              <a:rPr lang="tr-TR" dirty="0" err="1" smtClean="0"/>
              <a:t>into</a:t>
            </a:r>
            <a:r>
              <a:rPr lang="tr-TR" dirty="0" smtClean="0"/>
              <a:t> </a:t>
            </a:r>
            <a:r>
              <a:rPr lang="tr-TR" dirty="0" err="1" smtClean="0"/>
              <a:t>Arabic</a:t>
            </a:r>
            <a:r>
              <a:rPr lang="tr-TR" dirty="0" smtClean="0"/>
              <a:t>. </a:t>
            </a:r>
          </a:p>
          <a:p>
            <a:r>
              <a:rPr lang="tr-TR" dirty="0" err="1" smtClean="0"/>
              <a:t>It</a:t>
            </a:r>
            <a:r>
              <a:rPr lang="tr-TR" dirty="0" smtClean="0"/>
              <a:t> is </a:t>
            </a:r>
            <a:r>
              <a:rPr lang="tr-TR" dirty="0" err="1" smtClean="0"/>
              <a:t>said</a:t>
            </a:r>
            <a:r>
              <a:rPr lang="tr-TR" dirty="0" smtClean="0"/>
              <a:t> </a:t>
            </a:r>
            <a:r>
              <a:rPr lang="tr-TR" dirty="0" err="1" smtClean="0"/>
              <a:t>to</a:t>
            </a:r>
            <a:r>
              <a:rPr lang="tr-TR" dirty="0" smtClean="0"/>
              <a:t> </a:t>
            </a:r>
            <a:r>
              <a:rPr lang="tr-TR" dirty="0" err="1" smtClean="0"/>
              <a:t>have</a:t>
            </a:r>
            <a:r>
              <a:rPr lang="tr-TR" dirty="0" smtClean="0"/>
              <a:t> </a:t>
            </a:r>
            <a:r>
              <a:rPr lang="tr-TR" dirty="0" err="1" smtClean="0"/>
              <a:t>ended</a:t>
            </a:r>
            <a:r>
              <a:rPr lang="tr-TR" dirty="0" smtClean="0"/>
              <a:t> </a:t>
            </a:r>
            <a:r>
              <a:rPr lang="tr-TR" dirty="0" err="1" smtClean="0"/>
              <a:t>with</a:t>
            </a:r>
            <a:r>
              <a:rPr lang="tr-TR" dirty="0" smtClean="0"/>
              <a:t> </a:t>
            </a:r>
            <a:r>
              <a:rPr lang="tr-TR" dirty="0" err="1" smtClean="0"/>
              <a:t>the</a:t>
            </a:r>
            <a:r>
              <a:rPr lang="tr-TR" dirty="0" smtClean="0"/>
              <a:t> </a:t>
            </a:r>
            <a:r>
              <a:rPr lang="tr-TR" dirty="0" err="1" smtClean="0"/>
              <a:t>collapse</a:t>
            </a:r>
            <a:r>
              <a:rPr lang="tr-TR" dirty="0" smtClean="0"/>
              <a:t> of </a:t>
            </a:r>
            <a:r>
              <a:rPr lang="tr-TR" dirty="0" err="1" smtClean="0"/>
              <a:t>the</a:t>
            </a:r>
            <a:r>
              <a:rPr lang="tr-TR" dirty="0" smtClean="0"/>
              <a:t> </a:t>
            </a:r>
            <a:r>
              <a:rPr lang="tr-TR" dirty="0" err="1" smtClean="0"/>
              <a:t>Abbasid</a:t>
            </a:r>
            <a:r>
              <a:rPr lang="tr-TR" dirty="0" smtClean="0"/>
              <a:t> </a:t>
            </a:r>
            <a:r>
              <a:rPr lang="tr-TR" dirty="0" err="1" smtClean="0"/>
              <a:t>Caliphate</a:t>
            </a:r>
            <a:r>
              <a:rPr lang="tr-TR" dirty="0" smtClean="0"/>
              <a:t> </a:t>
            </a:r>
            <a:r>
              <a:rPr lang="tr-TR" dirty="0" err="1" smtClean="0"/>
              <a:t>with</a:t>
            </a:r>
            <a:r>
              <a:rPr lang="tr-TR" dirty="0" smtClean="0"/>
              <a:t> </a:t>
            </a:r>
            <a:r>
              <a:rPr lang="tr-TR" dirty="0" err="1" smtClean="0"/>
              <a:t>the</a:t>
            </a:r>
            <a:r>
              <a:rPr lang="tr-TR" dirty="0" smtClean="0"/>
              <a:t> </a:t>
            </a:r>
            <a:r>
              <a:rPr lang="tr-TR" dirty="0" err="1" smtClean="0"/>
              <a:t>Mongol</a:t>
            </a:r>
            <a:r>
              <a:rPr lang="tr-TR" dirty="0" smtClean="0"/>
              <a:t> </a:t>
            </a:r>
            <a:r>
              <a:rPr lang="tr-TR" dirty="0" err="1" smtClean="0"/>
              <a:t>invasions</a:t>
            </a:r>
            <a:r>
              <a:rPr lang="tr-TR" dirty="0" smtClean="0"/>
              <a:t> </a:t>
            </a:r>
            <a:r>
              <a:rPr lang="tr-TR" dirty="0" err="1" smtClean="0"/>
              <a:t>and</a:t>
            </a:r>
            <a:r>
              <a:rPr lang="tr-TR" dirty="0" smtClean="0"/>
              <a:t> </a:t>
            </a:r>
            <a:r>
              <a:rPr lang="tr-TR" dirty="0" err="1" smtClean="0"/>
              <a:t>the</a:t>
            </a:r>
            <a:r>
              <a:rPr lang="tr-TR" dirty="0" smtClean="0"/>
              <a:t> </a:t>
            </a:r>
            <a:r>
              <a:rPr lang="tr-TR" dirty="0" err="1" smtClean="0"/>
              <a:t>Sack</a:t>
            </a:r>
            <a:r>
              <a:rPr lang="tr-TR" dirty="0" smtClean="0"/>
              <a:t> of </a:t>
            </a:r>
            <a:r>
              <a:rPr lang="tr-TR" dirty="0" err="1" smtClean="0"/>
              <a:t>Baghdad</a:t>
            </a:r>
            <a:r>
              <a:rPr lang="tr-TR" dirty="0" smtClean="0"/>
              <a:t> in 1258. </a:t>
            </a:r>
          </a:p>
          <a:p>
            <a:r>
              <a:rPr lang="tr-TR" dirty="0" err="1" smtClean="0"/>
              <a:t>Several</a:t>
            </a:r>
            <a:r>
              <a:rPr lang="tr-TR" dirty="0" smtClean="0"/>
              <a:t> </a:t>
            </a:r>
            <a:r>
              <a:rPr lang="tr-TR" dirty="0" err="1" smtClean="0"/>
              <a:t>contemporary</a:t>
            </a:r>
            <a:r>
              <a:rPr lang="tr-TR" dirty="0" smtClean="0"/>
              <a:t> </a:t>
            </a:r>
            <a:r>
              <a:rPr lang="tr-TR" dirty="0" err="1" smtClean="0"/>
              <a:t>scholars</a:t>
            </a:r>
            <a:r>
              <a:rPr lang="tr-TR" dirty="0" smtClean="0"/>
              <a:t>, </a:t>
            </a:r>
            <a:r>
              <a:rPr lang="tr-TR" dirty="0" err="1" smtClean="0"/>
              <a:t>however</a:t>
            </a:r>
            <a:r>
              <a:rPr lang="tr-TR" dirty="0" smtClean="0"/>
              <a:t>, </a:t>
            </a:r>
            <a:r>
              <a:rPr lang="tr-TR" dirty="0" err="1" smtClean="0"/>
              <a:t>place</a:t>
            </a:r>
            <a:r>
              <a:rPr lang="tr-TR" dirty="0" smtClean="0"/>
              <a:t> </a:t>
            </a:r>
            <a:r>
              <a:rPr lang="tr-TR" dirty="0" err="1" smtClean="0"/>
              <a:t>the</a:t>
            </a:r>
            <a:r>
              <a:rPr lang="tr-TR" dirty="0" smtClean="0"/>
              <a:t> </a:t>
            </a:r>
            <a:r>
              <a:rPr lang="tr-TR" dirty="0" err="1" smtClean="0"/>
              <a:t>end</a:t>
            </a:r>
            <a:r>
              <a:rPr lang="tr-TR" dirty="0" smtClean="0"/>
              <a:t> of </a:t>
            </a:r>
            <a:r>
              <a:rPr lang="tr-TR" dirty="0" err="1" smtClean="0"/>
              <a:t>the</a:t>
            </a:r>
            <a:r>
              <a:rPr lang="tr-TR" dirty="0" smtClean="0"/>
              <a:t> </a:t>
            </a:r>
            <a:r>
              <a:rPr lang="tr-TR" dirty="0" err="1" smtClean="0"/>
              <a:t>Islamic</a:t>
            </a:r>
            <a:r>
              <a:rPr lang="tr-TR" dirty="0" smtClean="0"/>
              <a:t> Golden Age </a:t>
            </a:r>
            <a:r>
              <a:rPr lang="tr-TR" dirty="0" err="1" smtClean="0"/>
              <a:t>to</a:t>
            </a:r>
            <a:r>
              <a:rPr lang="tr-TR" dirty="0" smtClean="0"/>
              <a:t> be </a:t>
            </a:r>
            <a:r>
              <a:rPr lang="tr-TR" dirty="0" err="1" smtClean="0"/>
              <a:t>around</a:t>
            </a:r>
            <a:r>
              <a:rPr lang="tr-TR" dirty="0" smtClean="0"/>
              <a:t> </a:t>
            </a:r>
            <a:r>
              <a:rPr lang="tr-TR" dirty="0" err="1" smtClean="0"/>
              <a:t>the</a:t>
            </a:r>
            <a:r>
              <a:rPr lang="tr-TR" dirty="0" smtClean="0"/>
              <a:t> 15th </a:t>
            </a:r>
            <a:r>
              <a:rPr lang="tr-TR" dirty="0" err="1" smtClean="0"/>
              <a:t>to</a:t>
            </a:r>
            <a:r>
              <a:rPr lang="tr-TR" dirty="0" smtClean="0"/>
              <a:t> 16th </a:t>
            </a:r>
            <a:r>
              <a:rPr lang="tr-TR" dirty="0" err="1" smtClean="0"/>
              <a:t>centuries</a:t>
            </a:r>
            <a:r>
              <a:rPr lang="tr-TR" dirty="0" smtClean="0"/>
              <a:t>.</a:t>
            </a:r>
            <a:endParaRPr lang="en-US" dirty="0" smtClean="0"/>
          </a:p>
          <a:p>
            <a:endParaRPr lang="tr-TR" dirty="0" smtClean="0"/>
          </a:p>
          <a:p>
            <a:r>
              <a:rPr lang="tr-TR" dirty="0" err="1" smtClean="0"/>
              <a:t>The</a:t>
            </a:r>
            <a:r>
              <a:rPr lang="tr-TR" dirty="0" smtClean="0"/>
              <a:t> </a:t>
            </a:r>
            <a:r>
              <a:rPr lang="tr-TR" dirty="0" err="1"/>
              <a:t>metaphor</a:t>
            </a:r>
            <a:r>
              <a:rPr lang="tr-TR" dirty="0"/>
              <a:t> of a golden </a:t>
            </a:r>
            <a:r>
              <a:rPr lang="tr-TR" dirty="0" err="1"/>
              <a:t>age</a:t>
            </a:r>
            <a:r>
              <a:rPr lang="tr-TR" dirty="0"/>
              <a:t> </a:t>
            </a:r>
            <a:r>
              <a:rPr lang="tr-TR" dirty="0" err="1"/>
              <a:t>began</a:t>
            </a:r>
            <a:r>
              <a:rPr lang="tr-TR" dirty="0"/>
              <a:t> </a:t>
            </a:r>
            <a:r>
              <a:rPr lang="tr-TR" dirty="0" err="1"/>
              <a:t>to</a:t>
            </a:r>
            <a:r>
              <a:rPr lang="tr-TR" dirty="0"/>
              <a:t> be </a:t>
            </a:r>
            <a:r>
              <a:rPr lang="tr-TR" dirty="0" err="1"/>
              <a:t>applied</a:t>
            </a:r>
            <a:r>
              <a:rPr lang="tr-TR" dirty="0"/>
              <a:t> in 19th- </a:t>
            </a:r>
            <a:r>
              <a:rPr lang="tr-TR" dirty="0" err="1" smtClean="0"/>
              <a:t>century</a:t>
            </a:r>
            <a:r>
              <a:rPr lang="tr-TR" dirty="0"/>
              <a:t> </a:t>
            </a:r>
            <a:r>
              <a:rPr lang="tr-TR" dirty="0" err="1" smtClean="0"/>
              <a:t>by</a:t>
            </a:r>
            <a:r>
              <a:rPr lang="tr-TR" dirty="0" smtClean="0"/>
              <a:t> </a:t>
            </a:r>
            <a:r>
              <a:rPr lang="tr-TR" dirty="0" err="1" smtClean="0"/>
              <a:t>Orientalism</a:t>
            </a:r>
            <a:r>
              <a:rPr lang="tr-TR" dirty="0"/>
              <a:t>. </a:t>
            </a:r>
            <a:r>
              <a:rPr lang="tr-TR" dirty="0" err="1"/>
              <a:t>I</a:t>
            </a:r>
            <a:r>
              <a:rPr lang="tr-TR" dirty="0" err="1" smtClean="0"/>
              <a:t>n</a:t>
            </a:r>
            <a:r>
              <a:rPr lang="tr-TR" dirty="0" smtClean="0"/>
              <a:t> 1868 </a:t>
            </a:r>
            <a:r>
              <a:rPr lang="tr-TR" dirty="0" err="1" smtClean="0"/>
              <a:t>Josias</a:t>
            </a:r>
            <a:r>
              <a:rPr lang="tr-TR" dirty="0" smtClean="0"/>
              <a:t> </a:t>
            </a:r>
            <a:r>
              <a:rPr lang="tr-TR" dirty="0" err="1" smtClean="0"/>
              <a:t>Leslie</a:t>
            </a:r>
            <a:r>
              <a:rPr lang="tr-TR" dirty="0" smtClean="0"/>
              <a:t> </a:t>
            </a:r>
            <a:r>
              <a:rPr lang="tr-TR" dirty="0" err="1" smtClean="0"/>
              <a:t>Porter</a:t>
            </a:r>
            <a:r>
              <a:rPr lang="tr-TR" dirty="0" smtClean="0"/>
              <a:t>, </a:t>
            </a:r>
            <a:r>
              <a:rPr lang="tr-TR" dirty="0" err="1"/>
              <a:t>t</a:t>
            </a:r>
            <a:r>
              <a:rPr lang="tr-TR" dirty="0" err="1" smtClean="0"/>
              <a:t>he</a:t>
            </a:r>
            <a:r>
              <a:rPr lang="tr-TR" dirty="0" smtClean="0"/>
              <a:t> </a:t>
            </a:r>
            <a:r>
              <a:rPr lang="tr-TR" dirty="0" err="1"/>
              <a:t>author</a:t>
            </a:r>
            <a:r>
              <a:rPr lang="tr-TR" dirty="0"/>
              <a:t> of a </a:t>
            </a:r>
            <a:r>
              <a:rPr lang="tr-TR" dirty="0" err="1"/>
              <a:t>Handbook</a:t>
            </a:r>
            <a:r>
              <a:rPr lang="tr-TR" dirty="0"/>
              <a:t> </a:t>
            </a:r>
            <a:r>
              <a:rPr lang="tr-TR" dirty="0" err="1"/>
              <a:t>for</a:t>
            </a:r>
            <a:r>
              <a:rPr lang="tr-TR" dirty="0"/>
              <a:t> </a:t>
            </a:r>
            <a:r>
              <a:rPr lang="tr-TR" dirty="0" err="1"/>
              <a:t>Travelers</a:t>
            </a:r>
            <a:r>
              <a:rPr lang="tr-TR" dirty="0"/>
              <a:t> in </a:t>
            </a:r>
            <a:r>
              <a:rPr lang="tr-TR" dirty="0" err="1"/>
              <a:t>Syria</a:t>
            </a:r>
            <a:r>
              <a:rPr lang="tr-TR" dirty="0"/>
              <a:t> </a:t>
            </a:r>
            <a:r>
              <a:rPr lang="tr-TR" dirty="0" err="1"/>
              <a:t>and</a:t>
            </a:r>
            <a:r>
              <a:rPr lang="tr-TR" dirty="0"/>
              <a:t> </a:t>
            </a:r>
            <a:r>
              <a:rPr lang="tr-TR" dirty="0" err="1" smtClean="0"/>
              <a:t>Palestine</a:t>
            </a:r>
            <a:r>
              <a:rPr lang="tr-TR" dirty="0" smtClean="0"/>
              <a:t>, </a:t>
            </a:r>
            <a:r>
              <a:rPr lang="tr-TR" dirty="0" err="1"/>
              <a:t>observed</a:t>
            </a:r>
            <a:r>
              <a:rPr lang="tr-TR" dirty="0"/>
              <a:t> </a:t>
            </a:r>
            <a:r>
              <a:rPr lang="tr-TR" dirty="0" err="1"/>
              <a:t>that</a:t>
            </a:r>
            <a:r>
              <a:rPr lang="tr-TR" dirty="0"/>
              <a:t> </a:t>
            </a:r>
            <a:r>
              <a:rPr lang="tr-TR" dirty="0" err="1"/>
              <a:t>the</a:t>
            </a:r>
            <a:r>
              <a:rPr lang="tr-TR" dirty="0"/>
              <a:t> </a:t>
            </a:r>
            <a:r>
              <a:rPr lang="tr-TR" dirty="0" err="1"/>
              <a:t>most</a:t>
            </a:r>
            <a:r>
              <a:rPr lang="tr-TR" dirty="0"/>
              <a:t> </a:t>
            </a:r>
            <a:r>
              <a:rPr lang="tr-TR" dirty="0" err="1"/>
              <a:t>beautiful</a:t>
            </a:r>
            <a:r>
              <a:rPr lang="tr-TR" dirty="0"/>
              <a:t> </a:t>
            </a:r>
            <a:r>
              <a:rPr lang="tr-TR" dirty="0" err="1"/>
              <a:t>mosques</a:t>
            </a:r>
            <a:r>
              <a:rPr lang="tr-TR" dirty="0"/>
              <a:t> of </a:t>
            </a:r>
            <a:r>
              <a:rPr lang="tr-TR" dirty="0" err="1"/>
              <a:t>Damascus</a:t>
            </a:r>
            <a:r>
              <a:rPr lang="tr-TR" dirty="0"/>
              <a:t> </a:t>
            </a:r>
            <a:r>
              <a:rPr lang="tr-TR" dirty="0" err="1"/>
              <a:t>were</a:t>
            </a:r>
            <a:r>
              <a:rPr lang="tr-TR" dirty="0"/>
              <a:t> "</a:t>
            </a:r>
            <a:r>
              <a:rPr lang="tr-TR" dirty="0" err="1"/>
              <a:t>like</a:t>
            </a:r>
            <a:r>
              <a:rPr lang="tr-TR" dirty="0"/>
              <a:t> </a:t>
            </a:r>
            <a:r>
              <a:rPr lang="tr-TR" dirty="0" err="1"/>
              <a:t>Mohammedanism</a:t>
            </a:r>
            <a:r>
              <a:rPr lang="tr-TR" dirty="0"/>
              <a:t> </a:t>
            </a:r>
            <a:r>
              <a:rPr lang="tr-TR" dirty="0" err="1"/>
              <a:t>itself</a:t>
            </a:r>
            <a:r>
              <a:rPr lang="tr-TR" dirty="0"/>
              <a:t>, </a:t>
            </a:r>
            <a:r>
              <a:rPr lang="tr-TR" dirty="0" err="1"/>
              <a:t>now</a:t>
            </a:r>
            <a:r>
              <a:rPr lang="tr-TR" dirty="0"/>
              <a:t> </a:t>
            </a:r>
            <a:r>
              <a:rPr lang="tr-TR" dirty="0" err="1"/>
              <a:t>rapidly</a:t>
            </a:r>
            <a:r>
              <a:rPr lang="tr-TR" dirty="0"/>
              <a:t> </a:t>
            </a:r>
            <a:r>
              <a:rPr lang="tr-TR" dirty="0" err="1"/>
              <a:t>decaying</a:t>
            </a:r>
            <a:r>
              <a:rPr lang="tr-TR" dirty="0"/>
              <a:t>" </a:t>
            </a:r>
            <a:r>
              <a:rPr lang="tr-TR" dirty="0" err="1"/>
              <a:t>and</a:t>
            </a:r>
            <a:r>
              <a:rPr lang="tr-TR" dirty="0"/>
              <a:t> </a:t>
            </a:r>
            <a:r>
              <a:rPr lang="tr-TR" dirty="0" err="1"/>
              <a:t>relics</a:t>
            </a:r>
            <a:r>
              <a:rPr lang="tr-TR" dirty="0"/>
              <a:t> of "</a:t>
            </a:r>
            <a:r>
              <a:rPr lang="tr-TR" dirty="0" err="1"/>
              <a:t>the</a:t>
            </a:r>
            <a:r>
              <a:rPr lang="tr-TR" dirty="0"/>
              <a:t> golden </a:t>
            </a:r>
            <a:r>
              <a:rPr lang="tr-TR" dirty="0" err="1"/>
              <a:t>age</a:t>
            </a:r>
            <a:r>
              <a:rPr lang="tr-TR" dirty="0"/>
              <a:t> of </a:t>
            </a:r>
            <a:r>
              <a:rPr lang="tr-TR" dirty="0" err="1"/>
              <a:t>Islam</a:t>
            </a:r>
            <a:r>
              <a:rPr lang="tr-TR" dirty="0"/>
              <a:t>".</a:t>
            </a:r>
            <a:endParaRPr lang="en-US" dirty="0"/>
          </a:p>
          <a:p>
            <a:endParaRPr lang="en-US" dirty="0" smtClean="0"/>
          </a:p>
          <a:p>
            <a:endParaRPr lang="en-US" dirty="0"/>
          </a:p>
        </p:txBody>
      </p:sp>
    </p:spTree>
    <p:extLst>
      <p:ext uri="{BB962C8B-B14F-4D97-AF65-F5344CB8AC3E}">
        <p14:creationId xmlns:p14="http://schemas.microsoft.com/office/powerpoint/2010/main" val="2110140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0745"/>
          </a:xfrm>
        </p:spPr>
        <p:txBody>
          <a:bodyPr>
            <a:normAutofit fontScale="90000"/>
          </a:bodyPr>
          <a:lstStyle/>
          <a:p>
            <a:r>
              <a:rPr lang="tr-TR" b="1" dirty="0" smtClean="0"/>
              <a:t/>
            </a:r>
            <a:br>
              <a:rPr lang="tr-TR" b="1" dirty="0" smtClean="0"/>
            </a:br>
            <a:r>
              <a:rPr lang="tr-TR" b="1" dirty="0" err="1" smtClean="0">
                <a:solidFill>
                  <a:srgbClr val="FF0000"/>
                </a:solidFill>
              </a:rPr>
              <a:t>Notable</a:t>
            </a:r>
            <a:r>
              <a:rPr lang="tr-TR" b="1" dirty="0" smtClean="0">
                <a:solidFill>
                  <a:srgbClr val="FF0000"/>
                </a:solidFill>
              </a:rPr>
              <a:t> </a:t>
            </a:r>
            <a:r>
              <a:rPr lang="tr-TR" b="1" dirty="0" err="1">
                <a:solidFill>
                  <a:srgbClr val="FF0000"/>
                </a:solidFill>
              </a:rPr>
              <a:t>fields</a:t>
            </a:r>
            <a:r>
              <a:rPr lang="tr-TR" b="1" dirty="0">
                <a:solidFill>
                  <a:srgbClr val="FF0000"/>
                </a:solidFill>
              </a:rPr>
              <a:t> of </a:t>
            </a:r>
            <a:r>
              <a:rPr lang="tr-TR" b="1" dirty="0" err="1" smtClean="0">
                <a:solidFill>
                  <a:srgbClr val="FF0000"/>
                </a:solidFill>
              </a:rPr>
              <a:t>Sciences</a:t>
            </a:r>
            <a:r>
              <a:rPr lang="en-US" dirty="0"/>
              <a:t/>
            </a:r>
            <a:br>
              <a:rPr lang="en-US" dirty="0"/>
            </a:br>
            <a:endParaRPr lang="en-US" dirty="0"/>
          </a:p>
        </p:txBody>
      </p:sp>
      <p:sp>
        <p:nvSpPr>
          <p:cNvPr id="3" name="Content Placeholder 2"/>
          <p:cNvSpPr>
            <a:spLocks noGrp="1"/>
          </p:cNvSpPr>
          <p:nvPr>
            <p:ph idx="1"/>
          </p:nvPr>
        </p:nvSpPr>
        <p:spPr>
          <a:xfrm>
            <a:off x="173681" y="846734"/>
            <a:ext cx="8770858" cy="5471202"/>
          </a:xfrm>
        </p:spPr>
        <p:txBody>
          <a:bodyPr>
            <a:normAutofit lnSpcReduction="10000"/>
          </a:bodyPr>
          <a:lstStyle/>
          <a:p>
            <a:r>
              <a:rPr lang="tr-TR" dirty="0" err="1" smtClean="0"/>
              <a:t>The</a:t>
            </a:r>
            <a:r>
              <a:rPr lang="tr-TR" dirty="0" smtClean="0"/>
              <a:t> </a:t>
            </a:r>
            <a:r>
              <a:rPr lang="tr-TR" dirty="0" err="1"/>
              <a:t>roots</a:t>
            </a:r>
            <a:r>
              <a:rPr lang="tr-TR" dirty="0"/>
              <a:t> of </a:t>
            </a:r>
            <a:r>
              <a:rPr lang="tr-TR" dirty="0" err="1"/>
              <a:t>Islamic</a:t>
            </a:r>
            <a:r>
              <a:rPr lang="tr-TR" dirty="0"/>
              <a:t> </a:t>
            </a:r>
            <a:r>
              <a:rPr lang="tr-TR" dirty="0" err="1"/>
              <a:t>science</a:t>
            </a:r>
            <a:r>
              <a:rPr lang="tr-TR" dirty="0"/>
              <a:t> </a:t>
            </a:r>
            <a:r>
              <a:rPr lang="tr-TR" dirty="0" err="1"/>
              <a:t>drew</a:t>
            </a:r>
            <a:r>
              <a:rPr lang="tr-TR" dirty="0"/>
              <a:t> </a:t>
            </a:r>
            <a:r>
              <a:rPr lang="tr-TR" dirty="0" err="1"/>
              <a:t>primarily</a:t>
            </a:r>
            <a:r>
              <a:rPr lang="tr-TR" dirty="0"/>
              <a:t> </a:t>
            </a:r>
            <a:r>
              <a:rPr lang="tr-TR" dirty="0" err="1"/>
              <a:t>upon</a:t>
            </a:r>
            <a:r>
              <a:rPr lang="tr-TR" dirty="0"/>
              <a:t> </a:t>
            </a:r>
            <a:r>
              <a:rPr lang="tr-TR" dirty="0" err="1"/>
              <a:t>Arab</a:t>
            </a:r>
            <a:r>
              <a:rPr lang="tr-TR" dirty="0"/>
              <a:t>, </a:t>
            </a:r>
            <a:r>
              <a:rPr lang="tr-TR" dirty="0" err="1"/>
              <a:t>Persian</a:t>
            </a:r>
            <a:r>
              <a:rPr lang="tr-TR" dirty="0"/>
              <a:t>, </a:t>
            </a:r>
            <a:r>
              <a:rPr lang="tr-TR" dirty="0" err="1"/>
              <a:t>Indian</a:t>
            </a:r>
            <a:r>
              <a:rPr lang="tr-TR" dirty="0"/>
              <a:t> </a:t>
            </a:r>
            <a:r>
              <a:rPr lang="tr-TR" dirty="0" err="1"/>
              <a:t>and</a:t>
            </a:r>
            <a:r>
              <a:rPr lang="tr-TR" dirty="0"/>
              <a:t> </a:t>
            </a:r>
            <a:r>
              <a:rPr lang="tr-TR" dirty="0" err="1"/>
              <a:t>Greek</a:t>
            </a:r>
            <a:r>
              <a:rPr lang="tr-TR" dirty="0"/>
              <a:t> </a:t>
            </a:r>
            <a:r>
              <a:rPr lang="tr-TR" dirty="0" err="1"/>
              <a:t>learning</a:t>
            </a:r>
            <a:r>
              <a:rPr lang="tr-TR" dirty="0"/>
              <a:t>. </a:t>
            </a:r>
            <a:endParaRPr lang="tr-TR" dirty="0" smtClean="0"/>
          </a:p>
          <a:p>
            <a:r>
              <a:rPr lang="tr-TR" dirty="0" err="1" smtClean="0"/>
              <a:t>The</a:t>
            </a:r>
            <a:r>
              <a:rPr lang="tr-TR" dirty="0" smtClean="0"/>
              <a:t> </a:t>
            </a:r>
            <a:r>
              <a:rPr lang="tr-TR" dirty="0" err="1"/>
              <a:t>extent</a:t>
            </a:r>
            <a:r>
              <a:rPr lang="tr-TR" dirty="0"/>
              <a:t> of </a:t>
            </a:r>
            <a:r>
              <a:rPr lang="tr-TR" dirty="0" err="1"/>
              <a:t>Islamic</a:t>
            </a:r>
            <a:r>
              <a:rPr lang="tr-TR" dirty="0"/>
              <a:t> </a:t>
            </a:r>
            <a:r>
              <a:rPr lang="tr-TR" dirty="0" err="1"/>
              <a:t>scientific</a:t>
            </a:r>
            <a:r>
              <a:rPr lang="tr-TR" dirty="0"/>
              <a:t> </a:t>
            </a:r>
            <a:r>
              <a:rPr lang="tr-TR" dirty="0" err="1"/>
              <a:t>achievement</a:t>
            </a:r>
            <a:r>
              <a:rPr lang="tr-TR" dirty="0"/>
              <a:t> is not as yet </a:t>
            </a:r>
            <a:r>
              <a:rPr lang="tr-TR" dirty="0" err="1"/>
              <a:t>fully</a:t>
            </a:r>
            <a:r>
              <a:rPr lang="tr-TR" dirty="0"/>
              <a:t> </a:t>
            </a:r>
            <a:r>
              <a:rPr lang="tr-TR" dirty="0" err="1"/>
              <a:t>understood</a:t>
            </a:r>
            <a:r>
              <a:rPr lang="tr-TR" dirty="0"/>
              <a:t>, but it is </a:t>
            </a:r>
            <a:r>
              <a:rPr lang="tr-TR" dirty="0" err="1"/>
              <a:t>extremely</a:t>
            </a:r>
            <a:r>
              <a:rPr lang="tr-TR" dirty="0"/>
              <a:t> </a:t>
            </a:r>
            <a:r>
              <a:rPr lang="tr-TR" dirty="0" err="1"/>
              <a:t>vast</a:t>
            </a:r>
            <a:r>
              <a:rPr lang="tr-TR" dirty="0"/>
              <a:t>.</a:t>
            </a:r>
            <a:endParaRPr lang="en-US" dirty="0"/>
          </a:p>
          <a:p>
            <a:r>
              <a:rPr lang="tr-TR" dirty="0" smtClean="0"/>
              <a:t>a </a:t>
            </a:r>
            <a:r>
              <a:rPr lang="tr-TR" dirty="0" err="1"/>
              <a:t>wide</a:t>
            </a:r>
            <a:r>
              <a:rPr lang="tr-TR" dirty="0"/>
              <a:t> </a:t>
            </a:r>
            <a:r>
              <a:rPr lang="tr-TR" dirty="0" err="1"/>
              <a:t>range</a:t>
            </a:r>
            <a:r>
              <a:rPr lang="tr-TR" dirty="0"/>
              <a:t> of </a:t>
            </a:r>
            <a:r>
              <a:rPr lang="tr-TR" dirty="0" err="1"/>
              <a:t>subject</a:t>
            </a:r>
            <a:r>
              <a:rPr lang="tr-TR" dirty="0"/>
              <a:t> </a:t>
            </a:r>
            <a:r>
              <a:rPr lang="tr-TR" dirty="0" err="1"/>
              <a:t>areas</a:t>
            </a:r>
            <a:r>
              <a:rPr lang="tr-TR" dirty="0"/>
              <a:t>; </a:t>
            </a:r>
            <a:r>
              <a:rPr lang="tr-TR" dirty="0" err="1"/>
              <a:t>most</a:t>
            </a:r>
            <a:r>
              <a:rPr lang="tr-TR" dirty="0"/>
              <a:t> </a:t>
            </a:r>
            <a:r>
              <a:rPr lang="tr-TR" dirty="0" err="1"/>
              <a:t>notably</a:t>
            </a:r>
            <a:endParaRPr lang="en-US" dirty="0"/>
          </a:p>
          <a:p>
            <a:pPr lvl="1"/>
            <a:r>
              <a:rPr lang="tr-TR" dirty="0" err="1"/>
              <a:t>Mathematics</a:t>
            </a:r>
            <a:r>
              <a:rPr lang="tr-TR" dirty="0"/>
              <a:t> </a:t>
            </a:r>
            <a:r>
              <a:rPr lang="tr-TR" dirty="0" err="1"/>
              <a:t>Astronomy</a:t>
            </a:r>
            <a:r>
              <a:rPr lang="tr-TR" dirty="0"/>
              <a:t> </a:t>
            </a:r>
            <a:r>
              <a:rPr lang="tr-TR" dirty="0" err="1"/>
              <a:t>Medicine</a:t>
            </a:r>
            <a:endParaRPr lang="en-US" dirty="0"/>
          </a:p>
          <a:p>
            <a:r>
              <a:rPr lang="tr-TR" dirty="0" err="1"/>
              <a:t>Other</a:t>
            </a:r>
            <a:r>
              <a:rPr lang="tr-TR" dirty="0"/>
              <a:t> </a:t>
            </a:r>
            <a:r>
              <a:rPr lang="tr-TR" dirty="0" err="1"/>
              <a:t>notable</a:t>
            </a:r>
            <a:r>
              <a:rPr lang="tr-TR" dirty="0"/>
              <a:t> </a:t>
            </a:r>
            <a:r>
              <a:rPr lang="tr-TR" dirty="0" err="1"/>
              <a:t>areas</a:t>
            </a:r>
            <a:r>
              <a:rPr lang="tr-TR" dirty="0"/>
              <a:t>, </a:t>
            </a:r>
            <a:r>
              <a:rPr lang="tr-TR" dirty="0" err="1"/>
              <a:t>and</a:t>
            </a:r>
            <a:r>
              <a:rPr lang="tr-TR" dirty="0"/>
              <a:t> </a:t>
            </a:r>
            <a:r>
              <a:rPr lang="tr-TR" dirty="0" err="1"/>
              <a:t>specialized</a:t>
            </a:r>
            <a:r>
              <a:rPr lang="tr-TR" dirty="0"/>
              <a:t> </a:t>
            </a:r>
            <a:r>
              <a:rPr lang="tr-TR" dirty="0" err="1"/>
              <a:t>subjects</a:t>
            </a:r>
            <a:r>
              <a:rPr lang="tr-TR" dirty="0"/>
              <a:t>, of </a:t>
            </a:r>
            <a:r>
              <a:rPr lang="tr-TR" dirty="0" err="1"/>
              <a:t>scientific</a:t>
            </a:r>
            <a:r>
              <a:rPr lang="tr-TR" dirty="0"/>
              <a:t> </a:t>
            </a:r>
            <a:r>
              <a:rPr lang="tr-TR" dirty="0" err="1"/>
              <a:t>inquiry</a:t>
            </a:r>
            <a:r>
              <a:rPr lang="tr-TR" dirty="0"/>
              <a:t> </a:t>
            </a:r>
            <a:r>
              <a:rPr lang="tr-TR" dirty="0" err="1"/>
              <a:t>include</a:t>
            </a:r>
            <a:endParaRPr lang="en-US" dirty="0"/>
          </a:p>
          <a:p>
            <a:pPr lvl="1"/>
            <a:r>
              <a:rPr lang="tr-TR" dirty="0" err="1" smtClean="0"/>
              <a:t>Physics</a:t>
            </a:r>
            <a:r>
              <a:rPr lang="tr-TR" dirty="0" smtClean="0"/>
              <a:t>, </a:t>
            </a:r>
            <a:r>
              <a:rPr lang="tr-TR" dirty="0" err="1" smtClean="0"/>
              <a:t>Alchemy</a:t>
            </a:r>
            <a:r>
              <a:rPr lang="tr-TR" dirty="0" smtClean="0"/>
              <a:t> </a:t>
            </a:r>
            <a:r>
              <a:rPr lang="tr-TR" dirty="0" err="1"/>
              <a:t>and</a:t>
            </a:r>
            <a:r>
              <a:rPr lang="tr-TR" dirty="0"/>
              <a:t> </a:t>
            </a:r>
            <a:r>
              <a:rPr lang="tr-TR" dirty="0" err="1"/>
              <a:t>chemistry</a:t>
            </a:r>
            <a:r>
              <a:rPr lang="tr-TR" dirty="0"/>
              <a:t> </a:t>
            </a:r>
            <a:r>
              <a:rPr lang="tr-TR" dirty="0" err="1"/>
              <a:t>Cosmology</a:t>
            </a:r>
            <a:r>
              <a:rPr lang="tr-TR" dirty="0"/>
              <a:t> </a:t>
            </a:r>
            <a:r>
              <a:rPr lang="tr-TR" dirty="0" err="1" smtClean="0"/>
              <a:t>Ophthalmology</a:t>
            </a:r>
            <a:endParaRPr lang="en-US" dirty="0"/>
          </a:p>
          <a:p>
            <a:pPr lvl="1"/>
            <a:r>
              <a:rPr lang="tr-TR" dirty="0" err="1" smtClean="0"/>
              <a:t>Geography</a:t>
            </a:r>
            <a:r>
              <a:rPr lang="tr-TR" dirty="0" smtClean="0"/>
              <a:t> </a:t>
            </a:r>
            <a:r>
              <a:rPr lang="tr-TR" dirty="0" err="1"/>
              <a:t>and</a:t>
            </a:r>
            <a:r>
              <a:rPr lang="tr-TR" dirty="0"/>
              <a:t> </a:t>
            </a:r>
            <a:r>
              <a:rPr lang="tr-TR" dirty="0" err="1"/>
              <a:t>cartography</a:t>
            </a:r>
            <a:r>
              <a:rPr lang="tr-TR" dirty="0"/>
              <a:t> </a:t>
            </a:r>
            <a:r>
              <a:rPr lang="tr-TR" dirty="0" err="1" smtClean="0"/>
              <a:t>Sociology</a:t>
            </a:r>
            <a:r>
              <a:rPr lang="tr-TR" dirty="0" smtClean="0"/>
              <a:t>, </a:t>
            </a:r>
            <a:r>
              <a:rPr lang="tr-TR" dirty="0" err="1" smtClean="0"/>
              <a:t>Psychology</a:t>
            </a:r>
            <a:r>
              <a:rPr lang="en-US" dirty="0" smtClean="0"/>
              <a:t> </a:t>
            </a:r>
            <a:endParaRPr lang="en-US" dirty="0"/>
          </a:p>
        </p:txBody>
      </p:sp>
    </p:spTree>
    <p:extLst>
      <p:ext uri="{BB962C8B-B14F-4D97-AF65-F5344CB8AC3E}">
        <p14:creationId xmlns:p14="http://schemas.microsoft.com/office/powerpoint/2010/main" val="3511553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700"/>
            <a:ext cx="8229600" cy="618767"/>
          </a:xfrm>
        </p:spPr>
        <p:txBody>
          <a:bodyPr>
            <a:normAutofit fontScale="90000"/>
          </a:bodyPr>
          <a:lstStyle/>
          <a:p>
            <a:r>
              <a:rPr lang="en-US" b="1" dirty="0" smtClean="0">
                <a:solidFill>
                  <a:srgbClr val="FF0000"/>
                </a:solidFill>
              </a:rPr>
              <a:t>Innovations</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a:xfrm>
            <a:off x="217100" y="792456"/>
            <a:ext cx="8760004" cy="5883713"/>
          </a:xfrm>
        </p:spPr>
        <p:txBody>
          <a:bodyPr>
            <a:normAutofit fontScale="70000" lnSpcReduction="20000"/>
          </a:bodyPr>
          <a:lstStyle/>
          <a:p>
            <a:r>
              <a:rPr lang="en-US" dirty="0" smtClean="0"/>
              <a:t>Muslim </a:t>
            </a:r>
            <a:r>
              <a:rPr lang="en-US" dirty="0"/>
              <a:t>engineers made a number of innovative industrial uses </a:t>
            </a:r>
            <a:r>
              <a:rPr lang="en-US" dirty="0" smtClean="0"/>
              <a:t>of</a:t>
            </a:r>
          </a:p>
          <a:p>
            <a:r>
              <a:rPr lang="en-US" dirty="0"/>
              <a:t> </a:t>
            </a:r>
            <a:r>
              <a:rPr lang="tr-TR" b="1" i="1" dirty="0">
                <a:hlinkClick r:id="rId2" tooltip="Hydropower"/>
              </a:rPr>
              <a:t>hydropower</a:t>
            </a:r>
            <a:r>
              <a:rPr lang="en-US" dirty="0" smtClean="0"/>
              <a:t>,</a:t>
            </a:r>
            <a:r>
              <a:rPr lang="en-US" dirty="0"/>
              <a:t> </a:t>
            </a:r>
            <a:r>
              <a:rPr lang="tr-TR" b="1" i="1" dirty="0">
                <a:hlinkClick r:id="rId3" tooltip="Tidal power"/>
              </a:rPr>
              <a:t>tidal power</a:t>
            </a:r>
            <a:r>
              <a:rPr lang="en-US" b="1" i="1" dirty="0"/>
              <a:t>, </a:t>
            </a:r>
            <a:r>
              <a:rPr lang="tr-TR" b="1" i="1" dirty="0">
                <a:hlinkClick r:id="rId4" tooltip="Wind power"/>
              </a:rPr>
              <a:t>wind power</a:t>
            </a:r>
            <a:r>
              <a:rPr lang="en-US" dirty="0"/>
              <a:t>, and </a:t>
            </a:r>
            <a:r>
              <a:rPr lang="en-US" b="1" i="1" dirty="0"/>
              <a:t>petroleum</a:t>
            </a:r>
            <a:r>
              <a:rPr lang="en-US" dirty="0"/>
              <a:t>. </a:t>
            </a:r>
            <a:endParaRPr lang="en-US" dirty="0" smtClean="0"/>
          </a:p>
          <a:p>
            <a:r>
              <a:rPr lang="tr-TR" dirty="0" smtClean="0">
                <a:hlinkClick r:id="rId5" tooltip="Watermill"/>
              </a:rPr>
              <a:t>watermills</a:t>
            </a:r>
            <a:r>
              <a:rPr lang="en-US" dirty="0" smtClean="0"/>
              <a:t> </a:t>
            </a:r>
            <a:r>
              <a:rPr lang="en-US" dirty="0"/>
              <a:t>in the Islamic world date back to the 7th century, </a:t>
            </a:r>
            <a:endParaRPr lang="en-US" dirty="0" smtClean="0"/>
          </a:p>
          <a:p>
            <a:r>
              <a:rPr lang="en-US" dirty="0" smtClean="0"/>
              <a:t>By </a:t>
            </a:r>
            <a:r>
              <a:rPr lang="en-US" dirty="0"/>
              <a:t>the time of the Crusades, every province throughout the Islamic world had mills in </a:t>
            </a:r>
            <a:r>
              <a:rPr lang="en-US" dirty="0" smtClean="0"/>
              <a:t>operation. These </a:t>
            </a:r>
            <a:r>
              <a:rPr lang="en-US" dirty="0"/>
              <a:t>mills performed a variety of agricultural and industrial tasks. </a:t>
            </a:r>
          </a:p>
          <a:p>
            <a:endParaRPr lang="en-US" dirty="0" smtClean="0"/>
          </a:p>
          <a:p>
            <a:r>
              <a:rPr lang="en-US" dirty="0" smtClean="0"/>
              <a:t>It </a:t>
            </a:r>
            <a:r>
              <a:rPr lang="en-US" dirty="0"/>
              <a:t>has been argued that the industrial use of waterpower had spread from Islamic to Christian Spain, where </a:t>
            </a:r>
            <a:r>
              <a:rPr lang="en-US" dirty="0" err="1"/>
              <a:t>fulling</a:t>
            </a:r>
            <a:r>
              <a:rPr lang="en-US" dirty="0"/>
              <a:t> mills, paper mills, and forge mills were recorded for the first time in </a:t>
            </a:r>
            <a:r>
              <a:rPr lang="tr-TR" dirty="0">
                <a:hlinkClick r:id="rId6" tooltip="Catalonia"/>
              </a:rPr>
              <a:t>Catalonia</a:t>
            </a:r>
            <a:r>
              <a:rPr lang="en-US" dirty="0"/>
              <a:t>.</a:t>
            </a:r>
          </a:p>
          <a:p>
            <a:endParaRPr lang="en-US" dirty="0" smtClean="0"/>
          </a:p>
          <a:p>
            <a:r>
              <a:rPr lang="en-US" dirty="0" smtClean="0"/>
              <a:t>A </a:t>
            </a:r>
            <a:r>
              <a:rPr lang="en-US" dirty="0"/>
              <a:t>number of industries were generated during the </a:t>
            </a:r>
            <a:r>
              <a:rPr lang="tr-TR" dirty="0">
                <a:hlinkClick r:id="rId7" tooltip="Arab Agricultural Revolution"/>
              </a:rPr>
              <a:t>Muslim Agricultural Revolution</a:t>
            </a:r>
            <a:r>
              <a:rPr lang="en-US" dirty="0"/>
              <a:t>, including early industries for textiles, sugar, rope-making, matting, silk, and paper. </a:t>
            </a:r>
            <a:endParaRPr lang="en-US" dirty="0" smtClean="0"/>
          </a:p>
          <a:p>
            <a:endParaRPr lang="en-US" dirty="0">
              <a:hlinkClick r:id="rId8" tooltip="Latin translations of the 12th century"/>
            </a:endParaRPr>
          </a:p>
          <a:p>
            <a:r>
              <a:rPr lang="tr-TR" dirty="0" smtClean="0">
                <a:hlinkClick r:id="rId8" tooltip="Latin translations of the 12th century"/>
              </a:rPr>
              <a:t>Latin </a:t>
            </a:r>
            <a:r>
              <a:rPr lang="tr-TR" dirty="0">
                <a:hlinkClick r:id="rId8" tooltip="Latin translations of the 12th century"/>
              </a:rPr>
              <a:t>translations of the 12th century</a:t>
            </a:r>
            <a:r>
              <a:rPr lang="en-US" dirty="0"/>
              <a:t> passed on knowledge of chemistry and instrument making in particular. </a:t>
            </a:r>
            <a:endParaRPr lang="en-US" dirty="0" smtClean="0"/>
          </a:p>
        </p:txBody>
      </p:sp>
    </p:spTree>
    <p:extLst>
      <p:ext uri="{BB962C8B-B14F-4D97-AF65-F5344CB8AC3E}">
        <p14:creationId xmlns:p14="http://schemas.microsoft.com/office/powerpoint/2010/main" val="247804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268"/>
            <a:ext cx="8229600" cy="531922"/>
          </a:xfrm>
        </p:spPr>
        <p:txBody>
          <a:bodyPr>
            <a:normAutofit fontScale="90000"/>
          </a:bodyPr>
          <a:lstStyle/>
          <a:p>
            <a:r>
              <a:rPr lang="en-US" b="1" dirty="0" smtClean="0"/>
              <a:t/>
            </a:r>
            <a:br>
              <a:rPr lang="en-US" b="1" dirty="0" smtClean="0"/>
            </a:br>
            <a:r>
              <a:rPr lang="en-US" b="1" dirty="0" smtClean="0">
                <a:solidFill>
                  <a:srgbClr val="FF0000"/>
                </a:solidFill>
              </a:rPr>
              <a:t>Literature</a:t>
            </a:r>
            <a:r>
              <a:rPr lang="en-US" b="1" dirty="0"/>
              <a:t/>
            </a:r>
            <a:br>
              <a:rPr lang="en-US" b="1" dirty="0"/>
            </a:br>
            <a:endParaRPr lang="en-US" dirty="0"/>
          </a:p>
        </p:txBody>
      </p:sp>
      <p:sp>
        <p:nvSpPr>
          <p:cNvPr id="3" name="Content Placeholder 2"/>
          <p:cNvSpPr>
            <a:spLocks noGrp="1"/>
          </p:cNvSpPr>
          <p:nvPr>
            <p:ph idx="1"/>
          </p:nvPr>
        </p:nvSpPr>
        <p:spPr>
          <a:xfrm>
            <a:off x="173681" y="868446"/>
            <a:ext cx="8749148" cy="5720880"/>
          </a:xfrm>
        </p:spPr>
        <p:txBody>
          <a:bodyPr>
            <a:normAutofit fontScale="92500" lnSpcReduction="20000"/>
          </a:bodyPr>
          <a:lstStyle/>
          <a:p>
            <a:r>
              <a:rPr lang="en-US" dirty="0" smtClean="0"/>
              <a:t>The </a:t>
            </a:r>
            <a:r>
              <a:rPr lang="en-US" dirty="0"/>
              <a:t>best known fiction from the Islamic world was </a:t>
            </a:r>
            <a:r>
              <a:rPr lang="tr-TR" b="1" i="1" dirty="0">
                <a:hlinkClick r:id="rId2" tooltip="The Book of One Thousand and One Nights"/>
              </a:rPr>
              <a:t>The Book of One Thousand and One Nights</a:t>
            </a:r>
            <a:r>
              <a:rPr lang="en-US" dirty="0"/>
              <a:t> /</a:t>
            </a:r>
            <a:r>
              <a:rPr lang="tr-TR" i="1" dirty="0" err="1"/>
              <a:t>Kitāb</a:t>
            </a:r>
            <a:r>
              <a:rPr lang="tr-TR" i="1" dirty="0"/>
              <a:t> </a:t>
            </a:r>
            <a:r>
              <a:rPr lang="tr-TR" i="1" dirty="0" err="1"/>
              <a:t>alf</a:t>
            </a:r>
            <a:r>
              <a:rPr lang="tr-TR" i="1" dirty="0"/>
              <a:t> </a:t>
            </a:r>
            <a:r>
              <a:rPr lang="tr-TR" i="1" dirty="0" err="1"/>
              <a:t>laylah</a:t>
            </a:r>
            <a:r>
              <a:rPr lang="tr-TR" i="1" dirty="0"/>
              <a:t> </a:t>
            </a:r>
            <a:r>
              <a:rPr lang="tr-TR" i="1" dirty="0" err="1"/>
              <a:t>wa-laylah</a:t>
            </a:r>
            <a:r>
              <a:rPr lang="tr-TR" dirty="0"/>
              <a:t>. </a:t>
            </a:r>
            <a:endParaRPr lang="tr-TR" dirty="0" smtClean="0"/>
          </a:p>
          <a:p>
            <a:r>
              <a:rPr lang="en-US" dirty="0" smtClean="0"/>
              <a:t>This </a:t>
            </a:r>
            <a:r>
              <a:rPr lang="en-US" dirty="0"/>
              <a:t>epic has been influential in the West since it was translated in the 18th century. Many imitations were written, various characters from this epic have themselves become cultural icons in Western culture, such as </a:t>
            </a:r>
            <a:r>
              <a:rPr lang="tr-TR" dirty="0">
                <a:hlinkClick r:id="rId3" tooltip="Aladdin"/>
              </a:rPr>
              <a:t>Aladdin</a:t>
            </a:r>
            <a:r>
              <a:rPr lang="en-US" dirty="0"/>
              <a:t>, </a:t>
            </a:r>
            <a:r>
              <a:rPr lang="tr-TR" dirty="0">
                <a:hlinkClick r:id="rId4" tooltip="Sinbad"/>
              </a:rPr>
              <a:t>Sinbad</a:t>
            </a:r>
            <a:r>
              <a:rPr lang="en-US" dirty="0"/>
              <a:t> and </a:t>
            </a:r>
            <a:r>
              <a:rPr lang="tr-TR" dirty="0">
                <a:hlinkClick r:id="rId5" tooltip="Ali Baba"/>
              </a:rPr>
              <a:t>Ali Baba</a:t>
            </a:r>
            <a:r>
              <a:rPr lang="en-US" dirty="0"/>
              <a:t>.</a:t>
            </a:r>
          </a:p>
          <a:p>
            <a:r>
              <a:rPr lang="en-US" dirty="0"/>
              <a:t>A famous example of Arabic poetry on </a:t>
            </a:r>
            <a:r>
              <a:rPr lang="tr-TR" dirty="0">
                <a:hlinkClick r:id="rId6" tooltip="Romance (love)"/>
              </a:rPr>
              <a:t>romance</a:t>
            </a:r>
            <a:r>
              <a:rPr lang="en-US" dirty="0"/>
              <a:t> was </a:t>
            </a:r>
            <a:r>
              <a:rPr lang="tr-TR" b="1" i="1" dirty="0">
                <a:hlinkClick r:id="rId7" tooltip="Layla and Majnun"/>
              </a:rPr>
              <a:t>Layla and Majnun</a:t>
            </a:r>
            <a:r>
              <a:rPr lang="en-US" dirty="0"/>
              <a:t>, which further developed mainly </a:t>
            </a:r>
            <a:r>
              <a:rPr lang="en-US" dirty="0" smtClean="0"/>
              <a:t>poets in</a:t>
            </a:r>
            <a:r>
              <a:rPr lang="en-US" dirty="0"/>
              <a:t> </a:t>
            </a:r>
            <a:r>
              <a:rPr lang="tr-TR" dirty="0">
                <a:hlinkClick r:id="rId8" tooltip="Persian language"/>
              </a:rPr>
              <a:t>Persian</a:t>
            </a:r>
            <a:r>
              <a:rPr lang="en-US" dirty="0"/>
              <a:t>, </a:t>
            </a:r>
            <a:r>
              <a:rPr lang="tr-TR" dirty="0" smtClean="0">
                <a:hlinkClick r:id="rId9" tooltip="Turkish language"/>
              </a:rPr>
              <a:t>Turkish</a:t>
            </a:r>
            <a:r>
              <a:rPr lang="en-US" dirty="0" smtClean="0"/>
              <a:t> </a:t>
            </a:r>
            <a:r>
              <a:rPr lang="en-US" dirty="0"/>
              <a:t>dating back to the Umayyad era in the 7th century. </a:t>
            </a:r>
            <a:endParaRPr lang="en-US" dirty="0" smtClean="0"/>
          </a:p>
          <a:p>
            <a:r>
              <a:rPr lang="en-US" dirty="0" smtClean="0"/>
              <a:t>It </a:t>
            </a:r>
            <a:r>
              <a:rPr lang="en-US" dirty="0"/>
              <a:t>is a </a:t>
            </a:r>
            <a:r>
              <a:rPr lang="tr-TR" dirty="0">
                <a:hlinkClick r:id="rId10" tooltip="Tragedy"/>
              </a:rPr>
              <a:t>tragic</a:t>
            </a:r>
            <a:r>
              <a:rPr lang="en-US" dirty="0"/>
              <a:t> story of undying love much like the later </a:t>
            </a:r>
            <a:r>
              <a:rPr lang="tr-TR" i="1" dirty="0">
                <a:hlinkClick r:id="rId11" tooltip="Romeo and Juliet"/>
              </a:rPr>
              <a:t>Romeo and Juliet</a:t>
            </a:r>
            <a:r>
              <a:rPr lang="en-US" dirty="0"/>
              <a:t>.</a:t>
            </a:r>
          </a:p>
          <a:p>
            <a:endParaRPr lang="en-US" dirty="0" smtClean="0"/>
          </a:p>
          <a:p>
            <a:endParaRPr lang="en-US" dirty="0"/>
          </a:p>
        </p:txBody>
      </p:sp>
    </p:spTree>
    <p:extLst>
      <p:ext uri="{BB962C8B-B14F-4D97-AF65-F5344CB8AC3E}">
        <p14:creationId xmlns:p14="http://schemas.microsoft.com/office/powerpoint/2010/main" val="1158504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15" y="0"/>
            <a:ext cx="8890264" cy="770745"/>
          </a:xfrm>
        </p:spPr>
        <p:txBody>
          <a:bodyPr>
            <a:normAutofit fontScale="90000"/>
          </a:bodyPr>
          <a:lstStyle/>
          <a:p>
            <a:r>
              <a:rPr lang="tr-TR" b="1" dirty="0" smtClean="0"/>
              <a:t/>
            </a:r>
            <a:br>
              <a:rPr lang="tr-TR" b="1" dirty="0" smtClean="0"/>
            </a:br>
            <a:r>
              <a:rPr lang="tr-TR" sz="3300" b="1" dirty="0" err="1" smtClean="0">
                <a:solidFill>
                  <a:srgbClr val="FF0000"/>
                </a:solidFill>
              </a:rPr>
              <a:t>The</a:t>
            </a:r>
            <a:r>
              <a:rPr lang="tr-TR" sz="3300" b="1" dirty="0" smtClean="0">
                <a:solidFill>
                  <a:srgbClr val="FF0000"/>
                </a:solidFill>
              </a:rPr>
              <a:t> </a:t>
            </a:r>
            <a:r>
              <a:rPr lang="tr-TR" sz="3300" b="1" dirty="0" err="1">
                <a:solidFill>
                  <a:srgbClr val="FF0000"/>
                </a:solidFill>
              </a:rPr>
              <a:t>views</a:t>
            </a:r>
            <a:r>
              <a:rPr lang="tr-TR" sz="3300" b="1" dirty="0">
                <a:solidFill>
                  <a:srgbClr val="FF0000"/>
                </a:solidFill>
              </a:rPr>
              <a:t> of on </a:t>
            </a:r>
            <a:r>
              <a:rPr lang="tr-TR" sz="3300" b="1" dirty="0" err="1">
                <a:solidFill>
                  <a:srgbClr val="FF0000"/>
                </a:solidFill>
              </a:rPr>
              <a:t>the</a:t>
            </a:r>
            <a:r>
              <a:rPr lang="tr-TR" sz="3300" b="1" dirty="0">
                <a:solidFill>
                  <a:srgbClr val="FF0000"/>
                </a:solidFill>
              </a:rPr>
              <a:t> </a:t>
            </a:r>
            <a:r>
              <a:rPr lang="tr-TR" sz="3300" b="1" dirty="0" err="1">
                <a:solidFill>
                  <a:srgbClr val="FF0000"/>
                </a:solidFill>
              </a:rPr>
              <a:t>impact</a:t>
            </a:r>
            <a:r>
              <a:rPr lang="tr-TR" sz="3300" b="1" dirty="0">
                <a:solidFill>
                  <a:srgbClr val="FF0000"/>
                </a:solidFill>
              </a:rPr>
              <a:t> of </a:t>
            </a:r>
            <a:r>
              <a:rPr lang="tr-TR" sz="3300" b="1" dirty="0" err="1">
                <a:solidFill>
                  <a:srgbClr val="FF0000"/>
                </a:solidFill>
              </a:rPr>
              <a:t>medieval</a:t>
            </a:r>
            <a:r>
              <a:rPr lang="tr-TR" sz="3300" b="1" dirty="0">
                <a:solidFill>
                  <a:srgbClr val="FF0000"/>
                </a:solidFill>
              </a:rPr>
              <a:t> </a:t>
            </a:r>
            <a:r>
              <a:rPr lang="tr-TR" sz="3300" b="1" dirty="0" err="1">
                <a:solidFill>
                  <a:srgbClr val="FF0000"/>
                </a:solidFill>
              </a:rPr>
              <a:t>Islamic</a:t>
            </a:r>
            <a:r>
              <a:rPr lang="tr-TR" sz="3300" b="1" dirty="0">
                <a:solidFill>
                  <a:srgbClr val="FF0000"/>
                </a:solidFill>
              </a:rPr>
              <a:t> </a:t>
            </a:r>
            <a:r>
              <a:rPr lang="tr-TR" sz="3300" b="1" dirty="0" err="1">
                <a:solidFill>
                  <a:srgbClr val="FF0000"/>
                </a:solidFill>
              </a:rPr>
              <a:t>science</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141115" y="770745"/>
            <a:ext cx="8890263" cy="5916279"/>
          </a:xfrm>
        </p:spPr>
        <p:txBody>
          <a:bodyPr>
            <a:normAutofit fontScale="70000" lnSpcReduction="20000"/>
          </a:bodyPr>
          <a:lstStyle/>
          <a:p>
            <a:r>
              <a:rPr lang="tr-TR" dirty="0" err="1" smtClean="0"/>
              <a:t>There</a:t>
            </a:r>
            <a:r>
              <a:rPr lang="tr-TR" dirty="0" smtClean="0"/>
              <a:t> </a:t>
            </a:r>
            <a:r>
              <a:rPr lang="tr-TR" dirty="0" err="1"/>
              <a:t>are</a:t>
            </a:r>
            <a:r>
              <a:rPr lang="tr-TR" dirty="0"/>
              <a:t> </a:t>
            </a:r>
            <a:r>
              <a:rPr lang="tr-TR" dirty="0" err="1"/>
              <a:t>several</a:t>
            </a:r>
            <a:r>
              <a:rPr lang="tr-TR" dirty="0"/>
              <a:t> </a:t>
            </a:r>
            <a:r>
              <a:rPr lang="tr-TR" dirty="0" err="1"/>
              <a:t>different</a:t>
            </a:r>
            <a:r>
              <a:rPr lang="tr-TR" dirty="0"/>
              <a:t> </a:t>
            </a:r>
            <a:r>
              <a:rPr lang="tr-TR" dirty="0" err="1"/>
              <a:t>views</a:t>
            </a:r>
            <a:r>
              <a:rPr lang="tr-TR" dirty="0"/>
              <a:t> on </a:t>
            </a:r>
            <a:r>
              <a:rPr lang="tr-TR" dirty="0" err="1"/>
              <a:t>Islamic</a:t>
            </a:r>
            <a:r>
              <a:rPr lang="tr-TR" dirty="0"/>
              <a:t> </a:t>
            </a:r>
            <a:r>
              <a:rPr lang="tr-TR" dirty="0" err="1"/>
              <a:t>science</a:t>
            </a:r>
            <a:r>
              <a:rPr lang="tr-TR" dirty="0"/>
              <a:t> </a:t>
            </a:r>
            <a:r>
              <a:rPr lang="tr-TR" dirty="0" err="1"/>
              <a:t>among</a:t>
            </a:r>
            <a:r>
              <a:rPr lang="tr-TR" dirty="0"/>
              <a:t> </a:t>
            </a:r>
            <a:r>
              <a:rPr lang="tr-TR" dirty="0" err="1"/>
              <a:t>historians</a:t>
            </a:r>
            <a:r>
              <a:rPr lang="tr-TR" dirty="0"/>
              <a:t> of </a:t>
            </a:r>
            <a:r>
              <a:rPr lang="tr-TR" dirty="0" err="1"/>
              <a:t>science</a:t>
            </a:r>
            <a:r>
              <a:rPr lang="tr-TR" dirty="0"/>
              <a:t>.</a:t>
            </a:r>
            <a:endParaRPr lang="en-US" dirty="0"/>
          </a:p>
          <a:p>
            <a:pPr lvl="0"/>
            <a:r>
              <a:rPr lang="tr-TR" i="1" dirty="0" err="1"/>
              <a:t>The</a:t>
            </a:r>
            <a:r>
              <a:rPr lang="tr-TR" i="1" dirty="0"/>
              <a:t> </a:t>
            </a:r>
            <a:r>
              <a:rPr lang="tr-TR" i="1" dirty="0" err="1"/>
              <a:t>traditionalist</a:t>
            </a:r>
            <a:r>
              <a:rPr lang="tr-TR" i="1" dirty="0"/>
              <a:t> </a:t>
            </a:r>
            <a:r>
              <a:rPr lang="tr-TR" i="1" dirty="0" err="1"/>
              <a:t>view</a:t>
            </a:r>
            <a:r>
              <a:rPr lang="tr-TR" i="1" dirty="0"/>
              <a:t>,</a:t>
            </a:r>
            <a:r>
              <a:rPr lang="tr-TR" dirty="0"/>
              <a:t> </a:t>
            </a:r>
            <a:r>
              <a:rPr lang="tr-TR" dirty="0" err="1" smtClean="0"/>
              <a:t>by</a:t>
            </a:r>
            <a:r>
              <a:rPr lang="tr-TR" dirty="0" smtClean="0"/>
              <a:t> </a:t>
            </a:r>
            <a:r>
              <a:rPr lang="tr-TR" dirty="0" err="1"/>
              <a:t>Bertrand</a:t>
            </a:r>
            <a:r>
              <a:rPr lang="tr-TR" dirty="0"/>
              <a:t> </a:t>
            </a:r>
            <a:r>
              <a:rPr lang="tr-TR" dirty="0" err="1" smtClean="0"/>
              <a:t>Russell</a:t>
            </a:r>
            <a:r>
              <a:rPr lang="tr-TR" dirty="0" smtClean="0"/>
              <a:t>: </a:t>
            </a:r>
            <a:r>
              <a:rPr lang="tr-TR" dirty="0" err="1" smtClean="0"/>
              <a:t>Islamic</a:t>
            </a:r>
            <a:r>
              <a:rPr lang="tr-TR" dirty="0" smtClean="0"/>
              <a:t> </a:t>
            </a:r>
            <a:r>
              <a:rPr lang="tr-TR" dirty="0" err="1"/>
              <a:t>science</a:t>
            </a:r>
            <a:r>
              <a:rPr lang="tr-TR" dirty="0"/>
              <a:t>, </a:t>
            </a:r>
            <a:r>
              <a:rPr lang="tr-TR" dirty="0" err="1"/>
              <a:t>while</a:t>
            </a:r>
            <a:r>
              <a:rPr lang="tr-TR" dirty="0"/>
              <a:t> </a:t>
            </a:r>
            <a:r>
              <a:rPr lang="tr-TR" dirty="0" err="1"/>
              <a:t>admirable</a:t>
            </a:r>
            <a:r>
              <a:rPr lang="tr-TR" dirty="0"/>
              <a:t> in </a:t>
            </a:r>
            <a:r>
              <a:rPr lang="tr-TR" dirty="0" err="1"/>
              <a:t>many</a:t>
            </a:r>
            <a:r>
              <a:rPr lang="tr-TR" dirty="0"/>
              <a:t> </a:t>
            </a:r>
            <a:r>
              <a:rPr lang="tr-TR" dirty="0" err="1"/>
              <a:t>technical</a:t>
            </a:r>
            <a:r>
              <a:rPr lang="tr-TR" dirty="0"/>
              <a:t> </a:t>
            </a:r>
            <a:r>
              <a:rPr lang="tr-TR" dirty="0" err="1"/>
              <a:t>ways</a:t>
            </a:r>
            <a:r>
              <a:rPr lang="tr-TR" dirty="0"/>
              <a:t>, </a:t>
            </a:r>
            <a:r>
              <a:rPr lang="tr-TR" dirty="0" err="1"/>
              <a:t>lacked</a:t>
            </a:r>
            <a:r>
              <a:rPr lang="tr-TR" dirty="0"/>
              <a:t> </a:t>
            </a:r>
            <a:r>
              <a:rPr lang="tr-TR" dirty="0" err="1"/>
              <a:t>the</a:t>
            </a:r>
            <a:r>
              <a:rPr lang="tr-TR" dirty="0"/>
              <a:t> </a:t>
            </a:r>
            <a:r>
              <a:rPr lang="tr-TR" dirty="0" err="1"/>
              <a:t>intellectual</a:t>
            </a:r>
            <a:r>
              <a:rPr lang="tr-TR" dirty="0"/>
              <a:t> </a:t>
            </a:r>
            <a:r>
              <a:rPr lang="tr-TR" dirty="0" err="1"/>
              <a:t>energy</a:t>
            </a:r>
            <a:r>
              <a:rPr lang="tr-TR" dirty="0"/>
              <a:t> </a:t>
            </a:r>
            <a:r>
              <a:rPr lang="tr-TR" dirty="0" err="1"/>
              <a:t>required</a:t>
            </a:r>
            <a:r>
              <a:rPr lang="tr-TR" dirty="0"/>
              <a:t> </a:t>
            </a:r>
            <a:r>
              <a:rPr lang="tr-TR" dirty="0" err="1"/>
              <a:t>for</a:t>
            </a:r>
            <a:r>
              <a:rPr lang="tr-TR" dirty="0"/>
              <a:t> </a:t>
            </a:r>
            <a:r>
              <a:rPr lang="tr-TR" dirty="0" err="1"/>
              <a:t>innovation</a:t>
            </a:r>
            <a:r>
              <a:rPr lang="tr-TR" dirty="0"/>
              <a:t> </a:t>
            </a:r>
            <a:r>
              <a:rPr lang="tr-TR" dirty="0" err="1"/>
              <a:t>and</a:t>
            </a:r>
            <a:r>
              <a:rPr lang="tr-TR" dirty="0"/>
              <a:t> </a:t>
            </a:r>
            <a:r>
              <a:rPr lang="tr-TR" dirty="0" err="1"/>
              <a:t>was</a:t>
            </a:r>
            <a:r>
              <a:rPr lang="tr-TR" dirty="0"/>
              <a:t> </a:t>
            </a:r>
            <a:r>
              <a:rPr lang="tr-TR" dirty="0" err="1"/>
              <a:t>chiefly</a:t>
            </a:r>
            <a:r>
              <a:rPr lang="tr-TR" dirty="0"/>
              <a:t> </a:t>
            </a:r>
            <a:r>
              <a:rPr lang="tr-TR" dirty="0" err="1"/>
              <a:t>important</a:t>
            </a:r>
            <a:r>
              <a:rPr lang="tr-TR" dirty="0"/>
              <a:t> as a </a:t>
            </a:r>
            <a:r>
              <a:rPr lang="tr-TR" dirty="0" err="1"/>
              <a:t>preserver</a:t>
            </a:r>
            <a:r>
              <a:rPr lang="tr-TR" dirty="0"/>
              <a:t> of </a:t>
            </a:r>
            <a:r>
              <a:rPr lang="tr-TR" dirty="0" err="1"/>
              <a:t>ancient</a:t>
            </a:r>
            <a:r>
              <a:rPr lang="tr-TR" dirty="0"/>
              <a:t> </a:t>
            </a:r>
            <a:r>
              <a:rPr lang="tr-TR" dirty="0" err="1"/>
              <a:t>knowledge</a:t>
            </a:r>
            <a:r>
              <a:rPr lang="tr-TR" dirty="0"/>
              <a:t> </a:t>
            </a:r>
            <a:r>
              <a:rPr lang="tr-TR" dirty="0" err="1"/>
              <a:t>and</a:t>
            </a:r>
            <a:r>
              <a:rPr lang="tr-TR" dirty="0"/>
              <a:t> </a:t>
            </a:r>
            <a:r>
              <a:rPr lang="tr-TR" dirty="0" err="1"/>
              <a:t>transmitter</a:t>
            </a:r>
            <a:r>
              <a:rPr lang="tr-TR" dirty="0"/>
              <a:t> </a:t>
            </a:r>
            <a:r>
              <a:rPr lang="tr-TR" dirty="0" err="1"/>
              <a:t>to</a:t>
            </a:r>
            <a:r>
              <a:rPr lang="tr-TR" dirty="0"/>
              <a:t> </a:t>
            </a:r>
            <a:r>
              <a:rPr lang="tr-TR" dirty="0" err="1"/>
              <a:t>medieval</a:t>
            </a:r>
            <a:r>
              <a:rPr lang="tr-TR" dirty="0"/>
              <a:t> Europe.</a:t>
            </a:r>
            <a:endParaRPr lang="en-US" dirty="0"/>
          </a:p>
          <a:p>
            <a:pPr lvl="0"/>
            <a:r>
              <a:rPr lang="tr-TR" i="1" dirty="0" err="1"/>
              <a:t>The</a:t>
            </a:r>
            <a:r>
              <a:rPr lang="tr-TR" i="1" dirty="0"/>
              <a:t> </a:t>
            </a:r>
            <a:r>
              <a:rPr lang="tr-TR" i="1" dirty="0" err="1"/>
              <a:t>revisionist</a:t>
            </a:r>
            <a:r>
              <a:rPr lang="tr-TR" i="1" dirty="0"/>
              <a:t> </a:t>
            </a:r>
            <a:r>
              <a:rPr lang="tr-TR" i="1" dirty="0" err="1"/>
              <a:t>view</a:t>
            </a:r>
            <a:r>
              <a:rPr lang="tr-TR" dirty="0"/>
              <a:t>, as </a:t>
            </a:r>
            <a:r>
              <a:rPr lang="tr-TR" dirty="0" err="1"/>
              <a:t>exemplified</a:t>
            </a:r>
            <a:r>
              <a:rPr lang="tr-TR" dirty="0"/>
              <a:t> </a:t>
            </a:r>
            <a:r>
              <a:rPr lang="tr-TR" dirty="0" err="1"/>
              <a:t>by</a:t>
            </a:r>
            <a:r>
              <a:rPr lang="tr-TR" dirty="0"/>
              <a:t> </a:t>
            </a:r>
            <a:r>
              <a:rPr lang="tr-TR" dirty="0" err="1"/>
              <a:t>Abdus</a:t>
            </a:r>
            <a:r>
              <a:rPr lang="tr-TR" dirty="0"/>
              <a:t> Salam, George </a:t>
            </a:r>
            <a:r>
              <a:rPr lang="tr-TR" dirty="0" err="1"/>
              <a:t>Saliba</a:t>
            </a:r>
            <a:r>
              <a:rPr lang="tr-TR" dirty="0"/>
              <a:t> </a:t>
            </a:r>
            <a:r>
              <a:rPr lang="tr-TR" dirty="0" err="1"/>
              <a:t>and</a:t>
            </a:r>
            <a:r>
              <a:rPr lang="tr-TR" dirty="0"/>
              <a:t> John M. </a:t>
            </a:r>
            <a:r>
              <a:rPr lang="tr-TR" dirty="0" err="1" smtClean="0"/>
              <a:t>Hobson</a:t>
            </a:r>
            <a:r>
              <a:rPr lang="tr-TR" dirty="0" smtClean="0"/>
              <a:t>: a </a:t>
            </a:r>
            <a:r>
              <a:rPr lang="tr-TR" dirty="0" err="1"/>
              <a:t>Muslim</a:t>
            </a:r>
            <a:r>
              <a:rPr lang="tr-TR" dirty="0"/>
              <a:t> </a:t>
            </a:r>
            <a:r>
              <a:rPr lang="tr-TR" dirty="0" err="1"/>
              <a:t>scientific</a:t>
            </a:r>
            <a:r>
              <a:rPr lang="tr-TR" dirty="0"/>
              <a:t> </a:t>
            </a:r>
            <a:r>
              <a:rPr lang="tr-TR" dirty="0" err="1"/>
              <a:t>revolution</a:t>
            </a:r>
            <a:r>
              <a:rPr lang="tr-TR" dirty="0"/>
              <a:t> </a:t>
            </a:r>
            <a:r>
              <a:rPr lang="tr-TR" dirty="0" err="1"/>
              <a:t>occurred</a:t>
            </a:r>
            <a:r>
              <a:rPr lang="tr-TR" dirty="0"/>
              <a:t> </a:t>
            </a:r>
            <a:r>
              <a:rPr lang="tr-TR" dirty="0" err="1"/>
              <a:t>during</a:t>
            </a:r>
            <a:r>
              <a:rPr lang="tr-TR" dirty="0"/>
              <a:t> </a:t>
            </a:r>
            <a:r>
              <a:rPr lang="tr-TR" dirty="0" err="1"/>
              <a:t>the</a:t>
            </a:r>
            <a:r>
              <a:rPr lang="tr-TR" dirty="0"/>
              <a:t> </a:t>
            </a:r>
            <a:r>
              <a:rPr lang="tr-TR" dirty="0" err="1"/>
              <a:t>Middle</a:t>
            </a:r>
            <a:r>
              <a:rPr lang="tr-TR" dirty="0"/>
              <a:t> </a:t>
            </a:r>
            <a:r>
              <a:rPr lang="tr-TR" dirty="0" err="1"/>
              <a:t>Ages</a:t>
            </a:r>
            <a:r>
              <a:rPr lang="tr-TR" dirty="0"/>
              <a:t>.</a:t>
            </a:r>
            <a:endParaRPr lang="en-US" dirty="0"/>
          </a:p>
          <a:p>
            <a:pPr lvl="0"/>
            <a:r>
              <a:rPr lang="tr-TR" dirty="0" err="1"/>
              <a:t>Scholars</a:t>
            </a:r>
            <a:r>
              <a:rPr lang="tr-TR" dirty="0"/>
              <a:t> </a:t>
            </a:r>
            <a:r>
              <a:rPr lang="tr-TR" dirty="0" err="1"/>
              <a:t>such</a:t>
            </a:r>
            <a:r>
              <a:rPr lang="tr-TR" dirty="0"/>
              <a:t> as Donald </a:t>
            </a:r>
            <a:r>
              <a:rPr lang="tr-TR" dirty="0" err="1"/>
              <a:t>Routledge</a:t>
            </a:r>
            <a:r>
              <a:rPr lang="tr-TR" dirty="0"/>
              <a:t> </a:t>
            </a:r>
            <a:r>
              <a:rPr lang="tr-TR" dirty="0" err="1"/>
              <a:t>Hill</a:t>
            </a:r>
            <a:r>
              <a:rPr lang="tr-TR" dirty="0"/>
              <a:t> </a:t>
            </a:r>
            <a:r>
              <a:rPr lang="tr-TR" dirty="0" err="1"/>
              <a:t>and</a:t>
            </a:r>
            <a:r>
              <a:rPr lang="tr-TR" dirty="0"/>
              <a:t> </a:t>
            </a:r>
            <a:r>
              <a:rPr lang="tr-TR" dirty="0" err="1"/>
              <a:t>Ahmad</a:t>
            </a:r>
            <a:r>
              <a:rPr lang="tr-TR" dirty="0"/>
              <a:t> Y </a:t>
            </a:r>
            <a:r>
              <a:rPr lang="tr-TR" dirty="0" smtClean="0"/>
              <a:t>Hassan: </a:t>
            </a:r>
            <a:r>
              <a:rPr lang="tr-TR" dirty="0" err="1" smtClean="0"/>
              <a:t>Islam</a:t>
            </a:r>
            <a:r>
              <a:rPr lang="tr-TR" dirty="0" smtClean="0"/>
              <a:t> </a:t>
            </a:r>
            <a:r>
              <a:rPr lang="tr-TR" dirty="0" err="1"/>
              <a:t>was</a:t>
            </a:r>
            <a:r>
              <a:rPr lang="tr-TR" dirty="0"/>
              <a:t> </a:t>
            </a:r>
            <a:r>
              <a:rPr lang="tr-TR" dirty="0" err="1"/>
              <a:t>the</a:t>
            </a:r>
            <a:r>
              <a:rPr lang="tr-TR" dirty="0"/>
              <a:t> </a:t>
            </a:r>
            <a:r>
              <a:rPr lang="tr-TR" dirty="0" err="1"/>
              <a:t>driving</a:t>
            </a:r>
            <a:r>
              <a:rPr lang="tr-TR" dirty="0"/>
              <a:t> </a:t>
            </a:r>
            <a:r>
              <a:rPr lang="tr-TR" dirty="0" err="1"/>
              <a:t>force</a:t>
            </a:r>
            <a:r>
              <a:rPr lang="tr-TR" dirty="0"/>
              <a:t> </a:t>
            </a:r>
            <a:r>
              <a:rPr lang="tr-TR" dirty="0" err="1"/>
              <a:t>behind</a:t>
            </a:r>
            <a:r>
              <a:rPr lang="tr-TR" dirty="0"/>
              <a:t> </a:t>
            </a:r>
            <a:r>
              <a:rPr lang="tr-TR" dirty="0" err="1"/>
              <a:t>the</a:t>
            </a:r>
            <a:r>
              <a:rPr lang="tr-TR" dirty="0"/>
              <a:t> </a:t>
            </a:r>
            <a:r>
              <a:rPr lang="tr-TR" dirty="0" err="1"/>
              <a:t>Muslim</a:t>
            </a:r>
            <a:r>
              <a:rPr lang="tr-TR" dirty="0"/>
              <a:t> </a:t>
            </a:r>
            <a:r>
              <a:rPr lang="tr-TR" dirty="0" err="1"/>
              <a:t>achievements</a:t>
            </a:r>
            <a:r>
              <a:rPr lang="tr-TR" dirty="0"/>
              <a:t>.</a:t>
            </a:r>
            <a:endParaRPr lang="en-US" dirty="0"/>
          </a:p>
          <a:p>
            <a:pPr lvl="0"/>
            <a:r>
              <a:rPr lang="tr-TR" dirty="0" err="1" smtClean="0"/>
              <a:t>Dallal</a:t>
            </a:r>
            <a:r>
              <a:rPr lang="tr-TR" dirty="0" smtClean="0"/>
              <a:t>: </a:t>
            </a:r>
            <a:r>
              <a:rPr lang="tr-TR" dirty="0" err="1" smtClean="0"/>
              <a:t>science</a:t>
            </a:r>
            <a:r>
              <a:rPr lang="tr-TR" dirty="0" smtClean="0"/>
              <a:t> </a:t>
            </a:r>
            <a:r>
              <a:rPr lang="tr-TR" dirty="0"/>
              <a:t>in </a:t>
            </a:r>
            <a:r>
              <a:rPr lang="tr-TR" dirty="0" err="1"/>
              <a:t>medieval</a:t>
            </a:r>
            <a:r>
              <a:rPr lang="tr-TR" dirty="0"/>
              <a:t> </a:t>
            </a:r>
            <a:r>
              <a:rPr lang="tr-TR" dirty="0" err="1"/>
              <a:t>Islam</a:t>
            </a:r>
            <a:r>
              <a:rPr lang="tr-TR" dirty="0"/>
              <a:t> </a:t>
            </a:r>
            <a:r>
              <a:rPr lang="tr-TR" dirty="0" err="1"/>
              <a:t>was</a:t>
            </a:r>
            <a:r>
              <a:rPr lang="tr-TR" dirty="0"/>
              <a:t> "</a:t>
            </a:r>
            <a:r>
              <a:rPr lang="tr-TR" dirty="0" err="1"/>
              <a:t>practiced</a:t>
            </a:r>
            <a:r>
              <a:rPr lang="tr-TR" dirty="0"/>
              <a:t> on a </a:t>
            </a:r>
            <a:r>
              <a:rPr lang="tr-TR" dirty="0" err="1"/>
              <a:t>scale</a:t>
            </a:r>
            <a:r>
              <a:rPr lang="tr-TR" dirty="0"/>
              <a:t> </a:t>
            </a:r>
            <a:r>
              <a:rPr lang="tr-TR" dirty="0" err="1"/>
              <a:t>unprecedented</a:t>
            </a:r>
            <a:r>
              <a:rPr lang="tr-TR" dirty="0"/>
              <a:t> in </a:t>
            </a:r>
            <a:r>
              <a:rPr lang="tr-TR" dirty="0" err="1"/>
              <a:t>earlier</a:t>
            </a:r>
            <a:r>
              <a:rPr lang="tr-TR" dirty="0"/>
              <a:t> </a:t>
            </a:r>
            <a:r>
              <a:rPr lang="tr-TR" dirty="0" err="1"/>
              <a:t>human</a:t>
            </a:r>
            <a:r>
              <a:rPr lang="tr-TR" dirty="0"/>
              <a:t> </a:t>
            </a:r>
            <a:r>
              <a:rPr lang="tr-TR" dirty="0" err="1"/>
              <a:t>history</a:t>
            </a:r>
            <a:r>
              <a:rPr lang="tr-TR" dirty="0"/>
              <a:t> </a:t>
            </a:r>
            <a:r>
              <a:rPr lang="tr-TR" dirty="0" err="1"/>
              <a:t>or</a:t>
            </a:r>
            <a:r>
              <a:rPr lang="tr-TR" dirty="0"/>
              <a:t> </a:t>
            </a:r>
            <a:r>
              <a:rPr lang="tr-TR" dirty="0" err="1"/>
              <a:t>even</a:t>
            </a:r>
            <a:r>
              <a:rPr lang="tr-TR" dirty="0"/>
              <a:t> </a:t>
            </a:r>
            <a:r>
              <a:rPr lang="tr-TR" dirty="0" err="1"/>
              <a:t>contemporary</a:t>
            </a:r>
            <a:r>
              <a:rPr lang="tr-TR" dirty="0"/>
              <a:t> </a:t>
            </a:r>
            <a:r>
              <a:rPr lang="tr-TR" dirty="0" err="1"/>
              <a:t>human</a:t>
            </a:r>
            <a:r>
              <a:rPr lang="tr-TR" dirty="0"/>
              <a:t> </a:t>
            </a:r>
            <a:r>
              <a:rPr lang="tr-TR" dirty="0" err="1"/>
              <a:t>history</a:t>
            </a:r>
            <a:r>
              <a:rPr lang="tr-TR" dirty="0"/>
              <a:t>".</a:t>
            </a:r>
            <a:endParaRPr lang="en-US" dirty="0"/>
          </a:p>
          <a:p>
            <a:pPr lvl="0"/>
            <a:r>
              <a:rPr lang="tr-TR" dirty="0" err="1"/>
              <a:t>Toby</a:t>
            </a:r>
            <a:r>
              <a:rPr lang="tr-TR" dirty="0"/>
              <a:t> E. </a:t>
            </a:r>
            <a:r>
              <a:rPr lang="tr-TR" dirty="0" err="1" smtClean="0"/>
              <a:t>Huff</a:t>
            </a:r>
            <a:r>
              <a:rPr lang="tr-TR" dirty="0" smtClean="0"/>
              <a:t>: </a:t>
            </a:r>
            <a:r>
              <a:rPr lang="tr-TR" dirty="0" err="1" smtClean="0"/>
              <a:t>although</a:t>
            </a:r>
            <a:r>
              <a:rPr lang="tr-TR" dirty="0" smtClean="0"/>
              <a:t> </a:t>
            </a:r>
            <a:r>
              <a:rPr lang="tr-TR" dirty="0" err="1"/>
              <a:t>Islamic</a:t>
            </a:r>
            <a:r>
              <a:rPr lang="tr-TR" dirty="0"/>
              <a:t> </a:t>
            </a:r>
            <a:r>
              <a:rPr lang="tr-TR" dirty="0" err="1"/>
              <a:t>science</a:t>
            </a:r>
            <a:r>
              <a:rPr lang="tr-TR" dirty="0"/>
              <a:t> </a:t>
            </a:r>
            <a:r>
              <a:rPr lang="tr-TR" dirty="0" err="1"/>
              <a:t>did</a:t>
            </a:r>
            <a:r>
              <a:rPr lang="tr-TR" dirty="0"/>
              <a:t> </a:t>
            </a:r>
            <a:r>
              <a:rPr lang="tr-TR" dirty="0" err="1"/>
              <a:t>produce</a:t>
            </a:r>
            <a:r>
              <a:rPr lang="tr-TR" dirty="0"/>
              <a:t> a </a:t>
            </a:r>
            <a:r>
              <a:rPr lang="tr-TR" dirty="0" err="1"/>
              <a:t>number</a:t>
            </a:r>
            <a:r>
              <a:rPr lang="tr-TR" dirty="0"/>
              <a:t> of </a:t>
            </a:r>
            <a:r>
              <a:rPr lang="tr-TR" dirty="0" err="1"/>
              <a:t>innovations</a:t>
            </a:r>
            <a:r>
              <a:rPr lang="tr-TR" dirty="0"/>
              <a:t>, it </a:t>
            </a:r>
            <a:r>
              <a:rPr lang="tr-TR" dirty="0" err="1"/>
              <a:t>did</a:t>
            </a:r>
            <a:r>
              <a:rPr lang="tr-TR" dirty="0"/>
              <a:t> not </a:t>
            </a:r>
            <a:r>
              <a:rPr lang="tr-TR" dirty="0" err="1"/>
              <a:t>lead</a:t>
            </a:r>
            <a:r>
              <a:rPr lang="tr-TR" dirty="0"/>
              <a:t> </a:t>
            </a:r>
            <a:r>
              <a:rPr lang="tr-TR" dirty="0" err="1"/>
              <a:t>to</a:t>
            </a:r>
            <a:r>
              <a:rPr lang="tr-TR" dirty="0"/>
              <a:t> </a:t>
            </a:r>
            <a:r>
              <a:rPr lang="tr-TR" dirty="0" err="1"/>
              <a:t>the</a:t>
            </a:r>
            <a:r>
              <a:rPr lang="tr-TR" dirty="0"/>
              <a:t> </a:t>
            </a:r>
            <a:r>
              <a:rPr lang="tr-TR" dirty="0" err="1"/>
              <a:t>Scientific</a:t>
            </a:r>
            <a:r>
              <a:rPr lang="tr-TR" dirty="0"/>
              <a:t> </a:t>
            </a:r>
            <a:r>
              <a:rPr lang="tr-TR" dirty="0" err="1"/>
              <a:t>Revolution</a:t>
            </a:r>
            <a:r>
              <a:rPr lang="tr-TR" dirty="0"/>
              <a:t>.</a:t>
            </a:r>
            <a:endParaRPr lang="en-US" dirty="0"/>
          </a:p>
          <a:p>
            <a:r>
              <a:rPr lang="tr-TR" dirty="0" err="1"/>
              <a:t>Will</a:t>
            </a:r>
            <a:r>
              <a:rPr lang="tr-TR" dirty="0"/>
              <a:t> </a:t>
            </a:r>
            <a:r>
              <a:rPr lang="tr-TR" dirty="0" err="1"/>
              <a:t>Durant</a:t>
            </a:r>
            <a:r>
              <a:rPr lang="tr-TR" dirty="0"/>
              <a:t>, </a:t>
            </a:r>
            <a:r>
              <a:rPr lang="tr-TR" dirty="0" err="1"/>
              <a:t>Fielding</a:t>
            </a:r>
            <a:r>
              <a:rPr lang="tr-TR" dirty="0"/>
              <a:t> H. </a:t>
            </a:r>
            <a:r>
              <a:rPr lang="tr-TR" dirty="0" err="1"/>
              <a:t>Garrison</a:t>
            </a:r>
            <a:r>
              <a:rPr lang="tr-TR" dirty="0"/>
              <a:t>, </a:t>
            </a:r>
            <a:r>
              <a:rPr lang="tr-TR" dirty="0" err="1"/>
              <a:t>Hossein</a:t>
            </a:r>
            <a:r>
              <a:rPr lang="tr-TR" dirty="0"/>
              <a:t> </a:t>
            </a:r>
            <a:r>
              <a:rPr lang="tr-TR" dirty="0" err="1"/>
              <a:t>Nasr</a:t>
            </a:r>
            <a:r>
              <a:rPr lang="tr-TR" dirty="0"/>
              <a:t> </a:t>
            </a:r>
            <a:r>
              <a:rPr lang="tr-TR" dirty="0" err="1"/>
              <a:t>and</a:t>
            </a:r>
            <a:r>
              <a:rPr lang="tr-TR" dirty="0"/>
              <a:t> Bernard </a:t>
            </a:r>
            <a:r>
              <a:rPr lang="tr-TR" dirty="0" err="1" smtClean="0"/>
              <a:t>Lewis</a:t>
            </a:r>
            <a:r>
              <a:rPr lang="tr-TR" dirty="0" smtClean="0"/>
              <a:t>: </a:t>
            </a:r>
            <a:r>
              <a:rPr lang="tr-TR" dirty="0" err="1" smtClean="0"/>
              <a:t>Muslim</a:t>
            </a:r>
            <a:r>
              <a:rPr lang="tr-TR" dirty="0" smtClean="0"/>
              <a:t> </a:t>
            </a:r>
            <a:r>
              <a:rPr lang="tr-TR" dirty="0" err="1"/>
              <a:t>scientists</a:t>
            </a:r>
            <a:r>
              <a:rPr lang="tr-TR" dirty="0"/>
              <a:t> </a:t>
            </a:r>
            <a:r>
              <a:rPr lang="tr-TR" dirty="0" err="1"/>
              <a:t>helped</a:t>
            </a:r>
            <a:r>
              <a:rPr lang="tr-TR" dirty="0"/>
              <a:t> in </a:t>
            </a:r>
            <a:r>
              <a:rPr lang="tr-TR" dirty="0" err="1"/>
              <a:t>laying</a:t>
            </a:r>
            <a:r>
              <a:rPr lang="tr-TR" dirty="0"/>
              <a:t> </a:t>
            </a:r>
            <a:r>
              <a:rPr lang="tr-TR" dirty="0" err="1"/>
              <a:t>the</a:t>
            </a:r>
            <a:r>
              <a:rPr lang="tr-TR" dirty="0"/>
              <a:t> </a:t>
            </a:r>
            <a:r>
              <a:rPr lang="tr-TR" dirty="0" err="1"/>
              <a:t>foundations</a:t>
            </a:r>
            <a:r>
              <a:rPr lang="tr-TR" dirty="0"/>
              <a:t> </a:t>
            </a:r>
            <a:r>
              <a:rPr lang="tr-TR" dirty="0" err="1"/>
              <a:t>for</a:t>
            </a:r>
            <a:r>
              <a:rPr lang="tr-TR" dirty="0"/>
              <a:t> an </a:t>
            </a:r>
            <a:r>
              <a:rPr lang="tr-TR" dirty="0" err="1"/>
              <a:t>experimental</a:t>
            </a:r>
            <a:r>
              <a:rPr lang="tr-TR" dirty="0"/>
              <a:t> </a:t>
            </a:r>
            <a:r>
              <a:rPr lang="tr-TR" dirty="0" err="1"/>
              <a:t>science</a:t>
            </a:r>
            <a:r>
              <a:rPr lang="tr-TR" dirty="0"/>
              <a:t> </a:t>
            </a:r>
            <a:r>
              <a:rPr lang="tr-TR" dirty="0" err="1"/>
              <a:t>with</a:t>
            </a:r>
            <a:r>
              <a:rPr lang="tr-TR" dirty="0"/>
              <a:t> </a:t>
            </a:r>
            <a:r>
              <a:rPr lang="tr-TR" dirty="0" err="1"/>
              <a:t>their</a:t>
            </a:r>
            <a:r>
              <a:rPr lang="tr-TR" dirty="0"/>
              <a:t> </a:t>
            </a:r>
            <a:r>
              <a:rPr lang="tr-TR" dirty="0" err="1"/>
              <a:t>contributions</a:t>
            </a:r>
            <a:r>
              <a:rPr lang="tr-TR" dirty="0"/>
              <a:t> </a:t>
            </a:r>
            <a:r>
              <a:rPr lang="tr-TR" dirty="0" err="1"/>
              <a:t>to</a:t>
            </a:r>
            <a:r>
              <a:rPr lang="tr-TR" dirty="0"/>
              <a:t> </a:t>
            </a:r>
            <a:r>
              <a:rPr lang="tr-TR" dirty="0" err="1"/>
              <a:t>the</a:t>
            </a:r>
            <a:r>
              <a:rPr lang="tr-TR" dirty="0"/>
              <a:t> </a:t>
            </a:r>
            <a:r>
              <a:rPr lang="tr-TR" dirty="0" err="1"/>
              <a:t>scientific</a:t>
            </a:r>
            <a:r>
              <a:rPr lang="tr-TR" dirty="0"/>
              <a:t> </a:t>
            </a:r>
            <a:r>
              <a:rPr lang="tr-TR" dirty="0" err="1"/>
              <a:t>method</a:t>
            </a:r>
            <a:r>
              <a:rPr lang="tr-TR" dirty="0"/>
              <a:t> </a:t>
            </a:r>
            <a:r>
              <a:rPr lang="tr-TR" dirty="0" err="1"/>
              <a:t>and</a:t>
            </a:r>
            <a:r>
              <a:rPr lang="tr-TR" dirty="0"/>
              <a:t> </a:t>
            </a:r>
            <a:r>
              <a:rPr lang="tr-TR" dirty="0" err="1"/>
              <a:t>their</a:t>
            </a:r>
            <a:r>
              <a:rPr lang="tr-TR" dirty="0"/>
              <a:t> </a:t>
            </a:r>
            <a:r>
              <a:rPr lang="tr-TR" dirty="0" err="1"/>
              <a:t>empirical</a:t>
            </a:r>
            <a:r>
              <a:rPr lang="tr-TR" dirty="0"/>
              <a:t>, </a:t>
            </a:r>
            <a:r>
              <a:rPr lang="tr-TR" dirty="0" err="1"/>
              <a:t>experimental</a:t>
            </a:r>
            <a:r>
              <a:rPr lang="tr-TR" dirty="0"/>
              <a:t> </a:t>
            </a:r>
            <a:r>
              <a:rPr lang="tr-TR" dirty="0" err="1"/>
              <a:t>and</a:t>
            </a:r>
            <a:r>
              <a:rPr lang="tr-TR" dirty="0"/>
              <a:t> </a:t>
            </a:r>
            <a:r>
              <a:rPr lang="tr-TR" dirty="0" err="1"/>
              <a:t>quantitative</a:t>
            </a:r>
            <a:r>
              <a:rPr lang="tr-TR" dirty="0"/>
              <a:t> </a:t>
            </a:r>
            <a:r>
              <a:rPr lang="tr-TR" dirty="0" err="1"/>
              <a:t>approach</a:t>
            </a:r>
            <a:r>
              <a:rPr lang="tr-TR" dirty="0"/>
              <a:t> </a:t>
            </a:r>
            <a:r>
              <a:rPr lang="tr-TR" dirty="0" err="1"/>
              <a:t>to</a:t>
            </a:r>
            <a:r>
              <a:rPr lang="tr-TR" dirty="0"/>
              <a:t> </a:t>
            </a:r>
            <a:r>
              <a:rPr lang="tr-TR" dirty="0" err="1"/>
              <a:t>scientific</a:t>
            </a:r>
            <a:r>
              <a:rPr lang="tr-TR" dirty="0"/>
              <a:t> </a:t>
            </a:r>
            <a:r>
              <a:rPr lang="tr-TR" dirty="0" err="1"/>
              <a:t>inquiry</a:t>
            </a:r>
            <a:r>
              <a:rPr lang="tr-TR" dirty="0"/>
              <a:t>.</a:t>
            </a:r>
            <a:r>
              <a:rPr lang="en-US" dirty="0"/>
              <a:t> </a:t>
            </a:r>
          </a:p>
        </p:txBody>
      </p:sp>
    </p:spTree>
    <p:extLst>
      <p:ext uri="{BB962C8B-B14F-4D97-AF65-F5344CB8AC3E}">
        <p14:creationId xmlns:p14="http://schemas.microsoft.com/office/powerpoint/2010/main" val="1049844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86200"/>
          </a:xfrm>
        </p:spPr>
        <p:txBody>
          <a:bodyPr>
            <a:normAutofit fontScale="90000"/>
          </a:bodyPr>
          <a:lstStyle/>
          <a:p>
            <a:r>
              <a:rPr lang="tr-TR" sz="3300" b="1" dirty="0" smtClean="0"/>
              <a:t/>
            </a:r>
            <a:br>
              <a:rPr lang="tr-TR" sz="3300" b="1" dirty="0" smtClean="0"/>
            </a:br>
            <a:r>
              <a:rPr lang="tr-TR" sz="3300" b="1" dirty="0" err="1" smtClean="0"/>
              <a:t>Causes</a:t>
            </a:r>
            <a:r>
              <a:rPr lang="tr-TR" sz="3300" b="1" dirty="0" smtClean="0"/>
              <a:t> of </a:t>
            </a:r>
            <a:r>
              <a:rPr lang="tr-TR" sz="3300" b="1" dirty="0" err="1"/>
              <a:t>the</a:t>
            </a:r>
            <a:r>
              <a:rPr lang="tr-TR" sz="3300" b="1" dirty="0"/>
              <a:t> </a:t>
            </a:r>
            <a:r>
              <a:rPr lang="tr-TR" sz="3300" b="1" dirty="0" err="1"/>
              <a:t>Decline</a:t>
            </a:r>
            <a:r>
              <a:rPr lang="tr-TR" sz="3300" b="1" dirty="0"/>
              <a:t> </a:t>
            </a:r>
            <a:r>
              <a:rPr lang="en-US" dirty="0"/>
              <a:t/>
            </a:r>
            <a:br>
              <a:rPr lang="en-US" dirty="0"/>
            </a:br>
            <a:endParaRPr lang="en-US" dirty="0"/>
          </a:p>
        </p:txBody>
      </p:sp>
      <p:sp>
        <p:nvSpPr>
          <p:cNvPr id="3" name="Content Placeholder 2"/>
          <p:cNvSpPr>
            <a:spLocks noGrp="1"/>
          </p:cNvSpPr>
          <p:nvPr>
            <p:ph idx="1"/>
          </p:nvPr>
        </p:nvSpPr>
        <p:spPr>
          <a:xfrm>
            <a:off x="206245" y="694756"/>
            <a:ext cx="8694873" cy="5992269"/>
          </a:xfrm>
        </p:spPr>
        <p:txBody>
          <a:bodyPr>
            <a:normAutofit fontScale="92500" lnSpcReduction="10000"/>
          </a:bodyPr>
          <a:lstStyle/>
          <a:p>
            <a:r>
              <a:rPr lang="tr-TR" b="1" dirty="0" smtClean="0"/>
              <a:t>1</a:t>
            </a:r>
            <a:r>
              <a:rPr lang="tr-TR" b="1" dirty="0"/>
              <a:t>. </a:t>
            </a:r>
            <a:r>
              <a:rPr lang="tr-TR" b="1" dirty="0" err="1"/>
              <a:t>Invasions</a:t>
            </a:r>
            <a:endParaRPr lang="en-US" dirty="0"/>
          </a:p>
          <a:p>
            <a:r>
              <a:rPr lang="tr-TR" i="1" dirty="0"/>
              <a:t>a. </a:t>
            </a:r>
            <a:r>
              <a:rPr lang="tr-TR" i="1" dirty="0" err="1"/>
              <a:t>The</a:t>
            </a:r>
            <a:r>
              <a:rPr lang="tr-TR" i="1" dirty="0"/>
              <a:t> </a:t>
            </a:r>
            <a:r>
              <a:rPr lang="tr-TR" i="1" dirty="0" err="1" smtClean="0"/>
              <a:t>Crusade</a:t>
            </a:r>
            <a:r>
              <a:rPr lang="tr-TR" i="1" dirty="0" smtClean="0"/>
              <a:t>:</a:t>
            </a:r>
            <a:r>
              <a:rPr lang="tr-TR" dirty="0" smtClean="0"/>
              <a:t> put </a:t>
            </a:r>
            <a:r>
              <a:rPr lang="tr-TR" dirty="0" err="1"/>
              <a:t>the</a:t>
            </a:r>
            <a:r>
              <a:rPr lang="tr-TR" dirty="0"/>
              <a:t> </a:t>
            </a:r>
            <a:r>
              <a:rPr lang="tr-TR" dirty="0" err="1"/>
              <a:t>Islamic</a:t>
            </a:r>
            <a:r>
              <a:rPr lang="tr-TR" dirty="0"/>
              <a:t> </a:t>
            </a:r>
            <a:r>
              <a:rPr lang="tr-TR" dirty="0" err="1"/>
              <a:t>world</a:t>
            </a:r>
            <a:r>
              <a:rPr lang="tr-TR" dirty="0"/>
              <a:t> </a:t>
            </a:r>
            <a:r>
              <a:rPr lang="tr-TR" dirty="0" err="1"/>
              <a:t>under</a:t>
            </a:r>
            <a:r>
              <a:rPr lang="tr-TR" dirty="0"/>
              <a:t> </a:t>
            </a:r>
            <a:r>
              <a:rPr lang="tr-TR" dirty="0" err="1"/>
              <a:t>pressure</a:t>
            </a:r>
            <a:r>
              <a:rPr lang="tr-TR" dirty="0"/>
              <a:t> </a:t>
            </a:r>
            <a:r>
              <a:rPr lang="tr-TR" dirty="0" err="1"/>
              <a:t>with</a:t>
            </a:r>
            <a:r>
              <a:rPr lang="tr-TR" dirty="0"/>
              <a:t> </a:t>
            </a:r>
            <a:r>
              <a:rPr lang="tr-TR" dirty="0" err="1"/>
              <a:t>invasions</a:t>
            </a:r>
            <a:r>
              <a:rPr lang="tr-TR" dirty="0"/>
              <a:t> in </a:t>
            </a:r>
            <a:r>
              <a:rPr lang="tr-TR" dirty="0" err="1"/>
              <a:t>the</a:t>
            </a:r>
            <a:r>
              <a:rPr lang="tr-TR" dirty="0"/>
              <a:t> 11th </a:t>
            </a:r>
            <a:r>
              <a:rPr lang="tr-TR" dirty="0" err="1"/>
              <a:t>and</a:t>
            </a:r>
            <a:r>
              <a:rPr lang="tr-TR" dirty="0"/>
              <a:t> 12th </a:t>
            </a:r>
            <a:r>
              <a:rPr lang="tr-TR" dirty="0" err="1"/>
              <a:t>centuries</a:t>
            </a:r>
            <a:r>
              <a:rPr lang="tr-TR" dirty="0"/>
              <a:t>.</a:t>
            </a:r>
            <a:endParaRPr lang="en-US" dirty="0"/>
          </a:p>
          <a:p>
            <a:endParaRPr lang="tr-TR" dirty="0" smtClean="0"/>
          </a:p>
          <a:p>
            <a:r>
              <a:rPr lang="tr-TR" dirty="0" smtClean="0"/>
              <a:t>b</a:t>
            </a:r>
            <a:r>
              <a:rPr lang="tr-TR" dirty="0"/>
              <a:t>. </a:t>
            </a:r>
            <a:r>
              <a:rPr lang="tr-TR" dirty="0" err="1"/>
              <a:t>The</a:t>
            </a:r>
            <a:r>
              <a:rPr lang="tr-TR" dirty="0"/>
              <a:t> </a:t>
            </a:r>
            <a:r>
              <a:rPr lang="tr-TR" dirty="0" err="1"/>
              <a:t>Mongols</a:t>
            </a:r>
            <a:r>
              <a:rPr lang="tr-TR" dirty="0"/>
              <a:t>: A far </a:t>
            </a:r>
            <a:r>
              <a:rPr lang="tr-TR" dirty="0" err="1"/>
              <a:t>greater</a:t>
            </a:r>
            <a:r>
              <a:rPr lang="tr-TR" dirty="0"/>
              <a:t> </a:t>
            </a:r>
            <a:r>
              <a:rPr lang="tr-TR" dirty="0" err="1"/>
              <a:t>threat</a:t>
            </a:r>
            <a:r>
              <a:rPr lang="tr-TR" dirty="0"/>
              <a:t> </a:t>
            </a:r>
            <a:r>
              <a:rPr lang="tr-TR" dirty="0" err="1"/>
              <a:t>emerged</a:t>
            </a:r>
            <a:r>
              <a:rPr lang="tr-TR" dirty="0"/>
              <a:t> </a:t>
            </a:r>
            <a:r>
              <a:rPr lang="tr-TR" dirty="0" err="1"/>
              <a:t>from</a:t>
            </a:r>
            <a:r>
              <a:rPr lang="tr-TR" dirty="0"/>
              <a:t> </a:t>
            </a:r>
            <a:r>
              <a:rPr lang="tr-TR" dirty="0" err="1"/>
              <a:t>the</a:t>
            </a:r>
            <a:r>
              <a:rPr lang="tr-TR" dirty="0"/>
              <a:t> East </a:t>
            </a:r>
            <a:r>
              <a:rPr lang="tr-TR" dirty="0" err="1"/>
              <a:t>during</a:t>
            </a:r>
            <a:r>
              <a:rPr lang="tr-TR" dirty="0"/>
              <a:t> </a:t>
            </a:r>
            <a:r>
              <a:rPr lang="tr-TR" dirty="0" err="1"/>
              <a:t>the</a:t>
            </a:r>
            <a:r>
              <a:rPr lang="tr-TR" dirty="0"/>
              <a:t> 13th </a:t>
            </a:r>
            <a:r>
              <a:rPr lang="tr-TR" dirty="0" err="1" smtClean="0"/>
              <a:t>century.The</a:t>
            </a:r>
            <a:r>
              <a:rPr lang="tr-TR" dirty="0" smtClean="0"/>
              <a:t> </a:t>
            </a:r>
            <a:r>
              <a:rPr lang="tr-TR" dirty="0" err="1"/>
              <a:t>destruction</a:t>
            </a:r>
            <a:r>
              <a:rPr lang="tr-TR" dirty="0"/>
              <a:t> of </a:t>
            </a:r>
            <a:r>
              <a:rPr lang="tr-TR" dirty="0" err="1"/>
              <a:t>Baghdad</a:t>
            </a:r>
            <a:r>
              <a:rPr lang="tr-TR" dirty="0"/>
              <a:t> </a:t>
            </a:r>
            <a:r>
              <a:rPr lang="tr-TR" dirty="0" err="1"/>
              <a:t>and</a:t>
            </a:r>
            <a:r>
              <a:rPr lang="tr-TR" dirty="0"/>
              <a:t> </a:t>
            </a:r>
            <a:r>
              <a:rPr lang="tr-TR" dirty="0" err="1"/>
              <a:t>the</a:t>
            </a:r>
            <a:r>
              <a:rPr lang="tr-TR" dirty="0"/>
              <a:t> House of </a:t>
            </a:r>
            <a:r>
              <a:rPr lang="tr-TR" dirty="0" err="1"/>
              <a:t>Wisdom</a:t>
            </a:r>
            <a:r>
              <a:rPr lang="tr-TR" dirty="0"/>
              <a:t> </a:t>
            </a:r>
            <a:r>
              <a:rPr lang="tr-TR" dirty="0" err="1"/>
              <a:t>by</a:t>
            </a:r>
            <a:r>
              <a:rPr lang="tr-TR" dirty="0"/>
              <a:t> </a:t>
            </a:r>
            <a:r>
              <a:rPr lang="tr-TR" dirty="0" err="1"/>
              <a:t>Hulagu</a:t>
            </a:r>
            <a:r>
              <a:rPr lang="tr-TR" dirty="0"/>
              <a:t> </a:t>
            </a:r>
            <a:r>
              <a:rPr lang="tr-TR" dirty="0" err="1"/>
              <a:t>Khan</a:t>
            </a:r>
            <a:r>
              <a:rPr lang="tr-TR" dirty="0"/>
              <a:t> in </a:t>
            </a:r>
            <a:r>
              <a:rPr lang="tr-TR" dirty="0" smtClean="0"/>
              <a:t>1258. </a:t>
            </a:r>
            <a:endParaRPr lang="en-US" dirty="0"/>
          </a:p>
          <a:p>
            <a:endParaRPr lang="tr-TR" i="1" dirty="0" smtClean="0"/>
          </a:p>
          <a:p>
            <a:r>
              <a:rPr lang="tr-TR" i="1" dirty="0" smtClean="0"/>
              <a:t>c</a:t>
            </a:r>
            <a:r>
              <a:rPr lang="tr-TR" i="1" dirty="0"/>
              <a:t>. </a:t>
            </a:r>
            <a:r>
              <a:rPr lang="tr-TR" i="1" dirty="0" err="1" smtClean="0"/>
              <a:t>The</a:t>
            </a:r>
            <a:r>
              <a:rPr lang="tr-TR" i="1" dirty="0"/>
              <a:t> </a:t>
            </a:r>
            <a:r>
              <a:rPr lang="tr-TR" i="1" dirty="0" err="1" smtClean="0"/>
              <a:t>Christian</a:t>
            </a:r>
            <a:r>
              <a:rPr lang="tr-TR" i="1" dirty="0" smtClean="0"/>
              <a:t> </a:t>
            </a:r>
            <a:r>
              <a:rPr lang="tr-TR" i="1" dirty="0" err="1"/>
              <a:t>Reconquista</a:t>
            </a:r>
            <a:r>
              <a:rPr lang="tr-TR" i="1" dirty="0"/>
              <a:t>:</a:t>
            </a:r>
            <a:r>
              <a:rPr lang="tr-TR" dirty="0"/>
              <a:t> </a:t>
            </a:r>
            <a:r>
              <a:rPr lang="tr-TR" dirty="0" err="1"/>
              <a:t>In</a:t>
            </a:r>
            <a:r>
              <a:rPr lang="tr-TR" dirty="0"/>
              <a:t> </a:t>
            </a:r>
            <a:r>
              <a:rPr lang="tr-TR" dirty="0" err="1"/>
              <a:t>the</a:t>
            </a:r>
            <a:r>
              <a:rPr lang="tr-TR" dirty="0"/>
              <a:t> </a:t>
            </a:r>
            <a:r>
              <a:rPr lang="tr-TR" dirty="0" err="1"/>
              <a:t>Iberian</a:t>
            </a:r>
            <a:r>
              <a:rPr lang="tr-TR" dirty="0"/>
              <a:t> </a:t>
            </a:r>
            <a:r>
              <a:rPr lang="tr-TR" dirty="0" err="1"/>
              <a:t>Peninsula</a:t>
            </a:r>
            <a:r>
              <a:rPr lang="tr-TR" dirty="0"/>
              <a:t>, </a:t>
            </a:r>
            <a:r>
              <a:rPr lang="tr-TR" dirty="0" err="1"/>
              <a:t>the</a:t>
            </a:r>
            <a:r>
              <a:rPr lang="tr-TR" dirty="0"/>
              <a:t> </a:t>
            </a:r>
            <a:r>
              <a:rPr lang="tr-TR" dirty="0" err="1"/>
              <a:t>Catholic</a:t>
            </a:r>
            <a:r>
              <a:rPr lang="tr-TR" dirty="0"/>
              <a:t> </a:t>
            </a:r>
            <a:r>
              <a:rPr lang="tr-TR" dirty="0" err="1"/>
              <a:t>Monarchs</a:t>
            </a:r>
            <a:r>
              <a:rPr lang="tr-TR" dirty="0"/>
              <a:t> </a:t>
            </a:r>
            <a:r>
              <a:rPr lang="tr-TR" dirty="0" err="1"/>
              <a:t>completed</a:t>
            </a:r>
            <a:r>
              <a:rPr lang="tr-TR" dirty="0"/>
              <a:t> </a:t>
            </a:r>
            <a:r>
              <a:rPr lang="tr-TR" dirty="0" err="1"/>
              <a:t>the</a:t>
            </a:r>
            <a:r>
              <a:rPr lang="tr-TR" dirty="0" smtClean="0"/>
              <a:t> </a:t>
            </a:r>
            <a:r>
              <a:rPr lang="tr-TR" dirty="0" err="1" smtClean="0"/>
              <a:t>missions</a:t>
            </a:r>
            <a:r>
              <a:rPr lang="tr-TR" dirty="0" smtClean="0"/>
              <a:t> in 1492</a:t>
            </a:r>
            <a:r>
              <a:rPr lang="tr-TR" dirty="0"/>
              <a:t>, </a:t>
            </a:r>
            <a:r>
              <a:rPr lang="tr-TR" dirty="0" err="1"/>
              <a:t>which</a:t>
            </a:r>
            <a:r>
              <a:rPr lang="tr-TR" dirty="0"/>
              <a:t> </a:t>
            </a:r>
            <a:r>
              <a:rPr lang="tr-TR" dirty="0" err="1"/>
              <a:t>also</a:t>
            </a:r>
            <a:r>
              <a:rPr lang="tr-TR" dirty="0"/>
              <a:t> </a:t>
            </a:r>
            <a:r>
              <a:rPr lang="tr-TR" dirty="0" err="1"/>
              <a:t>marks</a:t>
            </a:r>
            <a:r>
              <a:rPr lang="tr-TR" dirty="0"/>
              <a:t>, </a:t>
            </a:r>
            <a:r>
              <a:rPr lang="tr-TR" dirty="0" err="1"/>
              <a:t>for</a:t>
            </a:r>
            <a:r>
              <a:rPr lang="tr-TR" dirty="0"/>
              <a:t> </a:t>
            </a:r>
            <a:r>
              <a:rPr lang="tr-TR" dirty="0" err="1"/>
              <a:t>some</a:t>
            </a:r>
            <a:r>
              <a:rPr lang="tr-TR" dirty="0"/>
              <a:t> </a:t>
            </a:r>
            <a:r>
              <a:rPr lang="tr-TR" dirty="0" err="1"/>
              <a:t>historians</a:t>
            </a:r>
            <a:r>
              <a:rPr lang="tr-TR" dirty="0"/>
              <a:t>, </a:t>
            </a:r>
            <a:r>
              <a:rPr lang="tr-TR" dirty="0" err="1"/>
              <a:t>the</a:t>
            </a:r>
            <a:r>
              <a:rPr lang="tr-TR" dirty="0"/>
              <a:t> </a:t>
            </a:r>
            <a:r>
              <a:rPr lang="tr-TR" dirty="0" err="1"/>
              <a:t>end</a:t>
            </a:r>
            <a:r>
              <a:rPr lang="tr-TR" dirty="0"/>
              <a:t> of </a:t>
            </a:r>
            <a:r>
              <a:rPr lang="tr-TR" dirty="0" err="1"/>
              <a:t>the</a:t>
            </a:r>
            <a:r>
              <a:rPr lang="tr-TR" dirty="0"/>
              <a:t> </a:t>
            </a:r>
            <a:r>
              <a:rPr lang="tr-TR" dirty="0" err="1"/>
              <a:t>Islamic</a:t>
            </a:r>
            <a:r>
              <a:rPr lang="tr-TR" dirty="0"/>
              <a:t> Golden Age</a:t>
            </a:r>
            <a:r>
              <a:rPr lang="en-US" dirty="0"/>
              <a:t> </a:t>
            </a:r>
          </a:p>
        </p:txBody>
      </p:sp>
    </p:spTree>
    <p:extLst>
      <p:ext uri="{BB962C8B-B14F-4D97-AF65-F5344CB8AC3E}">
        <p14:creationId xmlns:p14="http://schemas.microsoft.com/office/powerpoint/2010/main" val="2426984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122"/>
            <a:ext cx="8229600" cy="607912"/>
          </a:xfrm>
        </p:spPr>
        <p:txBody>
          <a:bodyPr>
            <a:normAutofit/>
          </a:bodyPr>
          <a:lstStyle/>
          <a:p>
            <a:r>
              <a:rPr lang="tr-TR" sz="3000" b="1" dirty="0" err="1"/>
              <a:t>Causes</a:t>
            </a:r>
            <a:r>
              <a:rPr lang="tr-TR" sz="3000" b="1" dirty="0"/>
              <a:t> of </a:t>
            </a:r>
            <a:r>
              <a:rPr lang="tr-TR" sz="3000" b="1" dirty="0" err="1"/>
              <a:t>the</a:t>
            </a:r>
            <a:r>
              <a:rPr lang="tr-TR" sz="3000" b="1" dirty="0"/>
              <a:t> </a:t>
            </a:r>
            <a:r>
              <a:rPr lang="tr-TR" sz="3000" b="1" dirty="0" err="1"/>
              <a:t>Decline</a:t>
            </a:r>
            <a:r>
              <a:rPr lang="tr-TR" sz="3000" b="1" dirty="0"/>
              <a:t> </a:t>
            </a:r>
            <a:endParaRPr lang="en-US" sz="3000" dirty="0"/>
          </a:p>
        </p:txBody>
      </p:sp>
      <p:sp>
        <p:nvSpPr>
          <p:cNvPr id="3" name="Content Placeholder 2"/>
          <p:cNvSpPr>
            <a:spLocks noGrp="1"/>
          </p:cNvSpPr>
          <p:nvPr>
            <p:ph idx="1"/>
          </p:nvPr>
        </p:nvSpPr>
        <p:spPr>
          <a:xfrm>
            <a:off x="195390" y="868445"/>
            <a:ext cx="8781714" cy="5818579"/>
          </a:xfrm>
        </p:spPr>
        <p:txBody>
          <a:bodyPr>
            <a:normAutofit fontScale="85000" lnSpcReduction="20000"/>
          </a:bodyPr>
          <a:lstStyle/>
          <a:p>
            <a:r>
              <a:rPr lang="tr-TR" b="1" dirty="0"/>
              <a:t>2. </a:t>
            </a:r>
            <a:r>
              <a:rPr lang="tr-TR" b="1" dirty="0" err="1" smtClean="0"/>
              <a:t>Politics</a:t>
            </a:r>
            <a:r>
              <a:rPr lang="tr-TR" b="1" dirty="0" smtClean="0"/>
              <a:t>, </a:t>
            </a:r>
            <a:r>
              <a:rPr lang="tr-TR" b="1" dirty="0" err="1" smtClean="0"/>
              <a:t>reasoning</a:t>
            </a:r>
            <a:r>
              <a:rPr lang="tr-TR" b="1" dirty="0" smtClean="0"/>
              <a:t> </a:t>
            </a:r>
            <a:r>
              <a:rPr lang="tr-TR" b="1" dirty="0" err="1" smtClean="0"/>
              <a:t>and</a:t>
            </a:r>
            <a:r>
              <a:rPr lang="tr-TR" b="1" dirty="0" smtClean="0"/>
              <a:t> </a:t>
            </a:r>
            <a:r>
              <a:rPr lang="tr-TR" b="1" dirty="0" err="1" smtClean="0"/>
              <a:t>economics</a:t>
            </a:r>
            <a:endParaRPr lang="en-US" dirty="0"/>
          </a:p>
          <a:p>
            <a:r>
              <a:rPr lang="tr-TR" dirty="0" err="1" smtClean="0"/>
              <a:t>political</a:t>
            </a:r>
            <a:r>
              <a:rPr lang="tr-TR" dirty="0" smtClean="0"/>
              <a:t> </a:t>
            </a:r>
            <a:r>
              <a:rPr lang="tr-TR" dirty="0" err="1"/>
              <a:t>mismanagement</a:t>
            </a:r>
            <a:r>
              <a:rPr lang="tr-TR" dirty="0"/>
              <a:t> </a:t>
            </a:r>
            <a:endParaRPr lang="tr-TR" dirty="0" smtClean="0"/>
          </a:p>
          <a:p>
            <a:r>
              <a:rPr lang="tr-TR" dirty="0" err="1" smtClean="0"/>
              <a:t>the</a:t>
            </a:r>
            <a:r>
              <a:rPr lang="tr-TR" dirty="0" smtClean="0"/>
              <a:t> </a:t>
            </a:r>
            <a:r>
              <a:rPr lang="tr-TR" dirty="0" err="1"/>
              <a:t>stifling</a:t>
            </a:r>
            <a:r>
              <a:rPr lang="tr-TR" dirty="0"/>
              <a:t> of </a:t>
            </a:r>
            <a:r>
              <a:rPr lang="tr-TR" dirty="0" err="1"/>
              <a:t>ijtihad</a:t>
            </a:r>
            <a:r>
              <a:rPr lang="tr-TR" dirty="0"/>
              <a:t> (</a:t>
            </a:r>
            <a:r>
              <a:rPr lang="tr-TR" dirty="0" err="1"/>
              <a:t>independent</a:t>
            </a:r>
            <a:r>
              <a:rPr lang="tr-TR" dirty="0"/>
              <a:t> </a:t>
            </a:r>
            <a:r>
              <a:rPr lang="tr-TR" dirty="0" err="1"/>
              <a:t>reasoning</a:t>
            </a:r>
            <a:r>
              <a:rPr lang="tr-TR" dirty="0"/>
              <a:t>) in </a:t>
            </a:r>
            <a:r>
              <a:rPr lang="tr-TR" dirty="0" err="1"/>
              <a:t>the</a:t>
            </a:r>
            <a:r>
              <a:rPr lang="tr-TR" dirty="0"/>
              <a:t> 12th </a:t>
            </a:r>
            <a:r>
              <a:rPr lang="tr-TR" dirty="0" err="1"/>
              <a:t>century</a:t>
            </a:r>
            <a:r>
              <a:rPr lang="tr-TR" dirty="0"/>
              <a:t> in </a:t>
            </a:r>
            <a:r>
              <a:rPr lang="tr-TR" dirty="0" err="1"/>
              <a:t>favor</a:t>
            </a:r>
            <a:r>
              <a:rPr lang="tr-TR" dirty="0"/>
              <a:t> of </a:t>
            </a:r>
            <a:r>
              <a:rPr lang="tr-TR" dirty="0" err="1"/>
              <a:t>institutionalised</a:t>
            </a:r>
            <a:r>
              <a:rPr lang="tr-TR" dirty="0"/>
              <a:t> </a:t>
            </a:r>
            <a:r>
              <a:rPr lang="tr-TR" dirty="0" err="1"/>
              <a:t>taqleed</a:t>
            </a:r>
            <a:r>
              <a:rPr lang="tr-TR" dirty="0"/>
              <a:t> (</a:t>
            </a:r>
            <a:r>
              <a:rPr lang="tr-TR" dirty="0" err="1"/>
              <a:t>imitation</a:t>
            </a:r>
            <a:r>
              <a:rPr lang="tr-TR" dirty="0"/>
              <a:t>) </a:t>
            </a:r>
            <a:r>
              <a:rPr lang="tr-TR" dirty="0" err="1"/>
              <a:t>thinking</a:t>
            </a:r>
            <a:r>
              <a:rPr lang="tr-TR" dirty="0"/>
              <a:t> </a:t>
            </a:r>
            <a:r>
              <a:rPr lang="tr-TR" dirty="0" err="1"/>
              <a:t>played</a:t>
            </a:r>
            <a:r>
              <a:rPr lang="tr-TR" dirty="0"/>
              <a:t> a </a:t>
            </a:r>
            <a:r>
              <a:rPr lang="tr-TR" dirty="0" err="1"/>
              <a:t>part</a:t>
            </a:r>
            <a:r>
              <a:rPr lang="tr-TR" dirty="0"/>
              <a:t>. </a:t>
            </a:r>
            <a:endParaRPr lang="en-US" dirty="0"/>
          </a:p>
          <a:p>
            <a:endParaRPr lang="tr-TR" dirty="0" smtClean="0"/>
          </a:p>
          <a:p>
            <a:r>
              <a:rPr lang="tr-TR" dirty="0" err="1" smtClean="0"/>
              <a:t>Some</a:t>
            </a:r>
            <a:r>
              <a:rPr lang="tr-TR" dirty="0" smtClean="0"/>
              <a:t> </a:t>
            </a:r>
            <a:r>
              <a:rPr lang="tr-TR" dirty="0" err="1" smtClean="0"/>
              <a:t>Muslims</a:t>
            </a:r>
            <a:r>
              <a:rPr lang="tr-TR" dirty="0" smtClean="0"/>
              <a:t> </a:t>
            </a:r>
            <a:r>
              <a:rPr lang="tr-TR" dirty="0" err="1" smtClean="0"/>
              <a:t>rejected</a:t>
            </a:r>
            <a:r>
              <a:rPr lang="tr-TR" dirty="0" smtClean="0"/>
              <a:t> </a:t>
            </a:r>
            <a:r>
              <a:rPr lang="tr-TR" dirty="0" err="1" smtClean="0"/>
              <a:t>the</a:t>
            </a:r>
            <a:r>
              <a:rPr lang="tr-TR" dirty="0" smtClean="0"/>
              <a:t> </a:t>
            </a:r>
            <a:r>
              <a:rPr lang="tr-TR" dirty="0" err="1" smtClean="0"/>
              <a:t>thesis</a:t>
            </a:r>
            <a:r>
              <a:rPr lang="tr-TR" dirty="0" smtClean="0"/>
              <a:t>, </a:t>
            </a:r>
            <a:r>
              <a:rPr lang="tr-TR" dirty="0" err="1" smtClean="0"/>
              <a:t>arguing</a:t>
            </a:r>
            <a:r>
              <a:rPr lang="tr-TR" dirty="0" smtClean="0"/>
              <a:t> </a:t>
            </a:r>
            <a:r>
              <a:rPr lang="tr-TR" dirty="0" err="1" smtClean="0"/>
              <a:t>that</a:t>
            </a:r>
            <a:r>
              <a:rPr lang="tr-TR" dirty="0" smtClean="0"/>
              <a:t> </a:t>
            </a:r>
            <a:r>
              <a:rPr lang="tr-TR" dirty="0" err="1" smtClean="0"/>
              <a:t>science</a:t>
            </a:r>
            <a:r>
              <a:rPr lang="tr-TR" dirty="0" smtClean="0"/>
              <a:t> </a:t>
            </a:r>
            <a:r>
              <a:rPr lang="tr-TR" dirty="0" err="1" smtClean="0"/>
              <a:t>was</a:t>
            </a:r>
            <a:r>
              <a:rPr lang="tr-TR" dirty="0" smtClean="0"/>
              <a:t> </a:t>
            </a:r>
            <a:r>
              <a:rPr lang="tr-TR" dirty="0" err="1" smtClean="0"/>
              <a:t>always</a:t>
            </a:r>
            <a:r>
              <a:rPr lang="tr-TR" dirty="0" smtClean="0"/>
              <a:t> </a:t>
            </a:r>
            <a:r>
              <a:rPr lang="tr-TR" dirty="0" err="1" smtClean="0"/>
              <a:t>kept</a:t>
            </a:r>
            <a:r>
              <a:rPr lang="tr-TR" dirty="0" smtClean="0"/>
              <a:t> </a:t>
            </a:r>
            <a:r>
              <a:rPr lang="tr-TR" dirty="0" err="1" smtClean="0"/>
              <a:t>separate</a:t>
            </a:r>
            <a:r>
              <a:rPr lang="tr-TR" dirty="0" smtClean="0"/>
              <a:t> </a:t>
            </a:r>
            <a:r>
              <a:rPr lang="tr-TR" dirty="0" err="1" smtClean="0"/>
              <a:t>from</a:t>
            </a:r>
            <a:r>
              <a:rPr lang="tr-TR" dirty="0" smtClean="0"/>
              <a:t> </a:t>
            </a:r>
            <a:r>
              <a:rPr lang="tr-TR" dirty="0" err="1" smtClean="0"/>
              <a:t>religious</a:t>
            </a:r>
            <a:r>
              <a:rPr lang="tr-TR" dirty="0" smtClean="0"/>
              <a:t> </a:t>
            </a:r>
            <a:r>
              <a:rPr lang="tr-TR" dirty="0" err="1" smtClean="0"/>
              <a:t>argument</a:t>
            </a:r>
            <a:r>
              <a:rPr lang="tr-TR" dirty="0" smtClean="0"/>
              <a:t>; </a:t>
            </a:r>
          </a:p>
          <a:p>
            <a:r>
              <a:rPr lang="tr-TR" dirty="0" err="1" smtClean="0"/>
              <a:t>they</a:t>
            </a:r>
            <a:r>
              <a:rPr lang="tr-TR" dirty="0" smtClean="0"/>
              <a:t> </a:t>
            </a:r>
            <a:r>
              <a:rPr lang="tr-TR" dirty="0" err="1" smtClean="0"/>
              <a:t>instead</a:t>
            </a:r>
            <a:r>
              <a:rPr lang="tr-TR" dirty="0" smtClean="0"/>
              <a:t> </a:t>
            </a:r>
            <a:r>
              <a:rPr lang="tr-TR" dirty="0" err="1" smtClean="0"/>
              <a:t>analysed</a:t>
            </a:r>
            <a:r>
              <a:rPr lang="tr-TR" dirty="0" smtClean="0"/>
              <a:t> </a:t>
            </a:r>
            <a:r>
              <a:rPr lang="tr-TR" dirty="0" err="1" smtClean="0"/>
              <a:t>the</a:t>
            </a:r>
            <a:r>
              <a:rPr lang="tr-TR" dirty="0" smtClean="0"/>
              <a:t> </a:t>
            </a:r>
            <a:r>
              <a:rPr lang="tr-TR" dirty="0" err="1" smtClean="0"/>
              <a:t>decline</a:t>
            </a:r>
            <a:r>
              <a:rPr lang="tr-TR" dirty="0" smtClean="0"/>
              <a:t> in </a:t>
            </a:r>
            <a:r>
              <a:rPr lang="tr-TR" dirty="0" err="1" smtClean="0"/>
              <a:t>terms</a:t>
            </a:r>
            <a:r>
              <a:rPr lang="tr-TR" dirty="0" smtClean="0"/>
              <a:t> of </a:t>
            </a:r>
            <a:r>
              <a:rPr lang="tr-TR" dirty="0" err="1" smtClean="0"/>
              <a:t>economic</a:t>
            </a:r>
            <a:r>
              <a:rPr lang="tr-TR" dirty="0" smtClean="0"/>
              <a:t> </a:t>
            </a:r>
            <a:r>
              <a:rPr lang="tr-TR" dirty="0" err="1" smtClean="0"/>
              <a:t>and</a:t>
            </a:r>
            <a:r>
              <a:rPr lang="tr-TR" dirty="0" smtClean="0"/>
              <a:t> </a:t>
            </a:r>
            <a:r>
              <a:rPr lang="tr-TR" dirty="0" err="1" smtClean="0"/>
              <a:t>political</a:t>
            </a:r>
            <a:r>
              <a:rPr lang="tr-TR" dirty="0" smtClean="0"/>
              <a:t> </a:t>
            </a:r>
            <a:r>
              <a:rPr lang="tr-TR" dirty="0" err="1" smtClean="0"/>
              <a:t>factors</a:t>
            </a:r>
            <a:r>
              <a:rPr lang="tr-TR" dirty="0" smtClean="0"/>
              <a:t>. </a:t>
            </a:r>
            <a:r>
              <a:rPr lang="tr-TR" dirty="0" err="1" smtClean="0"/>
              <a:t>Economically</a:t>
            </a:r>
            <a:r>
              <a:rPr lang="tr-TR" dirty="0" smtClean="0"/>
              <a:t> </a:t>
            </a:r>
            <a:r>
              <a:rPr lang="tr-TR" dirty="0" err="1"/>
              <a:t>the</a:t>
            </a:r>
            <a:r>
              <a:rPr lang="tr-TR" dirty="0"/>
              <a:t> </a:t>
            </a:r>
            <a:r>
              <a:rPr lang="tr-TR" dirty="0" err="1"/>
              <a:t>Ottoman</a:t>
            </a:r>
            <a:r>
              <a:rPr lang="tr-TR" dirty="0"/>
              <a:t> </a:t>
            </a:r>
            <a:r>
              <a:rPr lang="tr-TR" dirty="0" err="1"/>
              <a:t>conquest</a:t>
            </a:r>
            <a:r>
              <a:rPr lang="tr-TR" dirty="0"/>
              <a:t> of </a:t>
            </a:r>
            <a:r>
              <a:rPr lang="tr-TR" dirty="0" err="1"/>
              <a:t>the</a:t>
            </a:r>
            <a:r>
              <a:rPr lang="tr-TR" dirty="0"/>
              <a:t> </a:t>
            </a:r>
            <a:r>
              <a:rPr lang="tr-TR" dirty="0" err="1"/>
              <a:t>Arabic-speaking</a:t>
            </a:r>
            <a:r>
              <a:rPr lang="tr-TR" dirty="0"/>
              <a:t> </a:t>
            </a:r>
            <a:r>
              <a:rPr lang="tr-TR" dirty="0" err="1"/>
              <a:t>Middle</a:t>
            </a:r>
            <a:r>
              <a:rPr lang="tr-TR" dirty="0"/>
              <a:t> East in 1516-17 </a:t>
            </a:r>
            <a:r>
              <a:rPr lang="tr-TR" dirty="0" err="1"/>
              <a:t>placed</a:t>
            </a:r>
            <a:r>
              <a:rPr lang="tr-TR" dirty="0"/>
              <a:t> </a:t>
            </a:r>
            <a:r>
              <a:rPr lang="tr-TR" dirty="0" err="1"/>
              <a:t>the</a:t>
            </a:r>
            <a:r>
              <a:rPr lang="tr-TR" dirty="0"/>
              <a:t> </a:t>
            </a:r>
            <a:r>
              <a:rPr lang="tr-TR" dirty="0" err="1"/>
              <a:t>traditional</a:t>
            </a:r>
            <a:r>
              <a:rPr lang="tr-TR" dirty="0"/>
              <a:t> </a:t>
            </a:r>
            <a:r>
              <a:rPr lang="tr-TR" dirty="0" err="1"/>
              <a:t>heart</a:t>
            </a:r>
            <a:r>
              <a:rPr lang="tr-TR" dirty="0"/>
              <a:t> of </a:t>
            </a:r>
            <a:r>
              <a:rPr lang="tr-TR" dirty="0" err="1"/>
              <a:t>the</a:t>
            </a:r>
            <a:r>
              <a:rPr lang="tr-TR" dirty="0"/>
              <a:t> </a:t>
            </a:r>
            <a:r>
              <a:rPr lang="tr-TR" dirty="0" err="1"/>
              <a:t>Islamic</a:t>
            </a:r>
            <a:r>
              <a:rPr lang="tr-TR" dirty="0"/>
              <a:t> </a:t>
            </a:r>
            <a:r>
              <a:rPr lang="tr-TR" dirty="0" err="1"/>
              <a:t>world</a:t>
            </a:r>
            <a:r>
              <a:rPr lang="tr-TR" dirty="0"/>
              <a:t> </a:t>
            </a:r>
            <a:r>
              <a:rPr lang="tr-TR" dirty="0" err="1"/>
              <a:t>under</a:t>
            </a:r>
            <a:r>
              <a:rPr lang="tr-TR" dirty="0"/>
              <a:t> </a:t>
            </a:r>
            <a:r>
              <a:rPr lang="tr-TR" dirty="0" err="1"/>
              <a:t>Ottoman</a:t>
            </a:r>
            <a:r>
              <a:rPr lang="tr-TR" dirty="0"/>
              <a:t> </a:t>
            </a:r>
            <a:r>
              <a:rPr lang="tr-TR" dirty="0" err="1"/>
              <a:t>Turkish</a:t>
            </a:r>
            <a:r>
              <a:rPr lang="tr-TR" dirty="0"/>
              <a:t> </a:t>
            </a:r>
            <a:r>
              <a:rPr lang="tr-TR" dirty="0" err="1"/>
              <a:t>control</a:t>
            </a:r>
            <a:r>
              <a:rPr lang="tr-TR" dirty="0"/>
              <a:t>. </a:t>
            </a:r>
            <a:r>
              <a:rPr lang="tr-TR" dirty="0" err="1"/>
              <a:t>Starting</a:t>
            </a:r>
            <a:r>
              <a:rPr lang="tr-TR" dirty="0"/>
              <a:t> in </a:t>
            </a:r>
            <a:r>
              <a:rPr lang="tr-TR" dirty="0" err="1"/>
              <a:t>the</a:t>
            </a:r>
            <a:r>
              <a:rPr lang="tr-TR" dirty="0"/>
              <a:t> 16th </a:t>
            </a:r>
            <a:r>
              <a:rPr lang="tr-TR" dirty="0" err="1"/>
              <a:t>century</a:t>
            </a:r>
            <a:r>
              <a:rPr lang="tr-TR" dirty="0"/>
              <a:t>, </a:t>
            </a:r>
            <a:r>
              <a:rPr lang="tr-TR" dirty="0" err="1"/>
              <a:t>the</a:t>
            </a:r>
            <a:r>
              <a:rPr lang="tr-TR" dirty="0"/>
              <a:t> </a:t>
            </a:r>
            <a:r>
              <a:rPr lang="tr-TR" dirty="0" err="1"/>
              <a:t>opening</a:t>
            </a:r>
            <a:r>
              <a:rPr lang="tr-TR" dirty="0"/>
              <a:t> </a:t>
            </a:r>
            <a:r>
              <a:rPr lang="tr-TR" dirty="0" err="1"/>
              <a:t>by</a:t>
            </a:r>
            <a:r>
              <a:rPr lang="tr-TR" dirty="0"/>
              <a:t> </a:t>
            </a:r>
            <a:r>
              <a:rPr lang="tr-TR" dirty="0" err="1"/>
              <a:t>the</a:t>
            </a:r>
            <a:r>
              <a:rPr lang="tr-TR" dirty="0"/>
              <a:t> </a:t>
            </a:r>
            <a:r>
              <a:rPr lang="tr-TR" dirty="0" err="1"/>
              <a:t>European</a:t>
            </a:r>
            <a:r>
              <a:rPr lang="tr-TR" dirty="0"/>
              <a:t> </a:t>
            </a:r>
            <a:r>
              <a:rPr lang="tr-TR" dirty="0" err="1"/>
              <a:t>powers</a:t>
            </a:r>
            <a:r>
              <a:rPr lang="tr-TR" dirty="0"/>
              <a:t> of </a:t>
            </a:r>
            <a:r>
              <a:rPr lang="tr-TR" dirty="0" err="1"/>
              <a:t>new</a:t>
            </a:r>
            <a:r>
              <a:rPr lang="tr-TR" dirty="0"/>
              <a:t> </a:t>
            </a:r>
            <a:r>
              <a:rPr lang="tr-TR" dirty="0" err="1"/>
              <a:t>sea</a:t>
            </a:r>
            <a:r>
              <a:rPr lang="tr-TR" dirty="0"/>
              <a:t> </a:t>
            </a:r>
            <a:r>
              <a:rPr lang="tr-TR" dirty="0" err="1"/>
              <a:t>trade</a:t>
            </a:r>
            <a:r>
              <a:rPr lang="tr-TR" dirty="0"/>
              <a:t> </a:t>
            </a:r>
            <a:r>
              <a:rPr lang="tr-TR" dirty="0" err="1"/>
              <a:t>routes</a:t>
            </a:r>
            <a:r>
              <a:rPr lang="tr-TR" dirty="0"/>
              <a:t> </a:t>
            </a:r>
            <a:r>
              <a:rPr lang="tr-TR" dirty="0" err="1"/>
              <a:t>to</a:t>
            </a:r>
            <a:r>
              <a:rPr lang="tr-TR" dirty="0"/>
              <a:t> East </a:t>
            </a:r>
            <a:r>
              <a:rPr lang="tr-TR" dirty="0" err="1"/>
              <a:t>Asia</a:t>
            </a:r>
            <a:r>
              <a:rPr lang="tr-TR" dirty="0"/>
              <a:t> </a:t>
            </a:r>
            <a:r>
              <a:rPr lang="tr-TR" dirty="0" err="1"/>
              <a:t>and</a:t>
            </a:r>
            <a:r>
              <a:rPr lang="tr-TR" dirty="0"/>
              <a:t> </a:t>
            </a:r>
            <a:r>
              <a:rPr lang="tr-TR" dirty="0" err="1"/>
              <a:t>the</a:t>
            </a:r>
            <a:r>
              <a:rPr lang="tr-TR" dirty="0"/>
              <a:t> </a:t>
            </a:r>
            <a:r>
              <a:rPr lang="tr-TR" dirty="0" err="1"/>
              <a:t>Americas</a:t>
            </a:r>
            <a:r>
              <a:rPr lang="tr-TR" dirty="0"/>
              <a:t> </a:t>
            </a:r>
            <a:r>
              <a:rPr lang="tr-TR" dirty="0" err="1"/>
              <a:t>bypassed</a:t>
            </a:r>
            <a:r>
              <a:rPr lang="tr-TR" dirty="0"/>
              <a:t> </a:t>
            </a:r>
            <a:r>
              <a:rPr lang="tr-TR" dirty="0" err="1"/>
              <a:t>the</a:t>
            </a:r>
            <a:r>
              <a:rPr lang="tr-TR" dirty="0"/>
              <a:t> </a:t>
            </a:r>
            <a:r>
              <a:rPr lang="tr-TR" dirty="0" err="1"/>
              <a:t>Islamic</a:t>
            </a:r>
            <a:r>
              <a:rPr lang="tr-TR" dirty="0"/>
              <a:t> </a:t>
            </a:r>
            <a:r>
              <a:rPr lang="tr-TR" dirty="0" err="1"/>
              <a:t>economies</a:t>
            </a:r>
            <a:r>
              <a:rPr lang="tr-TR" dirty="0"/>
              <a:t>, </a:t>
            </a:r>
            <a:r>
              <a:rPr lang="tr-TR" dirty="0" err="1"/>
              <a:t>greatly</a:t>
            </a:r>
            <a:r>
              <a:rPr lang="tr-TR" dirty="0"/>
              <a:t> </a:t>
            </a:r>
            <a:r>
              <a:rPr lang="tr-TR" dirty="0" err="1"/>
              <a:t>reducing</a:t>
            </a:r>
            <a:r>
              <a:rPr lang="tr-TR" dirty="0"/>
              <a:t> </a:t>
            </a:r>
            <a:r>
              <a:rPr lang="tr-TR" dirty="0" err="1"/>
              <a:t>prosperity</a:t>
            </a:r>
            <a:r>
              <a:rPr lang="tr-TR" dirty="0"/>
              <a:t>. </a:t>
            </a:r>
          </a:p>
          <a:p>
            <a:endParaRPr lang="en-US" dirty="0"/>
          </a:p>
        </p:txBody>
      </p:sp>
    </p:spTree>
    <p:extLst>
      <p:ext uri="{BB962C8B-B14F-4D97-AF65-F5344CB8AC3E}">
        <p14:creationId xmlns:p14="http://schemas.microsoft.com/office/powerpoint/2010/main" val="789188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183</TotalTime>
  <Words>732</Words>
  <Application>Microsoft Office PowerPoint</Application>
  <PresentationFormat>Ekran Gösterisi (4:3)</PresentationFormat>
  <Paragraphs>56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 Science in the context of Islamic civilization </vt:lpstr>
      <vt:lpstr> Islamic Golden Age </vt:lpstr>
      <vt:lpstr> Notable fields of Sciences </vt:lpstr>
      <vt:lpstr>Innovations </vt:lpstr>
      <vt:lpstr> Literature </vt:lpstr>
      <vt:lpstr> The views of on the impact of medieval Islamic science </vt:lpstr>
      <vt:lpstr> Causes of the Decline  </vt:lpstr>
      <vt:lpstr>Causes of the Decline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in Islamic Civilisation </dc:title>
  <dc:creator>Seyfettin Ersahin</dc:creator>
  <cp:lastModifiedBy>canan</cp:lastModifiedBy>
  <cp:revision>15</cp:revision>
  <dcterms:created xsi:type="dcterms:W3CDTF">2015-04-27T15:32:42Z</dcterms:created>
  <dcterms:modified xsi:type="dcterms:W3CDTF">2018-02-12T18:32:49Z</dcterms:modified>
</cp:coreProperties>
</file>