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20" r:id="rId2"/>
    <p:sldId id="322" r:id="rId3"/>
    <p:sldId id="321" r:id="rId4"/>
    <p:sldId id="331" r:id="rId5"/>
    <p:sldId id="327" r:id="rId6"/>
    <p:sldId id="328" r:id="rId7"/>
    <p:sldId id="335" r:id="rId8"/>
    <p:sldId id="329" r:id="rId9"/>
  </p:sldIdLst>
  <p:sldSz cx="12192000" cy="6858000"/>
  <p:notesSz cx="6761163" cy="994251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4" autoAdjust="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13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91727D-6736-4ABB-8E2F-B009BCADEF12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 dirty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6117" y="4784835"/>
            <a:ext cx="540893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3A2F99-018B-4859-B578-BB4CBF76DB20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85661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A2F99-018B-4859-B578-BB4CBF76DB20}" type="slidenum">
              <a:rPr lang="tr-TR" smtClean="0"/>
              <a:t>1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409390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A2F99-018B-4859-B578-BB4CBF76DB20}" type="slidenum">
              <a:rPr lang="tr-TR" smtClean="0"/>
              <a:t>4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860639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A2F99-018B-4859-B578-BB4CBF76DB20}" type="slidenum">
              <a:rPr lang="tr-TR" smtClean="0"/>
              <a:t>5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0270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A2F99-018B-4859-B578-BB4CBF76DB20}" type="slidenum">
              <a:rPr lang="tr-TR" smtClean="0"/>
              <a:t>6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528050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A2F99-018B-4859-B578-BB4CBF76DB20}" type="slidenum">
              <a:rPr lang="tr-TR" smtClean="0"/>
              <a:t>8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1000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9869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06521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91978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2265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5801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1107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37689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06777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3332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6674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06853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D7851-BFBD-4B01-98DC-060078F84940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1876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oetryfoundation.org/poets/robert-fros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647700" y="1004756"/>
            <a:ext cx="10706099" cy="569386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lvl="0" indent="0">
              <a:lnSpc>
                <a:spcPct val="100000"/>
              </a:lnSpc>
              <a:buNone/>
            </a:pPr>
            <a:r>
              <a:rPr lang="en-GB" altLang="tr-TR" sz="1200" b="1" dirty="0">
                <a:solidFill>
                  <a:srgbClr val="222222"/>
                </a:solidFill>
                <a:latin typeface="Roboto"/>
              </a:rPr>
              <a:t>There's been a Death, in the Opposite House</a:t>
            </a:r>
            <a:r>
              <a:rPr lang="tr-TR" altLang="tr-TR" sz="1200" b="1" dirty="0">
                <a:solidFill>
                  <a:srgbClr val="222222"/>
                </a:solidFill>
                <a:latin typeface="Roboto"/>
              </a:rPr>
              <a:t> by Emily Dickinson</a:t>
            </a:r>
          </a:p>
          <a:p>
            <a:pPr marL="0" lvl="0" indent="0">
              <a:lnSpc>
                <a:spcPct val="100000"/>
              </a:lnSpc>
              <a:buNone/>
            </a:pPr>
            <a:endParaRPr kumimoji="0" lang="tr-TR" altLang="tr-TR" sz="1200" b="1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Roboto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tr-TR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Roboto"/>
              </a:rPr>
              <a:t>There's been a Death, in the Opposite House,</a:t>
            </a:r>
            <a:br>
              <a:rPr kumimoji="0" lang="en-GB" altLang="tr-TR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Roboto"/>
              </a:rPr>
            </a:br>
            <a:r>
              <a:rPr kumimoji="0" lang="en-GB" altLang="tr-TR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Roboto"/>
              </a:rPr>
              <a:t>As lately as Today —</a:t>
            </a:r>
            <a:br>
              <a:rPr kumimoji="0" lang="en-GB" altLang="tr-TR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Roboto"/>
              </a:rPr>
            </a:br>
            <a:r>
              <a:rPr kumimoji="0" lang="en-GB" altLang="tr-TR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Roboto"/>
              </a:rPr>
              <a:t>I know it, by the numb look</a:t>
            </a:r>
            <a:br>
              <a:rPr kumimoji="0" lang="en-GB" altLang="tr-TR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Roboto"/>
              </a:rPr>
            </a:br>
            <a:r>
              <a:rPr kumimoji="0" lang="en-GB" altLang="tr-TR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Roboto"/>
              </a:rPr>
              <a:t>Such Houses have — alway —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tr-TR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tr-TR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Roboto"/>
              </a:rPr>
              <a:t>The Neighbors rustle in and out —</a:t>
            </a:r>
            <a:br>
              <a:rPr kumimoji="0" lang="en-GB" altLang="tr-TR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Roboto"/>
              </a:rPr>
            </a:br>
            <a:r>
              <a:rPr kumimoji="0" lang="en-GB" altLang="tr-TR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Roboto"/>
              </a:rPr>
              <a:t>The Doctor — drives away —</a:t>
            </a:r>
            <a:br>
              <a:rPr kumimoji="0" lang="en-GB" altLang="tr-TR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Roboto"/>
              </a:rPr>
            </a:br>
            <a:r>
              <a:rPr kumimoji="0" lang="en-GB" altLang="tr-TR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Roboto"/>
              </a:rPr>
              <a:t>A Window opens like a Pod —</a:t>
            </a:r>
            <a:br>
              <a:rPr kumimoji="0" lang="en-GB" altLang="tr-TR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Roboto"/>
              </a:rPr>
            </a:br>
            <a:r>
              <a:rPr kumimoji="0" lang="en-GB" altLang="tr-TR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Roboto"/>
              </a:rPr>
              <a:t>Abrupt — mechanically —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tr-TR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tr-TR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Roboto"/>
              </a:rPr>
              <a:t>Somebody flings a Mattress out —</a:t>
            </a:r>
            <a:br>
              <a:rPr kumimoji="0" lang="en-GB" altLang="tr-TR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Roboto"/>
              </a:rPr>
            </a:br>
            <a:r>
              <a:rPr kumimoji="0" lang="en-GB" altLang="tr-TR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Roboto"/>
              </a:rPr>
              <a:t>The Children hurry by —</a:t>
            </a:r>
            <a:br>
              <a:rPr kumimoji="0" lang="en-GB" altLang="tr-TR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Roboto"/>
              </a:rPr>
            </a:br>
            <a:r>
              <a:rPr kumimoji="0" lang="en-GB" altLang="tr-TR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Roboto"/>
              </a:rPr>
              <a:t>They wonder if It died — on that —</a:t>
            </a:r>
            <a:br>
              <a:rPr kumimoji="0" lang="en-GB" altLang="tr-TR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Roboto"/>
              </a:rPr>
            </a:br>
            <a:r>
              <a:rPr kumimoji="0" lang="en-GB" altLang="tr-TR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Roboto"/>
              </a:rPr>
              <a:t>I used to — when a Boy —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tr-TR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tr-TR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Roboto"/>
              </a:rPr>
              <a:t>The Minister — goes stiffly in —</a:t>
            </a:r>
            <a:br>
              <a:rPr kumimoji="0" lang="en-GB" altLang="tr-TR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Roboto"/>
              </a:rPr>
            </a:br>
            <a:r>
              <a:rPr kumimoji="0" lang="en-GB" altLang="tr-TR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Roboto"/>
              </a:rPr>
              <a:t>As if the House were His —</a:t>
            </a:r>
            <a:br>
              <a:rPr kumimoji="0" lang="en-GB" altLang="tr-TR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Roboto"/>
              </a:rPr>
            </a:br>
            <a:r>
              <a:rPr kumimoji="0" lang="en-GB" altLang="tr-TR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Roboto"/>
              </a:rPr>
              <a:t>And He owned all the Mourners — now —</a:t>
            </a:r>
            <a:br>
              <a:rPr kumimoji="0" lang="en-GB" altLang="tr-TR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Roboto"/>
              </a:rPr>
            </a:br>
            <a:r>
              <a:rPr kumimoji="0" lang="en-GB" altLang="tr-TR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Roboto"/>
              </a:rPr>
              <a:t>And little Boys — besides —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tr-TR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tr-TR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Roboto"/>
              </a:rPr>
              <a:t>And then the Milliner — and the Man</a:t>
            </a:r>
            <a:br>
              <a:rPr kumimoji="0" lang="en-GB" altLang="tr-TR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Roboto"/>
              </a:rPr>
            </a:br>
            <a:r>
              <a:rPr kumimoji="0" lang="en-GB" altLang="tr-TR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Roboto"/>
              </a:rPr>
              <a:t>Of the Appalling Trade —</a:t>
            </a:r>
            <a:br>
              <a:rPr kumimoji="0" lang="en-GB" altLang="tr-TR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Roboto"/>
              </a:rPr>
            </a:br>
            <a:r>
              <a:rPr kumimoji="0" lang="en-GB" altLang="tr-TR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Roboto"/>
              </a:rPr>
              <a:t>To take the measure of the House —</a:t>
            </a:r>
            <a:endParaRPr kumimoji="0" lang="tr-TR" altLang="tr-TR" sz="1200" b="0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Roboto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tr-TR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Roboto"/>
              </a:rPr>
              <a:t/>
            </a:r>
            <a:br>
              <a:rPr kumimoji="0" lang="en-GB" altLang="tr-TR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Roboto"/>
              </a:rPr>
            </a:br>
            <a:r>
              <a:rPr kumimoji="0" lang="en-GB" altLang="tr-TR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Roboto"/>
              </a:rPr>
              <a:t>There'll be that Dark Parade —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tr-TR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tr-TR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Roboto"/>
              </a:rPr>
              <a:t>Of Tassels — and of Coaches — soon —</a:t>
            </a:r>
            <a:br>
              <a:rPr kumimoji="0" lang="en-GB" altLang="tr-TR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Roboto"/>
              </a:rPr>
            </a:br>
            <a:r>
              <a:rPr kumimoji="0" lang="en-GB" altLang="tr-TR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Roboto"/>
              </a:rPr>
              <a:t>It's easy as a Sign —</a:t>
            </a:r>
            <a:br>
              <a:rPr kumimoji="0" lang="en-GB" altLang="tr-TR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Roboto"/>
              </a:rPr>
            </a:br>
            <a:r>
              <a:rPr kumimoji="0" lang="en-GB" altLang="tr-TR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Roboto"/>
              </a:rPr>
              <a:t>The Intuition of the News —</a:t>
            </a:r>
            <a:br>
              <a:rPr kumimoji="0" lang="en-GB" altLang="tr-TR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Roboto"/>
              </a:rPr>
            </a:br>
            <a:r>
              <a:rPr kumimoji="0" lang="en-GB" altLang="tr-TR" sz="12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Roboto"/>
              </a:rPr>
              <a:t>In just a Country Town —</a:t>
            </a:r>
            <a:endParaRPr kumimoji="0" lang="en-GB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7865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/>
              <a:t>By what signs does the speaker «intuit» that a death has occurred?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What does it mean that the speaker «intuits» rather than simply knows that death has taken place?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What do the words «Appalling» and «Dark» signify?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What does the separation of the last line from stanza five imply?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What is the speaker’s attitude toward death?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2437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dirty="0"/>
              <a:t>Metonymy</a:t>
            </a:r>
            <a:r>
              <a:rPr lang="tr-TR" dirty="0"/>
              <a:t> is a </a:t>
            </a:r>
            <a:r>
              <a:rPr lang="en-GB" dirty="0"/>
              <a:t>figure</a:t>
            </a:r>
            <a:r>
              <a:rPr lang="tr-TR" dirty="0"/>
              <a:t> of speech in which the name of an object or concept is replaced with a word closely related to or suggested by the original.</a:t>
            </a:r>
          </a:p>
          <a:p>
            <a:pPr marL="0" indent="0">
              <a:buNone/>
            </a:pPr>
            <a:r>
              <a:rPr lang="tr-TR" dirty="0"/>
              <a:t>e.g. «crown» implies the «king»</a:t>
            </a:r>
          </a:p>
          <a:p>
            <a:pPr marL="0" indent="0">
              <a:buNone/>
            </a:pPr>
            <a:r>
              <a:rPr lang="tr-TR" dirty="0"/>
              <a:t>«White House» refers to the president of the U.S.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Metaphor and metonymy are similar in various aspects but the major difference is that </a:t>
            </a:r>
            <a:r>
              <a:rPr lang="en-US" b="1" dirty="0"/>
              <a:t>a metaphor substitutes a concept with another</a:t>
            </a:r>
            <a:r>
              <a:rPr lang="en-US" dirty="0"/>
              <a:t>, </a:t>
            </a:r>
            <a:r>
              <a:rPr lang="tr-TR" dirty="0"/>
              <a:t>whereas </a:t>
            </a:r>
            <a:r>
              <a:rPr lang="en-US" b="1" dirty="0"/>
              <a:t>a metonymy selects a related term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3876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GB" dirty="0"/>
              <a:t>«The pen is mightier than the sword.»</a:t>
            </a:r>
            <a:r>
              <a:rPr lang="tr-TR" dirty="0"/>
              <a:t> (from </a:t>
            </a:r>
            <a:r>
              <a:rPr lang="en-US" dirty="0"/>
              <a:t>Edward Bulwer-Lytton</a:t>
            </a:r>
            <a:r>
              <a:rPr lang="tr-TR" dirty="0"/>
              <a:t>’s</a:t>
            </a:r>
            <a:r>
              <a:rPr lang="en-US" dirty="0"/>
              <a:t> 1839 historical play </a:t>
            </a:r>
            <a:r>
              <a:rPr lang="en-US" i="1" dirty="0"/>
              <a:t>Cardinal Richelieu</a:t>
            </a:r>
            <a:r>
              <a:rPr lang="tr-TR" dirty="0"/>
              <a:t>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6268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Poets employ metonymy by using a word to refer to something that's closely related to it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 fontAlgn="base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/>
              <a:t>May I for my own self song's truth reckon, </a:t>
            </a:r>
            <a:br>
              <a:rPr lang="en-US" dirty="0"/>
            </a:br>
            <a:r>
              <a:rPr lang="en-US" dirty="0"/>
              <a:t>Journey's jargon, how I in harsh days </a:t>
            </a:r>
            <a:br>
              <a:rPr lang="en-US" dirty="0"/>
            </a:br>
            <a:r>
              <a:rPr lang="en-US" dirty="0"/>
              <a:t>Hardship endured oft. </a:t>
            </a:r>
            <a:br>
              <a:rPr lang="en-US" dirty="0"/>
            </a:br>
            <a:r>
              <a:rPr lang="en-US" dirty="0"/>
              <a:t>Bitter breast-cares have I abided, </a:t>
            </a:r>
            <a:br>
              <a:rPr lang="en-US" dirty="0"/>
            </a:br>
            <a:r>
              <a:rPr lang="en-US" dirty="0"/>
              <a:t>Known on my keel many a care's hold, </a:t>
            </a:r>
            <a:endParaRPr lang="tr-TR" dirty="0"/>
          </a:p>
          <a:p>
            <a:pPr marL="0" indent="0" fontAlgn="base">
              <a:lnSpc>
                <a:spcPct val="110000"/>
              </a:lnSpc>
              <a:spcBef>
                <a:spcPts val="0"/>
              </a:spcBef>
              <a:buNone/>
            </a:pPr>
            <a:r>
              <a:rPr lang="tr-TR" dirty="0"/>
              <a:t>					(from Ezra Pound’s «The Seafarer»)</a:t>
            </a:r>
            <a:endParaRPr lang="en-US" dirty="0"/>
          </a:p>
          <a:p>
            <a:pPr marL="0" indent="0">
              <a:lnSpc>
                <a:spcPct val="110000"/>
              </a:lnSpc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2794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240970" y="-6735536"/>
            <a:ext cx="7903029" cy="1668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endParaRPr lang="tr-TR" b="1" dirty="0">
              <a:solidFill>
                <a:srgbClr val="000000"/>
              </a:solidFill>
              <a:latin typeface="canada-type-gibson"/>
            </a:endParaRPr>
          </a:p>
          <a:p>
            <a:pPr fontAlgn="base"/>
            <a:endParaRPr lang="tr-TR" b="1" dirty="0">
              <a:solidFill>
                <a:srgbClr val="000000"/>
              </a:solidFill>
              <a:latin typeface="canada-type-gibson"/>
            </a:endParaRPr>
          </a:p>
          <a:p>
            <a:pPr fontAlgn="base"/>
            <a:endParaRPr lang="tr-TR" b="1" dirty="0">
              <a:solidFill>
                <a:srgbClr val="000000"/>
              </a:solidFill>
              <a:latin typeface="canada-type-gibson"/>
            </a:endParaRPr>
          </a:p>
          <a:p>
            <a:pPr fontAlgn="base"/>
            <a:endParaRPr lang="tr-TR" b="1" dirty="0">
              <a:solidFill>
                <a:srgbClr val="000000"/>
              </a:solidFill>
              <a:latin typeface="canada-type-gibson"/>
            </a:endParaRPr>
          </a:p>
          <a:p>
            <a:pPr fontAlgn="base"/>
            <a:endParaRPr lang="tr-TR" b="1" dirty="0">
              <a:solidFill>
                <a:srgbClr val="000000"/>
              </a:solidFill>
              <a:latin typeface="canada-type-gibson"/>
            </a:endParaRPr>
          </a:p>
          <a:p>
            <a:pPr fontAlgn="base"/>
            <a:endParaRPr lang="tr-TR" b="1" dirty="0">
              <a:solidFill>
                <a:srgbClr val="000000"/>
              </a:solidFill>
              <a:latin typeface="canada-type-gibson"/>
            </a:endParaRPr>
          </a:p>
          <a:p>
            <a:pPr fontAlgn="base"/>
            <a:endParaRPr lang="tr-TR" b="1" dirty="0">
              <a:solidFill>
                <a:srgbClr val="000000"/>
              </a:solidFill>
              <a:latin typeface="canada-type-gibson"/>
            </a:endParaRPr>
          </a:p>
          <a:p>
            <a:pPr fontAlgn="base"/>
            <a:endParaRPr lang="tr-TR" b="1" dirty="0">
              <a:solidFill>
                <a:srgbClr val="000000"/>
              </a:solidFill>
              <a:latin typeface="canada-type-gibson"/>
            </a:endParaRPr>
          </a:p>
          <a:p>
            <a:pPr fontAlgn="base"/>
            <a:endParaRPr lang="tr-TR" b="1" dirty="0">
              <a:solidFill>
                <a:srgbClr val="000000"/>
              </a:solidFill>
              <a:latin typeface="canada-type-gibson"/>
            </a:endParaRPr>
          </a:p>
          <a:p>
            <a:pPr fontAlgn="base"/>
            <a:endParaRPr lang="tr-TR" b="1" dirty="0">
              <a:solidFill>
                <a:srgbClr val="000000"/>
              </a:solidFill>
              <a:latin typeface="canada-type-gibson"/>
            </a:endParaRPr>
          </a:p>
          <a:p>
            <a:pPr fontAlgn="base"/>
            <a:endParaRPr lang="tr-TR" b="1" dirty="0">
              <a:solidFill>
                <a:srgbClr val="000000"/>
              </a:solidFill>
              <a:latin typeface="canada-type-gibson"/>
            </a:endParaRPr>
          </a:p>
          <a:p>
            <a:pPr fontAlgn="base"/>
            <a:endParaRPr lang="tr-TR" b="1" dirty="0">
              <a:solidFill>
                <a:srgbClr val="000000"/>
              </a:solidFill>
              <a:latin typeface="canada-type-gibson"/>
            </a:endParaRPr>
          </a:p>
          <a:p>
            <a:pPr fontAlgn="base"/>
            <a:endParaRPr lang="tr-TR" b="1" dirty="0">
              <a:solidFill>
                <a:srgbClr val="000000"/>
              </a:solidFill>
              <a:latin typeface="canada-type-gibson"/>
            </a:endParaRPr>
          </a:p>
          <a:p>
            <a:pPr fontAlgn="base"/>
            <a:endParaRPr lang="tr-TR" b="1" dirty="0">
              <a:solidFill>
                <a:srgbClr val="000000"/>
              </a:solidFill>
              <a:latin typeface="canada-type-gibson"/>
            </a:endParaRPr>
          </a:p>
          <a:p>
            <a:pPr fontAlgn="base"/>
            <a:endParaRPr lang="tr-TR" b="1" dirty="0">
              <a:solidFill>
                <a:srgbClr val="000000"/>
              </a:solidFill>
              <a:latin typeface="canada-type-gibson"/>
            </a:endParaRPr>
          </a:p>
          <a:p>
            <a:pPr fontAlgn="base"/>
            <a:endParaRPr lang="tr-TR" b="1" dirty="0">
              <a:solidFill>
                <a:srgbClr val="000000"/>
              </a:solidFill>
              <a:latin typeface="canada-type-gibson"/>
            </a:endParaRPr>
          </a:p>
          <a:p>
            <a:pPr fontAlgn="base"/>
            <a:endParaRPr lang="tr-TR" b="1" dirty="0">
              <a:solidFill>
                <a:srgbClr val="000000"/>
              </a:solidFill>
              <a:latin typeface="canada-type-gibson"/>
            </a:endParaRPr>
          </a:p>
          <a:p>
            <a:pPr fontAlgn="base"/>
            <a:endParaRPr lang="tr-TR" b="1" dirty="0">
              <a:solidFill>
                <a:srgbClr val="000000"/>
              </a:solidFill>
              <a:latin typeface="canada-type-gibson"/>
            </a:endParaRPr>
          </a:p>
          <a:p>
            <a:pPr fontAlgn="base"/>
            <a:endParaRPr lang="tr-TR" b="1" dirty="0">
              <a:solidFill>
                <a:srgbClr val="000000"/>
              </a:solidFill>
              <a:latin typeface="canada-type-gibson"/>
            </a:endParaRPr>
          </a:p>
          <a:p>
            <a:pPr fontAlgn="base"/>
            <a:endParaRPr lang="tr-TR" b="1" dirty="0">
              <a:solidFill>
                <a:srgbClr val="000000"/>
              </a:solidFill>
              <a:latin typeface="canada-type-gibson"/>
            </a:endParaRPr>
          </a:p>
          <a:p>
            <a:pPr fontAlgn="base"/>
            <a:endParaRPr lang="tr-TR" b="1" dirty="0">
              <a:solidFill>
                <a:srgbClr val="000000"/>
              </a:solidFill>
              <a:latin typeface="canada-type-gibson"/>
            </a:endParaRPr>
          </a:p>
          <a:p>
            <a:pPr fontAlgn="base"/>
            <a:endParaRPr lang="tr-TR" b="1" dirty="0">
              <a:solidFill>
                <a:srgbClr val="000000"/>
              </a:solidFill>
              <a:latin typeface="canada-type-gibson"/>
            </a:endParaRPr>
          </a:p>
          <a:p>
            <a:pPr fontAlgn="base"/>
            <a:endParaRPr lang="tr-TR" b="1" dirty="0">
              <a:solidFill>
                <a:srgbClr val="000000"/>
              </a:solidFill>
              <a:latin typeface="canada-type-gibson"/>
            </a:endParaRPr>
          </a:p>
          <a:p>
            <a:pPr fontAlgn="base"/>
            <a:endParaRPr lang="tr-TR" b="1" dirty="0">
              <a:solidFill>
                <a:srgbClr val="000000"/>
              </a:solidFill>
              <a:latin typeface="canada-type-gibson"/>
            </a:endParaRPr>
          </a:p>
          <a:p>
            <a:pPr fontAlgn="base"/>
            <a:endParaRPr lang="tr-TR" sz="1600" b="1" dirty="0">
              <a:solidFill>
                <a:srgbClr val="000000"/>
              </a:solidFill>
              <a:latin typeface="canada-type-gibson"/>
            </a:endParaRPr>
          </a:p>
          <a:p>
            <a:pPr fontAlgn="base"/>
            <a:r>
              <a:rPr lang="en-US" sz="1600" b="1" dirty="0">
                <a:solidFill>
                  <a:srgbClr val="000000"/>
                </a:solidFill>
                <a:latin typeface="canada-type-gibson"/>
              </a:rPr>
              <a:t>‘Out, Out—’</a:t>
            </a:r>
          </a:p>
          <a:p>
            <a:pPr fontAlgn="base"/>
            <a:r>
              <a:rPr lang="en-US" sz="1600" cap="all" dirty="0">
                <a:solidFill>
                  <a:srgbClr val="494949"/>
                </a:solidFill>
                <a:latin typeface="canada-type-gibson"/>
              </a:rPr>
              <a:t>BY </a:t>
            </a:r>
            <a:r>
              <a:rPr lang="en-US" sz="1600" u="sng" cap="all" dirty="0">
                <a:solidFill>
                  <a:srgbClr val="000000"/>
                </a:solidFill>
                <a:latin typeface="inherit"/>
                <a:hlinkClick r:id="rId3"/>
              </a:rPr>
              <a:t>ROBERT FROST</a:t>
            </a:r>
            <a:endParaRPr lang="en-US" sz="1600" dirty="0">
              <a:latin typeface="inherit"/>
            </a:endParaRPr>
          </a:p>
          <a:p>
            <a:pPr fontAlgn="base"/>
            <a:r>
              <a:rPr lang="en-US" sz="1600" dirty="0">
                <a:solidFill>
                  <a:srgbClr val="000000"/>
                </a:solidFill>
                <a:latin typeface="adobe-garamond-pro"/>
              </a:rPr>
              <a:t>The buzz saw snarled and rattled in the yard</a:t>
            </a:r>
            <a:br>
              <a:rPr lang="en-US" sz="1600" dirty="0">
                <a:solidFill>
                  <a:srgbClr val="000000"/>
                </a:solidFill>
                <a:latin typeface="adobe-garamond-pro"/>
              </a:rPr>
            </a:br>
            <a:r>
              <a:rPr lang="en-US" sz="1600" dirty="0">
                <a:solidFill>
                  <a:srgbClr val="000000"/>
                </a:solidFill>
                <a:latin typeface="adobe-garamond-pro"/>
              </a:rPr>
              <a:t>And made dust and dropped stove-length sticks of wood,</a:t>
            </a:r>
            <a:br>
              <a:rPr lang="en-US" sz="1600" dirty="0">
                <a:solidFill>
                  <a:srgbClr val="000000"/>
                </a:solidFill>
                <a:latin typeface="adobe-garamond-pro"/>
              </a:rPr>
            </a:br>
            <a:r>
              <a:rPr lang="en-US" sz="1600" dirty="0">
                <a:solidFill>
                  <a:srgbClr val="000000"/>
                </a:solidFill>
                <a:latin typeface="adobe-garamond-pro"/>
              </a:rPr>
              <a:t>Sweet-scented stuff when the breeze drew across it.</a:t>
            </a:r>
            <a:br>
              <a:rPr lang="en-US" sz="1600" dirty="0">
                <a:solidFill>
                  <a:srgbClr val="000000"/>
                </a:solidFill>
                <a:latin typeface="adobe-garamond-pro"/>
              </a:rPr>
            </a:br>
            <a:r>
              <a:rPr lang="en-US" sz="1600" dirty="0">
                <a:solidFill>
                  <a:srgbClr val="000000"/>
                </a:solidFill>
                <a:latin typeface="adobe-garamond-pro"/>
              </a:rPr>
              <a:t>And from there those that lifted eyes could count</a:t>
            </a:r>
            <a:br>
              <a:rPr lang="en-US" sz="1600" dirty="0">
                <a:solidFill>
                  <a:srgbClr val="000000"/>
                </a:solidFill>
                <a:latin typeface="adobe-garamond-pro"/>
              </a:rPr>
            </a:br>
            <a:r>
              <a:rPr lang="en-US" sz="1600" dirty="0">
                <a:solidFill>
                  <a:srgbClr val="000000"/>
                </a:solidFill>
                <a:latin typeface="adobe-garamond-pro"/>
              </a:rPr>
              <a:t>Five mountain ranges one behind the other</a:t>
            </a:r>
            <a:br>
              <a:rPr lang="en-US" sz="1600" dirty="0">
                <a:solidFill>
                  <a:srgbClr val="000000"/>
                </a:solidFill>
                <a:latin typeface="adobe-garamond-pro"/>
              </a:rPr>
            </a:br>
            <a:r>
              <a:rPr lang="en-US" sz="1600" dirty="0">
                <a:solidFill>
                  <a:srgbClr val="000000"/>
                </a:solidFill>
                <a:latin typeface="adobe-garamond-pro"/>
              </a:rPr>
              <a:t>Under the sunset far into Vermont.</a:t>
            </a:r>
            <a:br>
              <a:rPr lang="en-US" sz="1600" dirty="0">
                <a:solidFill>
                  <a:srgbClr val="000000"/>
                </a:solidFill>
                <a:latin typeface="adobe-garamond-pro"/>
              </a:rPr>
            </a:br>
            <a:r>
              <a:rPr lang="en-US" sz="1600" dirty="0">
                <a:solidFill>
                  <a:srgbClr val="000000"/>
                </a:solidFill>
                <a:latin typeface="adobe-garamond-pro"/>
              </a:rPr>
              <a:t>And the saw snarled and rattled, snarled and rattled,</a:t>
            </a:r>
            <a:br>
              <a:rPr lang="en-US" sz="1600" dirty="0">
                <a:solidFill>
                  <a:srgbClr val="000000"/>
                </a:solidFill>
                <a:latin typeface="adobe-garamond-pro"/>
              </a:rPr>
            </a:br>
            <a:r>
              <a:rPr lang="en-US" sz="1600" dirty="0">
                <a:solidFill>
                  <a:srgbClr val="000000"/>
                </a:solidFill>
                <a:latin typeface="adobe-garamond-pro"/>
              </a:rPr>
              <a:t>As it ran light, or had to bear a load.</a:t>
            </a:r>
            <a:br>
              <a:rPr lang="en-US" sz="1600" dirty="0">
                <a:solidFill>
                  <a:srgbClr val="000000"/>
                </a:solidFill>
                <a:latin typeface="adobe-garamond-pro"/>
              </a:rPr>
            </a:br>
            <a:r>
              <a:rPr lang="en-US" sz="1600" dirty="0">
                <a:solidFill>
                  <a:srgbClr val="000000"/>
                </a:solidFill>
                <a:latin typeface="adobe-garamond-pro"/>
              </a:rPr>
              <a:t>And nothing happened: day was all but done.</a:t>
            </a:r>
            <a:br>
              <a:rPr lang="en-US" sz="1600" dirty="0">
                <a:solidFill>
                  <a:srgbClr val="000000"/>
                </a:solidFill>
                <a:latin typeface="adobe-garamond-pro"/>
              </a:rPr>
            </a:br>
            <a:r>
              <a:rPr lang="en-US" sz="1600" dirty="0">
                <a:solidFill>
                  <a:srgbClr val="000000"/>
                </a:solidFill>
                <a:latin typeface="adobe-garamond-pro"/>
              </a:rPr>
              <a:t>Call it a day, I wish they might have said</a:t>
            </a:r>
            <a:br>
              <a:rPr lang="en-US" sz="1600" dirty="0">
                <a:solidFill>
                  <a:srgbClr val="000000"/>
                </a:solidFill>
                <a:latin typeface="adobe-garamond-pro"/>
              </a:rPr>
            </a:br>
            <a:r>
              <a:rPr lang="en-US" sz="1600" dirty="0">
                <a:solidFill>
                  <a:srgbClr val="000000"/>
                </a:solidFill>
                <a:latin typeface="adobe-garamond-pro"/>
              </a:rPr>
              <a:t>To please the boy by giving him the half hour</a:t>
            </a:r>
            <a:br>
              <a:rPr lang="en-US" sz="1600" dirty="0">
                <a:solidFill>
                  <a:srgbClr val="000000"/>
                </a:solidFill>
                <a:latin typeface="adobe-garamond-pro"/>
              </a:rPr>
            </a:br>
            <a:r>
              <a:rPr lang="en-US" sz="1600" dirty="0">
                <a:solidFill>
                  <a:srgbClr val="000000"/>
                </a:solidFill>
                <a:latin typeface="adobe-garamond-pro"/>
              </a:rPr>
              <a:t>That a boy counts so much when saved from work.</a:t>
            </a:r>
            <a:br>
              <a:rPr lang="en-US" sz="1600" dirty="0">
                <a:solidFill>
                  <a:srgbClr val="000000"/>
                </a:solidFill>
                <a:latin typeface="adobe-garamond-pro"/>
              </a:rPr>
            </a:br>
            <a:r>
              <a:rPr lang="en-US" sz="1600" dirty="0">
                <a:solidFill>
                  <a:srgbClr val="000000"/>
                </a:solidFill>
                <a:latin typeface="adobe-garamond-pro"/>
              </a:rPr>
              <a:t>His sister stood beside him in her apron</a:t>
            </a:r>
            <a:br>
              <a:rPr lang="en-US" sz="1600" dirty="0">
                <a:solidFill>
                  <a:srgbClr val="000000"/>
                </a:solidFill>
                <a:latin typeface="adobe-garamond-pro"/>
              </a:rPr>
            </a:br>
            <a:r>
              <a:rPr lang="en-US" sz="1600" dirty="0">
                <a:solidFill>
                  <a:srgbClr val="000000"/>
                </a:solidFill>
                <a:latin typeface="adobe-garamond-pro"/>
              </a:rPr>
              <a:t>To tell them ‘Supper.’ At the word, the saw,</a:t>
            </a:r>
            <a:br>
              <a:rPr lang="en-US" sz="1600" dirty="0">
                <a:solidFill>
                  <a:srgbClr val="000000"/>
                </a:solidFill>
                <a:latin typeface="adobe-garamond-pro"/>
              </a:rPr>
            </a:br>
            <a:r>
              <a:rPr lang="en-US" sz="1600" dirty="0">
                <a:solidFill>
                  <a:srgbClr val="000000"/>
                </a:solidFill>
                <a:latin typeface="adobe-garamond-pro"/>
              </a:rPr>
              <a:t>As if to prove saws knew what supper meant,</a:t>
            </a:r>
            <a:br>
              <a:rPr lang="en-US" sz="1600" dirty="0">
                <a:solidFill>
                  <a:srgbClr val="000000"/>
                </a:solidFill>
                <a:latin typeface="adobe-garamond-pro"/>
              </a:rPr>
            </a:br>
            <a:r>
              <a:rPr lang="en-US" sz="1600" dirty="0">
                <a:solidFill>
                  <a:srgbClr val="000000"/>
                </a:solidFill>
                <a:latin typeface="adobe-garamond-pro"/>
              </a:rPr>
              <a:t>Leaped out at the boy’s hand, or seemed to leap—</a:t>
            </a:r>
            <a:br>
              <a:rPr lang="en-US" sz="1600" dirty="0">
                <a:solidFill>
                  <a:srgbClr val="000000"/>
                </a:solidFill>
                <a:latin typeface="adobe-garamond-pro"/>
              </a:rPr>
            </a:br>
            <a:r>
              <a:rPr lang="en-US" sz="1600" dirty="0">
                <a:solidFill>
                  <a:srgbClr val="000000"/>
                </a:solidFill>
                <a:latin typeface="adobe-garamond-pro"/>
              </a:rPr>
              <a:t>He must have given the hand. However it was, </a:t>
            </a:r>
            <a:br>
              <a:rPr lang="en-US" sz="1600" dirty="0">
                <a:solidFill>
                  <a:srgbClr val="000000"/>
                </a:solidFill>
                <a:latin typeface="adobe-garamond-pro"/>
              </a:rPr>
            </a:br>
            <a:r>
              <a:rPr lang="en-US" sz="1600" dirty="0">
                <a:solidFill>
                  <a:srgbClr val="000000"/>
                </a:solidFill>
                <a:latin typeface="adobe-garamond-pro"/>
              </a:rPr>
              <a:t>Neither refused the meeting. But the hand!</a:t>
            </a:r>
            <a:br>
              <a:rPr lang="en-US" sz="1600" dirty="0">
                <a:solidFill>
                  <a:srgbClr val="000000"/>
                </a:solidFill>
                <a:latin typeface="adobe-garamond-pro"/>
              </a:rPr>
            </a:br>
            <a:r>
              <a:rPr lang="en-US" sz="1600" dirty="0">
                <a:solidFill>
                  <a:srgbClr val="000000"/>
                </a:solidFill>
                <a:latin typeface="adobe-garamond-pro"/>
              </a:rPr>
              <a:t>The boy’s first outcry was a rueful laugh,</a:t>
            </a:r>
            <a:br>
              <a:rPr lang="en-US" sz="1600" dirty="0">
                <a:solidFill>
                  <a:srgbClr val="000000"/>
                </a:solidFill>
                <a:latin typeface="adobe-garamond-pro"/>
              </a:rPr>
            </a:br>
            <a:r>
              <a:rPr lang="en-US" sz="1600" dirty="0">
                <a:solidFill>
                  <a:srgbClr val="000000"/>
                </a:solidFill>
                <a:latin typeface="adobe-garamond-pro"/>
              </a:rPr>
              <a:t>As he swung toward them holding up the hand</a:t>
            </a:r>
            <a:br>
              <a:rPr lang="en-US" sz="1600" dirty="0">
                <a:solidFill>
                  <a:srgbClr val="000000"/>
                </a:solidFill>
                <a:latin typeface="adobe-garamond-pro"/>
              </a:rPr>
            </a:br>
            <a:r>
              <a:rPr lang="en-US" sz="1600" dirty="0">
                <a:solidFill>
                  <a:srgbClr val="000000"/>
                </a:solidFill>
                <a:latin typeface="adobe-garamond-pro"/>
              </a:rPr>
              <a:t>Half in appeal, but half as if to keep</a:t>
            </a:r>
            <a:br>
              <a:rPr lang="en-US" sz="1600" dirty="0">
                <a:solidFill>
                  <a:srgbClr val="000000"/>
                </a:solidFill>
                <a:latin typeface="adobe-garamond-pro"/>
              </a:rPr>
            </a:br>
            <a:r>
              <a:rPr lang="en-US" sz="1600" dirty="0">
                <a:solidFill>
                  <a:srgbClr val="000000"/>
                </a:solidFill>
                <a:latin typeface="adobe-garamond-pro"/>
              </a:rPr>
              <a:t>The life from spilling. Then the boy saw all—</a:t>
            </a:r>
            <a:br>
              <a:rPr lang="en-US" sz="1600" dirty="0">
                <a:solidFill>
                  <a:srgbClr val="000000"/>
                </a:solidFill>
                <a:latin typeface="adobe-garamond-pro"/>
              </a:rPr>
            </a:br>
            <a:r>
              <a:rPr lang="en-US" sz="1600" dirty="0">
                <a:solidFill>
                  <a:srgbClr val="000000"/>
                </a:solidFill>
                <a:latin typeface="adobe-garamond-pro"/>
              </a:rPr>
              <a:t>Since he was old enough to know, big boy</a:t>
            </a:r>
            <a:br>
              <a:rPr lang="en-US" sz="1600" dirty="0">
                <a:solidFill>
                  <a:srgbClr val="000000"/>
                </a:solidFill>
                <a:latin typeface="adobe-garamond-pro"/>
              </a:rPr>
            </a:br>
            <a:r>
              <a:rPr lang="en-US" sz="1600" dirty="0">
                <a:solidFill>
                  <a:srgbClr val="000000"/>
                </a:solidFill>
                <a:latin typeface="adobe-garamond-pro"/>
              </a:rPr>
              <a:t>Doing a man’s work, though a child at heart— </a:t>
            </a:r>
            <a:br>
              <a:rPr lang="en-US" sz="1600" dirty="0">
                <a:solidFill>
                  <a:srgbClr val="000000"/>
                </a:solidFill>
                <a:latin typeface="adobe-garamond-pro"/>
              </a:rPr>
            </a:br>
            <a:r>
              <a:rPr lang="en-US" sz="1600" dirty="0">
                <a:solidFill>
                  <a:srgbClr val="000000"/>
                </a:solidFill>
                <a:latin typeface="adobe-garamond-pro"/>
              </a:rPr>
              <a:t>He saw all spoiled. ‘Don’t let him cut my hand off—</a:t>
            </a:r>
            <a:br>
              <a:rPr lang="en-US" sz="1600" dirty="0">
                <a:solidFill>
                  <a:srgbClr val="000000"/>
                </a:solidFill>
                <a:latin typeface="adobe-garamond-pro"/>
              </a:rPr>
            </a:br>
            <a:r>
              <a:rPr lang="en-US" sz="1600" dirty="0">
                <a:solidFill>
                  <a:srgbClr val="000000"/>
                </a:solidFill>
                <a:latin typeface="adobe-garamond-pro"/>
              </a:rPr>
              <a:t>The doctor, when he comes. Don’t let him, sister!’</a:t>
            </a:r>
            <a:br>
              <a:rPr lang="en-US" sz="1600" dirty="0">
                <a:solidFill>
                  <a:srgbClr val="000000"/>
                </a:solidFill>
                <a:latin typeface="adobe-garamond-pro"/>
              </a:rPr>
            </a:br>
            <a:r>
              <a:rPr lang="en-US" sz="1600" dirty="0">
                <a:solidFill>
                  <a:srgbClr val="000000"/>
                </a:solidFill>
                <a:latin typeface="adobe-garamond-pro"/>
              </a:rPr>
              <a:t>So. But the hand was gone already.</a:t>
            </a:r>
            <a:br>
              <a:rPr lang="en-US" sz="1600" dirty="0">
                <a:solidFill>
                  <a:srgbClr val="000000"/>
                </a:solidFill>
                <a:latin typeface="adobe-garamond-pro"/>
              </a:rPr>
            </a:br>
            <a:r>
              <a:rPr lang="en-US" sz="1600" dirty="0">
                <a:solidFill>
                  <a:srgbClr val="000000"/>
                </a:solidFill>
                <a:latin typeface="adobe-garamond-pro"/>
              </a:rPr>
              <a:t>The doctor put him in the dark of ether.</a:t>
            </a:r>
            <a:br>
              <a:rPr lang="en-US" sz="1600" dirty="0">
                <a:solidFill>
                  <a:srgbClr val="000000"/>
                </a:solidFill>
                <a:latin typeface="adobe-garamond-pro"/>
              </a:rPr>
            </a:br>
            <a:r>
              <a:rPr lang="en-US" sz="1600" dirty="0">
                <a:solidFill>
                  <a:srgbClr val="000000"/>
                </a:solidFill>
                <a:latin typeface="adobe-garamond-pro"/>
              </a:rPr>
              <a:t>He lay and puffed his lips out with his breath.</a:t>
            </a:r>
            <a:br>
              <a:rPr lang="en-US" sz="1600" dirty="0">
                <a:solidFill>
                  <a:srgbClr val="000000"/>
                </a:solidFill>
                <a:latin typeface="adobe-garamond-pro"/>
              </a:rPr>
            </a:br>
            <a:r>
              <a:rPr lang="en-US" sz="1600" dirty="0">
                <a:solidFill>
                  <a:srgbClr val="000000"/>
                </a:solidFill>
                <a:latin typeface="adobe-garamond-pro"/>
              </a:rPr>
              <a:t>And then—the watcher at his pulse took fright.</a:t>
            </a:r>
            <a:br>
              <a:rPr lang="en-US" sz="1600" dirty="0">
                <a:solidFill>
                  <a:srgbClr val="000000"/>
                </a:solidFill>
                <a:latin typeface="adobe-garamond-pro"/>
              </a:rPr>
            </a:br>
            <a:r>
              <a:rPr lang="en-US" sz="1600" dirty="0">
                <a:solidFill>
                  <a:srgbClr val="000000"/>
                </a:solidFill>
                <a:latin typeface="adobe-garamond-pro"/>
              </a:rPr>
              <a:t>No one believed. They listened at his heart.</a:t>
            </a:r>
            <a:br>
              <a:rPr lang="en-US" sz="1600" dirty="0">
                <a:solidFill>
                  <a:srgbClr val="000000"/>
                </a:solidFill>
                <a:latin typeface="adobe-garamond-pro"/>
              </a:rPr>
            </a:br>
            <a:r>
              <a:rPr lang="en-US" sz="1600" dirty="0">
                <a:solidFill>
                  <a:srgbClr val="000000"/>
                </a:solidFill>
                <a:latin typeface="adobe-garamond-pro"/>
              </a:rPr>
              <a:t>Little—less—nothing!—and that ended it. </a:t>
            </a:r>
            <a:br>
              <a:rPr lang="en-US" sz="1600" dirty="0">
                <a:solidFill>
                  <a:srgbClr val="000000"/>
                </a:solidFill>
                <a:latin typeface="adobe-garamond-pro"/>
              </a:rPr>
            </a:br>
            <a:r>
              <a:rPr lang="en-US" sz="1600" dirty="0">
                <a:solidFill>
                  <a:srgbClr val="000000"/>
                </a:solidFill>
                <a:latin typeface="adobe-garamond-pro"/>
              </a:rPr>
              <a:t>No more to build on there. And they, since they</a:t>
            </a:r>
            <a:br>
              <a:rPr lang="en-US" sz="1600" dirty="0">
                <a:solidFill>
                  <a:srgbClr val="000000"/>
                </a:solidFill>
                <a:latin typeface="adobe-garamond-pro"/>
              </a:rPr>
            </a:br>
            <a:r>
              <a:rPr lang="en-US" sz="1600" dirty="0">
                <a:solidFill>
                  <a:srgbClr val="000000"/>
                </a:solidFill>
                <a:latin typeface="adobe-garamond-pro"/>
              </a:rPr>
              <a:t>Were not the one dead, turned to their affairs.</a:t>
            </a:r>
            <a:r>
              <a:rPr lang="en-US" dirty="0">
                <a:solidFill>
                  <a:srgbClr val="000000"/>
                </a:solidFill>
                <a:latin typeface="adobe-garamond-pro"/>
              </a:rPr>
              <a:t/>
            </a:r>
            <a:br>
              <a:rPr lang="en-US" dirty="0">
                <a:solidFill>
                  <a:srgbClr val="000000"/>
                </a:solidFill>
                <a:latin typeface="adobe-garamond-pro"/>
              </a:rPr>
            </a:br>
            <a:endParaRPr lang="en-US" dirty="0">
              <a:solidFill>
                <a:srgbClr val="000000"/>
              </a:solidFill>
              <a:latin typeface="adobe-garamond-pro"/>
            </a:endParaRPr>
          </a:p>
          <a:p>
            <a:r>
              <a:rPr lang="en-US" dirty="0">
                <a:solidFill>
                  <a:srgbClr val="000000"/>
                </a:solidFill>
                <a:latin typeface="inherit"/>
              </a:rPr>
              <a:t/>
            </a:r>
            <a:br>
              <a:rPr lang="en-US" dirty="0">
                <a:solidFill>
                  <a:srgbClr val="000000"/>
                </a:solidFill>
                <a:latin typeface="inherit"/>
              </a:rPr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41102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adobe-garamond-pro"/>
              </a:rPr>
              <a:t>Half in appeal, but half as if to keep</a:t>
            </a:r>
            <a:br>
              <a:rPr lang="en-US" dirty="0">
                <a:solidFill>
                  <a:srgbClr val="000000"/>
                </a:solidFill>
                <a:latin typeface="adobe-garamond-pro"/>
              </a:rPr>
            </a:br>
            <a:r>
              <a:rPr lang="en-US" dirty="0">
                <a:solidFill>
                  <a:srgbClr val="000000"/>
                </a:solidFill>
                <a:latin typeface="adobe-garamond-pro"/>
              </a:rPr>
              <a:t>The life from spilling</a:t>
            </a:r>
            <a:endParaRPr lang="tr-TR" dirty="0">
              <a:solidFill>
                <a:srgbClr val="000000"/>
              </a:solidFill>
              <a:latin typeface="adobe-garamond-pro"/>
            </a:endParaRPr>
          </a:p>
          <a:p>
            <a:pPr marL="0" indent="0">
              <a:buNone/>
            </a:pPr>
            <a:r>
              <a:rPr lang="tr-TR" dirty="0">
                <a:solidFill>
                  <a:srgbClr val="000000"/>
                </a:solidFill>
                <a:latin typeface="adobe-garamond-pro"/>
              </a:rPr>
              <a:t>Life is a metonymy for blood.(Blood is essential to life, the two are related)</a:t>
            </a:r>
          </a:p>
          <a:p>
            <a:pPr marL="0" indent="0">
              <a:buNone/>
            </a:pPr>
            <a:endParaRPr lang="tr-TR" dirty="0">
              <a:solidFill>
                <a:srgbClr val="000000"/>
              </a:solidFill>
              <a:latin typeface="adobe-garamond-pro"/>
            </a:endParaRPr>
          </a:p>
          <a:p>
            <a:pPr marL="0" indent="0">
              <a:buNone/>
            </a:pPr>
            <a:r>
              <a:rPr lang="en-US" dirty="0"/>
              <a:t>Life is an elevator. </a:t>
            </a:r>
            <a:r>
              <a:rPr lang="tr-TR" dirty="0"/>
              <a:t>Be nice to the people you pass on the way up, you might meet them again on the way back down.</a:t>
            </a:r>
          </a:p>
          <a:p>
            <a:pPr marL="0" indent="0">
              <a:buNone/>
            </a:pPr>
            <a:r>
              <a:rPr lang="tr-TR" dirty="0"/>
              <a:t>Elevator is a </a:t>
            </a:r>
            <a:r>
              <a:rPr lang="en-GB" dirty="0"/>
              <a:t>metaphor, implying the rises and falls of fortune.</a:t>
            </a:r>
          </a:p>
        </p:txBody>
      </p:sp>
    </p:spTree>
    <p:extLst>
      <p:ext uri="{BB962C8B-B14F-4D97-AF65-F5344CB8AC3E}">
        <p14:creationId xmlns:p14="http://schemas.microsoft.com/office/powerpoint/2010/main" val="3334918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Ebony and ivory</a:t>
            </a:r>
            <a:br>
              <a:rPr lang="en-US" dirty="0"/>
            </a:br>
            <a:r>
              <a:rPr lang="en-US" dirty="0"/>
              <a:t>Live together in perfect harmony</a:t>
            </a:r>
            <a:br>
              <a:rPr lang="en-US" dirty="0"/>
            </a:br>
            <a:r>
              <a:rPr lang="en-US" dirty="0"/>
              <a:t>Side by side on my piano keyboard</a:t>
            </a:r>
            <a:br>
              <a:rPr lang="en-US" dirty="0"/>
            </a:br>
            <a:r>
              <a:rPr lang="en-US" dirty="0"/>
              <a:t>Oh lord, why don't we?</a:t>
            </a:r>
            <a:r>
              <a:rPr lang="tr-TR" dirty="0"/>
              <a:t>    (from </a:t>
            </a:r>
            <a:r>
              <a:rPr lang="en-US" dirty="0"/>
              <a:t>Paul McCartney and Stevie Wonder's duet </a:t>
            </a:r>
            <a:r>
              <a:rPr lang="tr-TR" dirty="0"/>
              <a:t>«</a:t>
            </a:r>
            <a:r>
              <a:rPr lang="en-US" dirty="0"/>
              <a:t>Ebony and Ivory</a:t>
            </a:r>
            <a:r>
              <a:rPr lang="tr-TR" dirty="0"/>
              <a:t>»)</a:t>
            </a:r>
          </a:p>
        </p:txBody>
      </p:sp>
    </p:spTree>
    <p:extLst>
      <p:ext uri="{BB962C8B-B14F-4D97-AF65-F5344CB8AC3E}">
        <p14:creationId xmlns:p14="http://schemas.microsoft.com/office/powerpoint/2010/main" val="239330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4898</TotalTime>
  <Words>243</Words>
  <Application>Microsoft Office PowerPoint</Application>
  <PresentationFormat>Geniş ekran</PresentationFormat>
  <Paragraphs>75</Paragraphs>
  <Slides>8</Slides>
  <Notes>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6" baseType="lpstr">
      <vt:lpstr>adobe-garamond-pro</vt:lpstr>
      <vt:lpstr>Arial</vt:lpstr>
      <vt:lpstr>Calibri</vt:lpstr>
      <vt:lpstr>Calibri Light</vt:lpstr>
      <vt:lpstr>canada-type-gibson</vt:lpstr>
      <vt:lpstr>inherit</vt:lpstr>
      <vt:lpstr>Roboto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202</cp:revision>
  <cp:lastPrinted>2018-10-16T11:53:29Z</cp:lastPrinted>
  <dcterms:created xsi:type="dcterms:W3CDTF">2018-09-25T06:03:35Z</dcterms:created>
  <dcterms:modified xsi:type="dcterms:W3CDTF">2020-05-03T23:19:59Z</dcterms:modified>
</cp:coreProperties>
</file>