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13" autoAdjust="0"/>
    <p:restoredTop sz="94660"/>
  </p:normalViewPr>
  <p:slideViewPr>
    <p:cSldViewPr snapToGrid="0">
      <p:cViewPr varScale="1">
        <p:scale>
          <a:sx n="74" d="100"/>
          <a:sy n="74" d="100"/>
        </p:scale>
        <p:origin x="102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19BDE-4307-4206-9E93-0150C1E0936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DF51BB-F1AE-44E2-A7EA-6E5714D95A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AACD8DA-B665-4BC4-A8EE-0B3D963D3AA7}"/>
              </a:ext>
            </a:extLst>
          </p:cNvPr>
          <p:cNvSpPr>
            <a:spLocks noGrp="1"/>
          </p:cNvSpPr>
          <p:nvPr>
            <p:ph type="dt" sz="half" idx="10"/>
          </p:nvPr>
        </p:nvSpPr>
        <p:spPr/>
        <p:txBody>
          <a:bodyPr/>
          <a:lstStyle/>
          <a:p>
            <a:fld id="{97A14A46-2770-42A5-AA7C-A019CB173536}" type="datetimeFigureOut">
              <a:rPr lang="en-US" smtClean="0"/>
              <a:t>9/10/2021</a:t>
            </a:fld>
            <a:endParaRPr lang="en-US"/>
          </a:p>
        </p:txBody>
      </p:sp>
      <p:sp>
        <p:nvSpPr>
          <p:cNvPr id="5" name="Footer Placeholder 4">
            <a:extLst>
              <a:ext uri="{FF2B5EF4-FFF2-40B4-BE49-F238E27FC236}">
                <a16:creationId xmlns:a16="http://schemas.microsoft.com/office/drawing/2014/main" id="{466EA148-9D72-44A1-8662-60D81A141A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BD1065-0DA6-4F0C-A7BA-921505BD85E7}"/>
              </a:ext>
            </a:extLst>
          </p:cNvPr>
          <p:cNvSpPr>
            <a:spLocks noGrp="1"/>
          </p:cNvSpPr>
          <p:nvPr>
            <p:ph type="sldNum" sz="quarter" idx="12"/>
          </p:nvPr>
        </p:nvSpPr>
        <p:spPr/>
        <p:txBody>
          <a:bodyPr/>
          <a:lstStyle/>
          <a:p>
            <a:fld id="{10551518-CF39-4D35-B36B-32F449D96896}" type="slidenum">
              <a:rPr lang="en-US" smtClean="0"/>
              <a:t>‹#›</a:t>
            </a:fld>
            <a:endParaRPr lang="en-US"/>
          </a:p>
        </p:txBody>
      </p:sp>
    </p:spTree>
    <p:extLst>
      <p:ext uri="{BB962C8B-B14F-4D97-AF65-F5344CB8AC3E}">
        <p14:creationId xmlns:p14="http://schemas.microsoft.com/office/powerpoint/2010/main" val="1048795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2F3F1-3464-4360-88C3-836B1E6F2AB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34A5EB9-6572-4BC2-A483-4BE380ABDC0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DCF09E-3FC7-4A7A-AD63-09B0E4088883}"/>
              </a:ext>
            </a:extLst>
          </p:cNvPr>
          <p:cNvSpPr>
            <a:spLocks noGrp="1"/>
          </p:cNvSpPr>
          <p:nvPr>
            <p:ph type="dt" sz="half" idx="10"/>
          </p:nvPr>
        </p:nvSpPr>
        <p:spPr/>
        <p:txBody>
          <a:bodyPr/>
          <a:lstStyle/>
          <a:p>
            <a:fld id="{97A14A46-2770-42A5-AA7C-A019CB173536}" type="datetimeFigureOut">
              <a:rPr lang="en-US" smtClean="0"/>
              <a:t>9/10/2021</a:t>
            </a:fld>
            <a:endParaRPr lang="en-US"/>
          </a:p>
        </p:txBody>
      </p:sp>
      <p:sp>
        <p:nvSpPr>
          <p:cNvPr id="5" name="Footer Placeholder 4">
            <a:extLst>
              <a:ext uri="{FF2B5EF4-FFF2-40B4-BE49-F238E27FC236}">
                <a16:creationId xmlns:a16="http://schemas.microsoft.com/office/drawing/2014/main" id="{C0329B76-9FBA-4101-A2A6-DB732B14E4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2300CE-A2ED-46F1-8E77-9E108B29E590}"/>
              </a:ext>
            </a:extLst>
          </p:cNvPr>
          <p:cNvSpPr>
            <a:spLocks noGrp="1"/>
          </p:cNvSpPr>
          <p:nvPr>
            <p:ph type="sldNum" sz="quarter" idx="12"/>
          </p:nvPr>
        </p:nvSpPr>
        <p:spPr/>
        <p:txBody>
          <a:bodyPr/>
          <a:lstStyle/>
          <a:p>
            <a:fld id="{10551518-CF39-4D35-B36B-32F449D96896}" type="slidenum">
              <a:rPr lang="en-US" smtClean="0"/>
              <a:t>‹#›</a:t>
            </a:fld>
            <a:endParaRPr lang="en-US"/>
          </a:p>
        </p:txBody>
      </p:sp>
    </p:spTree>
    <p:extLst>
      <p:ext uri="{BB962C8B-B14F-4D97-AF65-F5344CB8AC3E}">
        <p14:creationId xmlns:p14="http://schemas.microsoft.com/office/powerpoint/2010/main" val="409767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6ED4BE7-D49C-45A9-A6DB-C0A5D2B4171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AF4453A-25F1-4C89-B5BD-B106780E9EC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EC0DE9-6D2E-4201-BFDA-84C031CCB26F}"/>
              </a:ext>
            </a:extLst>
          </p:cNvPr>
          <p:cNvSpPr>
            <a:spLocks noGrp="1"/>
          </p:cNvSpPr>
          <p:nvPr>
            <p:ph type="dt" sz="half" idx="10"/>
          </p:nvPr>
        </p:nvSpPr>
        <p:spPr/>
        <p:txBody>
          <a:bodyPr/>
          <a:lstStyle/>
          <a:p>
            <a:fld id="{97A14A46-2770-42A5-AA7C-A019CB173536}" type="datetimeFigureOut">
              <a:rPr lang="en-US" smtClean="0"/>
              <a:t>9/10/2021</a:t>
            </a:fld>
            <a:endParaRPr lang="en-US"/>
          </a:p>
        </p:txBody>
      </p:sp>
      <p:sp>
        <p:nvSpPr>
          <p:cNvPr id="5" name="Footer Placeholder 4">
            <a:extLst>
              <a:ext uri="{FF2B5EF4-FFF2-40B4-BE49-F238E27FC236}">
                <a16:creationId xmlns:a16="http://schemas.microsoft.com/office/drawing/2014/main" id="{74358D31-552B-4362-B341-1F9FB6DBA3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E690C8-6DB5-42A0-9CB7-35F340F6439E}"/>
              </a:ext>
            </a:extLst>
          </p:cNvPr>
          <p:cNvSpPr>
            <a:spLocks noGrp="1"/>
          </p:cNvSpPr>
          <p:nvPr>
            <p:ph type="sldNum" sz="quarter" idx="12"/>
          </p:nvPr>
        </p:nvSpPr>
        <p:spPr/>
        <p:txBody>
          <a:bodyPr/>
          <a:lstStyle/>
          <a:p>
            <a:fld id="{10551518-CF39-4D35-B36B-32F449D96896}" type="slidenum">
              <a:rPr lang="en-US" smtClean="0"/>
              <a:t>‹#›</a:t>
            </a:fld>
            <a:endParaRPr lang="en-US"/>
          </a:p>
        </p:txBody>
      </p:sp>
    </p:spTree>
    <p:extLst>
      <p:ext uri="{BB962C8B-B14F-4D97-AF65-F5344CB8AC3E}">
        <p14:creationId xmlns:p14="http://schemas.microsoft.com/office/powerpoint/2010/main" val="4134614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7847A-9AA2-4B89-83EB-DF6C5CCB4F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1E79BD-690C-44CB-AFD7-AAEEB0751B0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615EBA-157F-415F-AC5B-1DD8B1E58C43}"/>
              </a:ext>
            </a:extLst>
          </p:cNvPr>
          <p:cNvSpPr>
            <a:spLocks noGrp="1"/>
          </p:cNvSpPr>
          <p:nvPr>
            <p:ph type="dt" sz="half" idx="10"/>
          </p:nvPr>
        </p:nvSpPr>
        <p:spPr/>
        <p:txBody>
          <a:bodyPr/>
          <a:lstStyle/>
          <a:p>
            <a:fld id="{97A14A46-2770-42A5-AA7C-A019CB173536}" type="datetimeFigureOut">
              <a:rPr lang="en-US" smtClean="0"/>
              <a:t>9/10/2021</a:t>
            </a:fld>
            <a:endParaRPr lang="en-US"/>
          </a:p>
        </p:txBody>
      </p:sp>
      <p:sp>
        <p:nvSpPr>
          <p:cNvPr id="5" name="Footer Placeholder 4">
            <a:extLst>
              <a:ext uri="{FF2B5EF4-FFF2-40B4-BE49-F238E27FC236}">
                <a16:creationId xmlns:a16="http://schemas.microsoft.com/office/drawing/2014/main" id="{F32148E7-69BA-43BA-8E5A-9BA2AC701F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90F776-1FC6-4F11-BEC6-EED1DFBDE361}"/>
              </a:ext>
            </a:extLst>
          </p:cNvPr>
          <p:cNvSpPr>
            <a:spLocks noGrp="1"/>
          </p:cNvSpPr>
          <p:nvPr>
            <p:ph type="sldNum" sz="quarter" idx="12"/>
          </p:nvPr>
        </p:nvSpPr>
        <p:spPr/>
        <p:txBody>
          <a:bodyPr/>
          <a:lstStyle/>
          <a:p>
            <a:fld id="{10551518-CF39-4D35-B36B-32F449D96896}" type="slidenum">
              <a:rPr lang="en-US" smtClean="0"/>
              <a:t>‹#›</a:t>
            </a:fld>
            <a:endParaRPr lang="en-US"/>
          </a:p>
        </p:txBody>
      </p:sp>
    </p:spTree>
    <p:extLst>
      <p:ext uri="{BB962C8B-B14F-4D97-AF65-F5344CB8AC3E}">
        <p14:creationId xmlns:p14="http://schemas.microsoft.com/office/powerpoint/2010/main" val="3474961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287CD-28D1-45D2-889A-2ED8DA9E0E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E611687-64C6-409F-BCE6-8EE0B9B8ABC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BF4D361-F5B9-4B9A-B1E0-0CD7D6D439BD}"/>
              </a:ext>
            </a:extLst>
          </p:cNvPr>
          <p:cNvSpPr>
            <a:spLocks noGrp="1"/>
          </p:cNvSpPr>
          <p:nvPr>
            <p:ph type="dt" sz="half" idx="10"/>
          </p:nvPr>
        </p:nvSpPr>
        <p:spPr/>
        <p:txBody>
          <a:bodyPr/>
          <a:lstStyle/>
          <a:p>
            <a:fld id="{97A14A46-2770-42A5-AA7C-A019CB173536}" type="datetimeFigureOut">
              <a:rPr lang="en-US" smtClean="0"/>
              <a:t>9/10/2021</a:t>
            </a:fld>
            <a:endParaRPr lang="en-US"/>
          </a:p>
        </p:txBody>
      </p:sp>
      <p:sp>
        <p:nvSpPr>
          <p:cNvPr id="5" name="Footer Placeholder 4">
            <a:extLst>
              <a:ext uri="{FF2B5EF4-FFF2-40B4-BE49-F238E27FC236}">
                <a16:creationId xmlns:a16="http://schemas.microsoft.com/office/drawing/2014/main" id="{D7BDB06D-9D43-43AC-AA1F-0F923C7C35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F130A7-798B-497E-89C0-AAE9DA116A49}"/>
              </a:ext>
            </a:extLst>
          </p:cNvPr>
          <p:cNvSpPr>
            <a:spLocks noGrp="1"/>
          </p:cNvSpPr>
          <p:nvPr>
            <p:ph type="sldNum" sz="quarter" idx="12"/>
          </p:nvPr>
        </p:nvSpPr>
        <p:spPr/>
        <p:txBody>
          <a:bodyPr/>
          <a:lstStyle/>
          <a:p>
            <a:fld id="{10551518-CF39-4D35-B36B-32F449D96896}" type="slidenum">
              <a:rPr lang="en-US" smtClean="0"/>
              <a:t>‹#›</a:t>
            </a:fld>
            <a:endParaRPr lang="en-US"/>
          </a:p>
        </p:txBody>
      </p:sp>
    </p:spTree>
    <p:extLst>
      <p:ext uri="{BB962C8B-B14F-4D97-AF65-F5344CB8AC3E}">
        <p14:creationId xmlns:p14="http://schemas.microsoft.com/office/powerpoint/2010/main" val="1284944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EC311-B7EE-4948-B735-23EC726A1E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718F3BD-D518-4C05-B6A6-7482AC27458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267B420-F479-4D85-AEA2-E39BE148764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D013D38-38F8-45DB-901B-A05ECF01E9B6}"/>
              </a:ext>
            </a:extLst>
          </p:cNvPr>
          <p:cNvSpPr>
            <a:spLocks noGrp="1"/>
          </p:cNvSpPr>
          <p:nvPr>
            <p:ph type="dt" sz="half" idx="10"/>
          </p:nvPr>
        </p:nvSpPr>
        <p:spPr/>
        <p:txBody>
          <a:bodyPr/>
          <a:lstStyle/>
          <a:p>
            <a:fld id="{97A14A46-2770-42A5-AA7C-A019CB173536}" type="datetimeFigureOut">
              <a:rPr lang="en-US" smtClean="0"/>
              <a:t>9/10/2021</a:t>
            </a:fld>
            <a:endParaRPr lang="en-US"/>
          </a:p>
        </p:txBody>
      </p:sp>
      <p:sp>
        <p:nvSpPr>
          <p:cNvPr id="6" name="Footer Placeholder 5">
            <a:extLst>
              <a:ext uri="{FF2B5EF4-FFF2-40B4-BE49-F238E27FC236}">
                <a16:creationId xmlns:a16="http://schemas.microsoft.com/office/drawing/2014/main" id="{83C243F4-0D35-45CD-AE95-74649959D7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521B2E-E7DC-4976-9C67-558188222108}"/>
              </a:ext>
            </a:extLst>
          </p:cNvPr>
          <p:cNvSpPr>
            <a:spLocks noGrp="1"/>
          </p:cNvSpPr>
          <p:nvPr>
            <p:ph type="sldNum" sz="quarter" idx="12"/>
          </p:nvPr>
        </p:nvSpPr>
        <p:spPr/>
        <p:txBody>
          <a:bodyPr/>
          <a:lstStyle/>
          <a:p>
            <a:fld id="{10551518-CF39-4D35-B36B-32F449D96896}" type="slidenum">
              <a:rPr lang="en-US" smtClean="0"/>
              <a:t>‹#›</a:t>
            </a:fld>
            <a:endParaRPr lang="en-US"/>
          </a:p>
        </p:txBody>
      </p:sp>
    </p:spTree>
    <p:extLst>
      <p:ext uri="{BB962C8B-B14F-4D97-AF65-F5344CB8AC3E}">
        <p14:creationId xmlns:p14="http://schemas.microsoft.com/office/powerpoint/2010/main" val="1866888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431F9-7CB2-4B87-B13E-939A13DE3D4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6976DC9-A20D-40D1-8C89-A1F4D8378C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6022F5D-C0B2-4420-9CF3-7709BD806CE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9607FFA-0C34-44D4-8561-9F2471C902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C59FA31-E697-410B-977D-9C1FEB43B2B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9B69C48-DC1E-46CA-8D2A-8C4302EBA12F}"/>
              </a:ext>
            </a:extLst>
          </p:cNvPr>
          <p:cNvSpPr>
            <a:spLocks noGrp="1"/>
          </p:cNvSpPr>
          <p:nvPr>
            <p:ph type="dt" sz="half" idx="10"/>
          </p:nvPr>
        </p:nvSpPr>
        <p:spPr/>
        <p:txBody>
          <a:bodyPr/>
          <a:lstStyle/>
          <a:p>
            <a:fld id="{97A14A46-2770-42A5-AA7C-A019CB173536}" type="datetimeFigureOut">
              <a:rPr lang="en-US" smtClean="0"/>
              <a:t>9/10/2021</a:t>
            </a:fld>
            <a:endParaRPr lang="en-US"/>
          </a:p>
        </p:txBody>
      </p:sp>
      <p:sp>
        <p:nvSpPr>
          <p:cNvPr id="8" name="Footer Placeholder 7">
            <a:extLst>
              <a:ext uri="{FF2B5EF4-FFF2-40B4-BE49-F238E27FC236}">
                <a16:creationId xmlns:a16="http://schemas.microsoft.com/office/drawing/2014/main" id="{084921DC-1E3C-4156-8DEA-3DABAFB243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C45364C-22D4-4DC7-ABE2-877E6A9956AC}"/>
              </a:ext>
            </a:extLst>
          </p:cNvPr>
          <p:cNvSpPr>
            <a:spLocks noGrp="1"/>
          </p:cNvSpPr>
          <p:nvPr>
            <p:ph type="sldNum" sz="quarter" idx="12"/>
          </p:nvPr>
        </p:nvSpPr>
        <p:spPr/>
        <p:txBody>
          <a:bodyPr/>
          <a:lstStyle/>
          <a:p>
            <a:fld id="{10551518-CF39-4D35-B36B-32F449D96896}" type="slidenum">
              <a:rPr lang="en-US" smtClean="0"/>
              <a:t>‹#›</a:t>
            </a:fld>
            <a:endParaRPr lang="en-US"/>
          </a:p>
        </p:txBody>
      </p:sp>
    </p:spTree>
    <p:extLst>
      <p:ext uri="{BB962C8B-B14F-4D97-AF65-F5344CB8AC3E}">
        <p14:creationId xmlns:p14="http://schemas.microsoft.com/office/powerpoint/2010/main" val="2791704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A3B35-B4D0-4339-8BC3-7A0BEBA48A7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EA48109-6F87-4991-A438-95526D8664B1}"/>
              </a:ext>
            </a:extLst>
          </p:cNvPr>
          <p:cNvSpPr>
            <a:spLocks noGrp="1"/>
          </p:cNvSpPr>
          <p:nvPr>
            <p:ph type="dt" sz="half" idx="10"/>
          </p:nvPr>
        </p:nvSpPr>
        <p:spPr/>
        <p:txBody>
          <a:bodyPr/>
          <a:lstStyle/>
          <a:p>
            <a:fld id="{97A14A46-2770-42A5-AA7C-A019CB173536}" type="datetimeFigureOut">
              <a:rPr lang="en-US" smtClean="0"/>
              <a:t>9/10/2021</a:t>
            </a:fld>
            <a:endParaRPr lang="en-US"/>
          </a:p>
        </p:txBody>
      </p:sp>
      <p:sp>
        <p:nvSpPr>
          <p:cNvPr id="4" name="Footer Placeholder 3">
            <a:extLst>
              <a:ext uri="{FF2B5EF4-FFF2-40B4-BE49-F238E27FC236}">
                <a16:creationId xmlns:a16="http://schemas.microsoft.com/office/drawing/2014/main" id="{B4506358-AD02-43AB-AECE-52FA13D9A81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821D6BB-16EF-4BD4-9FDE-228B0595B44A}"/>
              </a:ext>
            </a:extLst>
          </p:cNvPr>
          <p:cNvSpPr>
            <a:spLocks noGrp="1"/>
          </p:cNvSpPr>
          <p:nvPr>
            <p:ph type="sldNum" sz="quarter" idx="12"/>
          </p:nvPr>
        </p:nvSpPr>
        <p:spPr/>
        <p:txBody>
          <a:bodyPr/>
          <a:lstStyle/>
          <a:p>
            <a:fld id="{10551518-CF39-4D35-B36B-32F449D96896}" type="slidenum">
              <a:rPr lang="en-US" smtClean="0"/>
              <a:t>‹#›</a:t>
            </a:fld>
            <a:endParaRPr lang="en-US"/>
          </a:p>
        </p:txBody>
      </p:sp>
    </p:spTree>
    <p:extLst>
      <p:ext uri="{BB962C8B-B14F-4D97-AF65-F5344CB8AC3E}">
        <p14:creationId xmlns:p14="http://schemas.microsoft.com/office/powerpoint/2010/main" val="442171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F8E39B2-9C32-4147-921B-873C8F1CF76F}"/>
              </a:ext>
            </a:extLst>
          </p:cNvPr>
          <p:cNvSpPr>
            <a:spLocks noGrp="1"/>
          </p:cNvSpPr>
          <p:nvPr>
            <p:ph type="dt" sz="half" idx="10"/>
          </p:nvPr>
        </p:nvSpPr>
        <p:spPr/>
        <p:txBody>
          <a:bodyPr/>
          <a:lstStyle/>
          <a:p>
            <a:fld id="{97A14A46-2770-42A5-AA7C-A019CB173536}" type="datetimeFigureOut">
              <a:rPr lang="en-US" smtClean="0"/>
              <a:t>9/10/2021</a:t>
            </a:fld>
            <a:endParaRPr lang="en-US"/>
          </a:p>
        </p:txBody>
      </p:sp>
      <p:sp>
        <p:nvSpPr>
          <p:cNvPr id="3" name="Footer Placeholder 2">
            <a:extLst>
              <a:ext uri="{FF2B5EF4-FFF2-40B4-BE49-F238E27FC236}">
                <a16:creationId xmlns:a16="http://schemas.microsoft.com/office/drawing/2014/main" id="{3C2AF505-FD53-4F60-8102-73F628527B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6416F7E-041C-442B-89C8-4561F05C7F94}"/>
              </a:ext>
            </a:extLst>
          </p:cNvPr>
          <p:cNvSpPr>
            <a:spLocks noGrp="1"/>
          </p:cNvSpPr>
          <p:nvPr>
            <p:ph type="sldNum" sz="quarter" idx="12"/>
          </p:nvPr>
        </p:nvSpPr>
        <p:spPr/>
        <p:txBody>
          <a:bodyPr/>
          <a:lstStyle/>
          <a:p>
            <a:fld id="{10551518-CF39-4D35-B36B-32F449D96896}" type="slidenum">
              <a:rPr lang="en-US" smtClean="0"/>
              <a:t>‹#›</a:t>
            </a:fld>
            <a:endParaRPr lang="en-US"/>
          </a:p>
        </p:txBody>
      </p:sp>
    </p:spTree>
    <p:extLst>
      <p:ext uri="{BB962C8B-B14F-4D97-AF65-F5344CB8AC3E}">
        <p14:creationId xmlns:p14="http://schemas.microsoft.com/office/powerpoint/2010/main" val="3236787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CF04A-3C53-45F0-88E3-EBA4FA8CBB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E09B001-BF09-41AA-82FF-62FD01246E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A28CAAD-8DBB-4991-977D-F932334B7D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27ADCA-0E64-4F0F-B0E0-AB9CCD5411B6}"/>
              </a:ext>
            </a:extLst>
          </p:cNvPr>
          <p:cNvSpPr>
            <a:spLocks noGrp="1"/>
          </p:cNvSpPr>
          <p:nvPr>
            <p:ph type="dt" sz="half" idx="10"/>
          </p:nvPr>
        </p:nvSpPr>
        <p:spPr/>
        <p:txBody>
          <a:bodyPr/>
          <a:lstStyle/>
          <a:p>
            <a:fld id="{97A14A46-2770-42A5-AA7C-A019CB173536}" type="datetimeFigureOut">
              <a:rPr lang="en-US" smtClean="0"/>
              <a:t>9/10/2021</a:t>
            </a:fld>
            <a:endParaRPr lang="en-US"/>
          </a:p>
        </p:txBody>
      </p:sp>
      <p:sp>
        <p:nvSpPr>
          <p:cNvPr id="6" name="Footer Placeholder 5">
            <a:extLst>
              <a:ext uri="{FF2B5EF4-FFF2-40B4-BE49-F238E27FC236}">
                <a16:creationId xmlns:a16="http://schemas.microsoft.com/office/drawing/2014/main" id="{E9E99CF0-B0DD-4CAB-AE17-63C59D36B9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182B39-F366-470F-9CA4-BCD836F0674D}"/>
              </a:ext>
            </a:extLst>
          </p:cNvPr>
          <p:cNvSpPr>
            <a:spLocks noGrp="1"/>
          </p:cNvSpPr>
          <p:nvPr>
            <p:ph type="sldNum" sz="quarter" idx="12"/>
          </p:nvPr>
        </p:nvSpPr>
        <p:spPr/>
        <p:txBody>
          <a:bodyPr/>
          <a:lstStyle/>
          <a:p>
            <a:fld id="{10551518-CF39-4D35-B36B-32F449D96896}" type="slidenum">
              <a:rPr lang="en-US" smtClean="0"/>
              <a:t>‹#›</a:t>
            </a:fld>
            <a:endParaRPr lang="en-US"/>
          </a:p>
        </p:txBody>
      </p:sp>
    </p:spTree>
    <p:extLst>
      <p:ext uri="{BB962C8B-B14F-4D97-AF65-F5344CB8AC3E}">
        <p14:creationId xmlns:p14="http://schemas.microsoft.com/office/powerpoint/2010/main" val="4061848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84489-283A-47F2-B3CF-6A22342157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175B2A0-B90E-4443-BB69-1D13A4DCD8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442C5CC-1954-468D-AAAA-965D1F940C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0C43B1-1EB0-44C4-89DC-BDCC5FA0DA4A}"/>
              </a:ext>
            </a:extLst>
          </p:cNvPr>
          <p:cNvSpPr>
            <a:spLocks noGrp="1"/>
          </p:cNvSpPr>
          <p:nvPr>
            <p:ph type="dt" sz="half" idx="10"/>
          </p:nvPr>
        </p:nvSpPr>
        <p:spPr/>
        <p:txBody>
          <a:bodyPr/>
          <a:lstStyle/>
          <a:p>
            <a:fld id="{97A14A46-2770-42A5-AA7C-A019CB173536}" type="datetimeFigureOut">
              <a:rPr lang="en-US" smtClean="0"/>
              <a:t>9/10/2021</a:t>
            </a:fld>
            <a:endParaRPr lang="en-US"/>
          </a:p>
        </p:txBody>
      </p:sp>
      <p:sp>
        <p:nvSpPr>
          <p:cNvPr id="6" name="Footer Placeholder 5">
            <a:extLst>
              <a:ext uri="{FF2B5EF4-FFF2-40B4-BE49-F238E27FC236}">
                <a16:creationId xmlns:a16="http://schemas.microsoft.com/office/drawing/2014/main" id="{F7C41BEE-4AE6-40B8-BEBE-7C5C6B890E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A7F3A6-A74F-45AB-9DDE-BEE7CD447336}"/>
              </a:ext>
            </a:extLst>
          </p:cNvPr>
          <p:cNvSpPr>
            <a:spLocks noGrp="1"/>
          </p:cNvSpPr>
          <p:nvPr>
            <p:ph type="sldNum" sz="quarter" idx="12"/>
          </p:nvPr>
        </p:nvSpPr>
        <p:spPr/>
        <p:txBody>
          <a:bodyPr/>
          <a:lstStyle/>
          <a:p>
            <a:fld id="{10551518-CF39-4D35-B36B-32F449D96896}" type="slidenum">
              <a:rPr lang="en-US" smtClean="0"/>
              <a:t>‹#›</a:t>
            </a:fld>
            <a:endParaRPr lang="en-US"/>
          </a:p>
        </p:txBody>
      </p:sp>
    </p:spTree>
    <p:extLst>
      <p:ext uri="{BB962C8B-B14F-4D97-AF65-F5344CB8AC3E}">
        <p14:creationId xmlns:p14="http://schemas.microsoft.com/office/powerpoint/2010/main" val="1946013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2B4FB47-F3AE-4E92-9C10-60A3D94A56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020F92A-A8C7-4B7F-9B4A-42EF6CCBE6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F25280-05F0-4397-953F-D0DB1FC705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A14A46-2770-42A5-AA7C-A019CB173536}" type="datetimeFigureOut">
              <a:rPr lang="en-US" smtClean="0"/>
              <a:t>9/10/2021</a:t>
            </a:fld>
            <a:endParaRPr lang="en-US"/>
          </a:p>
        </p:txBody>
      </p:sp>
      <p:sp>
        <p:nvSpPr>
          <p:cNvPr id="5" name="Footer Placeholder 4">
            <a:extLst>
              <a:ext uri="{FF2B5EF4-FFF2-40B4-BE49-F238E27FC236}">
                <a16:creationId xmlns:a16="http://schemas.microsoft.com/office/drawing/2014/main" id="{05AEF9CB-88F2-4C91-B835-740981842E4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009A917-F473-4B2D-BF9D-9AABE8BEDEB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551518-CF39-4D35-B36B-32F449D96896}" type="slidenum">
              <a:rPr lang="en-US" smtClean="0"/>
              <a:t>‹#›</a:t>
            </a:fld>
            <a:endParaRPr lang="en-US"/>
          </a:p>
        </p:txBody>
      </p:sp>
    </p:spTree>
    <p:extLst>
      <p:ext uri="{BB962C8B-B14F-4D97-AF65-F5344CB8AC3E}">
        <p14:creationId xmlns:p14="http://schemas.microsoft.com/office/powerpoint/2010/main" val="37344581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D122F-48A6-4E15-AE11-BB7F86CE029C}"/>
              </a:ext>
            </a:extLst>
          </p:cNvPr>
          <p:cNvSpPr>
            <a:spLocks noGrp="1"/>
          </p:cNvSpPr>
          <p:nvPr>
            <p:ph type="ctrTitle"/>
          </p:nvPr>
        </p:nvSpPr>
        <p:spPr/>
        <p:txBody>
          <a:bodyPr/>
          <a:lstStyle/>
          <a:p>
            <a:r>
              <a:rPr lang="en-US" dirty="0"/>
              <a:t>Grammar and Political Sciences Glossary</a:t>
            </a:r>
          </a:p>
        </p:txBody>
      </p:sp>
      <p:sp>
        <p:nvSpPr>
          <p:cNvPr id="3" name="Subtitle 2">
            <a:extLst>
              <a:ext uri="{FF2B5EF4-FFF2-40B4-BE49-F238E27FC236}">
                <a16:creationId xmlns:a16="http://schemas.microsoft.com/office/drawing/2014/main" id="{F0179C79-0615-42B1-B923-E65B65AE5A9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798562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0B20F-8331-4CBB-9372-0545BCDE1EA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2598A5D-5C25-496E-84F7-CCC5079ACFED}"/>
              </a:ext>
            </a:extLst>
          </p:cNvPr>
          <p:cNvSpPr>
            <a:spLocks noGrp="1"/>
          </p:cNvSpPr>
          <p:nvPr>
            <p:ph idx="1"/>
          </p:nvPr>
        </p:nvSpPr>
        <p:spPr/>
        <p:txBody>
          <a:bodyPr/>
          <a:lstStyle/>
          <a:p>
            <a:pPr marL="457200" lvl="1" indent="0">
              <a:buNone/>
            </a:pPr>
            <a:r>
              <a:rPr lang="en-US" dirty="0"/>
              <a:t>Bear (up) on: relate to, have influence on</a:t>
            </a:r>
          </a:p>
          <a:p>
            <a:pPr marL="457200" lvl="1" indent="0">
              <a:buNone/>
            </a:pPr>
            <a:r>
              <a:rPr lang="en-US" dirty="0"/>
              <a:t>How does this bear upon the problem?</a:t>
            </a:r>
          </a:p>
          <a:p>
            <a:pPr marL="457200" lvl="1" indent="0">
              <a:buNone/>
            </a:pPr>
            <a:r>
              <a:rPr lang="en-US" dirty="0"/>
              <a:t>Break down: fail, collapse</a:t>
            </a:r>
          </a:p>
          <a:p>
            <a:pPr marL="457200" lvl="1" indent="0">
              <a:buNone/>
            </a:pPr>
            <a:r>
              <a:rPr lang="en-US" dirty="0"/>
              <a:t>Negotiations broke down after six hours</a:t>
            </a:r>
          </a:p>
          <a:p>
            <a:pPr marL="457200" lvl="1" indent="0">
              <a:buNone/>
            </a:pPr>
            <a:r>
              <a:rPr lang="en-US" dirty="0"/>
              <a:t>Break out: begin suddenly (of fire, disease, war, rioting, violence)</a:t>
            </a:r>
          </a:p>
          <a:p>
            <a:pPr marL="457200" lvl="1" indent="0">
              <a:buNone/>
            </a:pPr>
            <a:r>
              <a:rPr lang="en-US" dirty="0"/>
              <a:t>War broke out between the </a:t>
            </a:r>
            <a:r>
              <a:rPr lang="en-US" dirty="0" err="1"/>
              <a:t>neighbouring</a:t>
            </a:r>
            <a:r>
              <a:rPr lang="en-US" dirty="0"/>
              <a:t> states</a:t>
            </a:r>
          </a:p>
          <a:p>
            <a:pPr marL="457200" lvl="1" indent="0">
              <a:buNone/>
            </a:pPr>
            <a:r>
              <a:rPr lang="en-US" dirty="0"/>
              <a:t>Break (up): (cause to) split or divide</a:t>
            </a:r>
          </a:p>
          <a:p>
            <a:pPr marL="457200" lvl="1" indent="0">
              <a:buNone/>
            </a:pPr>
            <a:r>
              <a:rPr lang="en-US" dirty="0"/>
              <a:t>The Soviet Union broke about into a number of sovereign states.</a:t>
            </a:r>
          </a:p>
          <a:p>
            <a:pPr marL="457200" lvl="1" indent="0">
              <a:buNone/>
            </a:pPr>
            <a:r>
              <a:rPr lang="en-US" dirty="0"/>
              <a:t>Bring about: cause to happen</a:t>
            </a:r>
          </a:p>
          <a:p>
            <a:pPr marL="457200" lvl="1" indent="0">
              <a:buNone/>
            </a:pPr>
            <a:r>
              <a:rPr lang="en-US" dirty="0"/>
              <a:t>The crisis was brought about the foreign minister’s refusal to negotiate</a:t>
            </a:r>
          </a:p>
          <a:p>
            <a:pPr marL="457200" lvl="1" indent="0">
              <a:buNone/>
            </a:pPr>
            <a:endParaRPr lang="en-US" dirty="0"/>
          </a:p>
          <a:p>
            <a:pPr marL="457200" lvl="1" indent="0">
              <a:buNone/>
            </a:pPr>
            <a:endParaRPr lang="en-US" dirty="0"/>
          </a:p>
        </p:txBody>
      </p:sp>
    </p:spTree>
    <p:extLst>
      <p:ext uri="{BB962C8B-B14F-4D97-AF65-F5344CB8AC3E}">
        <p14:creationId xmlns:p14="http://schemas.microsoft.com/office/powerpoint/2010/main" val="3467461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25A2A-D3BB-48A5-A067-D39698BFDF4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433D778-25CE-4B35-AF01-B382D687376C}"/>
              </a:ext>
            </a:extLst>
          </p:cNvPr>
          <p:cNvSpPr>
            <a:spLocks noGrp="1"/>
          </p:cNvSpPr>
          <p:nvPr>
            <p:ph idx="1"/>
          </p:nvPr>
        </p:nvSpPr>
        <p:spPr/>
        <p:txBody>
          <a:bodyPr>
            <a:normAutofit lnSpcReduction="10000"/>
          </a:bodyPr>
          <a:lstStyle/>
          <a:p>
            <a:pPr marL="0" indent="0">
              <a:buNone/>
            </a:pPr>
            <a:r>
              <a:rPr lang="en-US" sz="2400" dirty="0"/>
              <a:t>Bring down: cause to fall, overthrow</a:t>
            </a:r>
          </a:p>
          <a:p>
            <a:pPr marL="0" indent="0">
              <a:buNone/>
            </a:pPr>
            <a:r>
              <a:rPr lang="en-US" sz="2400" dirty="0"/>
              <a:t>The government was brought down by the scandal about public procurement</a:t>
            </a:r>
          </a:p>
          <a:p>
            <a:pPr marL="0" indent="0">
              <a:buNone/>
            </a:pPr>
            <a:r>
              <a:rPr lang="en-US" sz="2400" dirty="0"/>
              <a:t>Bring in: introduce (legislation, a custom, fashion, topic </a:t>
            </a:r>
            <a:r>
              <a:rPr lang="en-US" sz="2400" dirty="0" err="1"/>
              <a:t>etc</a:t>
            </a:r>
            <a:r>
              <a:rPr lang="en-US" sz="2400" dirty="0"/>
              <a:t>)</a:t>
            </a:r>
          </a:p>
          <a:p>
            <a:pPr marL="0" indent="0">
              <a:buNone/>
            </a:pPr>
            <a:r>
              <a:rPr lang="en-US" sz="2400" dirty="0"/>
              <a:t>The minister will bring in a Bill on racial discrimination </a:t>
            </a:r>
          </a:p>
          <a:p>
            <a:pPr marL="0" indent="0">
              <a:buNone/>
            </a:pPr>
            <a:r>
              <a:rPr lang="en-US" sz="2400" dirty="0"/>
              <a:t>Bring up: call attention to</a:t>
            </a:r>
          </a:p>
          <a:p>
            <a:pPr marL="0" indent="0">
              <a:buNone/>
            </a:pPr>
            <a:r>
              <a:rPr lang="en-US" sz="2400" dirty="0"/>
              <a:t>The  minister brought up the question of corruption in the police force</a:t>
            </a:r>
          </a:p>
          <a:p>
            <a:pPr marL="0" indent="0">
              <a:buNone/>
            </a:pPr>
            <a:r>
              <a:rPr lang="en-US" sz="2400" dirty="0"/>
              <a:t>Call for: require, demand</a:t>
            </a:r>
          </a:p>
          <a:p>
            <a:pPr marL="0" indent="0">
              <a:buNone/>
            </a:pPr>
            <a:r>
              <a:rPr lang="en-US" sz="2400" dirty="0"/>
              <a:t>The Opposition called for Prime Minister’s resignation</a:t>
            </a:r>
          </a:p>
          <a:p>
            <a:pPr marL="0" indent="0">
              <a:buNone/>
            </a:pPr>
            <a:r>
              <a:rPr lang="en-US" sz="2400" dirty="0"/>
              <a:t>Call off: give orders to stop </a:t>
            </a:r>
            <a:r>
              <a:rPr lang="en-US" sz="2400" dirty="0" err="1"/>
              <a:t>sth</a:t>
            </a:r>
            <a:endParaRPr lang="en-US" sz="2400" dirty="0"/>
          </a:p>
          <a:p>
            <a:pPr marL="0" indent="0">
              <a:buNone/>
            </a:pPr>
            <a:r>
              <a:rPr lang="en-US" sz="2400" dirty="0"/>
              <a:t>The attack was called off</a:t>
            </a:r>
          </a:p>
          <a:p>
            <a:pPr marL="0" indent="0">
              <a:buNone/>
            </a:pPr>
            <a:endParaRPr lang="en-US" sz="2400" dirty="0"/>
          </a:p>
          <a:p>
            <a:pPr marL="0" indent="0">
              <a:buNone/>
            </a:pPr>
            <a:endParaRPr lang="en-US" sz="2400" dirty="0"/>
          </a:p>
        </p:txBody>
      </p:sp>
    </p:spTree>
    <p:extLst>
      <p:ext uri="{BB962C8B-B14F-4D97-AF65-F5344CB8AC3E}">
        <p14:creationId xmlns:p14="http://schemas.microsoft.com/office/powerpoint/2010/main" val="4236999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9A116-8916-4282-8F44-A3AFF8147C8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273B2E4-E0E4-478F-91DA-61668C83E909}"/>
              </a:ext>
            </a:extLst>
          </p:cNvPr>
          <p:cNvSpPr>
            <a:spLocks noGrp="1"/>
          </p:cNvSpPr>
          <p:nvPr>
            <p:ph idx="1"/>
          </p:nvPr>
        </p:nvSpPr>
        <p:spPr/>
        <p:txBody>
          <a:bodyPr>
            <a:normAutofit fontScale="92500" lnSpcReduction="10000"/>
          </a:bodyPr>
          <a:lstStyle/>
          <a:p>
            <a:pPr marL="0" indent="0">
              <a:buNone/>
            </a:pPr>
            <a:r>
              <a:rPr lang="en-US" sz="2400" dirty="0"/>
              <a:t>Call up: summon for (military </a:t>
            </a:r>
            <a:r>
              <a:rPr lang="en-US" sz="2400" dirty="0" err="1"/>
              <a:t>etc</a:t>
            </a:r>
            <a:r>
              <a:rPr lang="en-US" sz="2400" dirty="0"/>
              <a:t>) service</a:t>
            </a:r>
          </a:p>
          <a:p>
            <a:pPr marL="0" indent="0">
              <a:buNone/>
            </a:pPr>
            <a:r>
              <a:rPr lang="en-US" sz="2400" dirty="0"/>
              <a:t>If war breaks out, we shall be called up at once</a:t>
            </a:r>
          </a:p>
          <a:p>
            <a:pPr marL="0" indent="0">
              <a:buNone/>
            </a:pPr>
            <a:r>
              <a:rPr lang="en-US" sz="2400" dirty="0"/>
              <a:t>Carry out: execute. Complete</a:t>
            </a:r>
          </a:p>
          <a:p>
            <a:pPr marL="0" indent="0">
              <a:buNone/>
            </a:pPr>
            <a:r>
              <a:rPr lang="en-US" sz="2400" dirty="0"/>
              <a:t>The attack was successfully carried out</a:t>
            </a:r>
          </a:p>
          <a:p>
            <a:pPr marL="0" indent="0">
              <a:buNone/>
            </a:pPr>
            <a:r>
              <a:rPr lang="en-US" sz="2400" dirty="0"/>
              <a:t>Come down to: be in the end a matter of</a:t>
            </a:r>
          </a:p>
          <a:p>
            <a:pPr marL="0" indent="0">
              <a:buNone/>
            </a:pPr>
            <a:r>
              <a:rPr lang="en-US" sz="2400" dirty="0"/>
              <a:t>It all comes down to whether citizens are prepared to pay higher attention for better services</a:t>
            </a:r>
          </a:p>
          <a:p>
            <a:pPr marL="0" indent="0">
              <a:buNone/>
            </a:pPr>
            <a:r>
              <a:rPr lang="en-US" sz="2400" dirty="0"/>
              <a:t>Come in for: receive (criticism, blame)</a:t>
            </a:r>
          </a:p>
          <a:p>
            <a:pPr marL="0" indent="0">
              <a:buNone/>
            </a:pPr>
            <a:r>
              <a:rPr lang="en-US" sz="2400" dirty="0"/>
              <a:t>The government’s policies have come in for much criticism</a:t>
            </a:r>
          </a:p>
          <a:p>
            <a:pPr marL="0" indent="0">
              <a:buNone/>
            </a:pPr>
            <a:r>
              <a:rPr lang="en-US" sz="2400" dirty="0"/>
              <a:t>Come up against: be faced with, meet(difficulties, opposition)</a:t>
            </a:r>
          </a:p>
          <a:p>
            <a:pPr marL="0" indent="0">
              <a:buNone/>
            </a:pPr>
            <a:r>
              <a:rPr lang="en-US" sz="2400" dirty="0"/>
              <a:t>The delegates came up against difficulties</a:t>
            </a:r>
          </a:p>
          <a:p>
            <a:pPr marL="0" indent="0">
              <a:buNone/>
            </a:pPr>
            <a:endParaRPr lang="en-US" sz="2400" dirty="0"/>
          </a:p>
        </p:txBody>
      </p:sp>
    </p:spTree>
    <p:extLst>
      <p:ext uri="{BB962C8B-B14F-4D97-AF65-F5344CB8AC3E}">
        <p14:creationId xmlns:p14="http://schemas.microsoft.com/office/powerpoint/2010/main" val="2845205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C33CF-A394-42AF-8362-B65265BC346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B53CB6A-5B4B-4FD1-A9B7-ABFB1D7E60DB}"/>
              </a:ext>
            </a:extLst>
          </p:cNvPr>
          <p:cNvSpPr>
            <a:spLocks noGrp="1"/>
          </p:cNvSpPr>
          <p:nvPr>
            <p:ph idx="1"/>
          </p:nvPr>
        </p:nvSpPr>
        <p:spPr/>
        <p:txBody>
          <a:bodyPr>
            <a:normAutofit lnSpcReduction="10000"/>
          </a:bodyPr>
          <a:lstStyle/>
          <a:p>
            <a:pPr marL="0" indent="0">
              <a:buNone/>
            </a:pPr>
            <a:r>
              <a:rPr lang="en-US" sz="2400" dirty="0"/>
              <a:t>Come up with: produce an idea, find a solution</a:t>
            </a:r>
          </a:p>
          <a:p>
            <a:pPr marL="0" indent="0">
              <a:buNone/>
            </a:pPr>
            <a:r>
              <a:rPr lang="en-US" sz="2400" dirty="0"/>
              <a:t>The government has not come up with a solution to the problem yet</a:t>
            </a:r>
          </a:p>
          <a:p>
            <a:pPr marL="0" indent="0">
              <a:buNone/>
            </a:pPr>
            <a:r>
              <a:rPr lang="en-US" sz="2400" dirty="0"/>
              <a:t>Do away with: abolish</a:t>
            </a:r>
          </a:p>
          <a:p>
            <a:pPr marL="0" indent="0">
              <a:buNone/>
            </a:pPr>
            <a:r>
              <a:rPr lang="en-US" sz="2400" dirty="0"/>
              <a:t>That’s a practice that should be done away with</a:t>
            </a:r>
          </a:p>
          <a:p>
            <a:pPr marL="0" indent="0">
              <a:buNone/>
            </a:pPr>
            <a:r>
              <a:rPr lang="en-US" sz="2400" dirty="0"/>
              <a:t>Draw up: compose or draft</a:t>
            </a:r>
          </a:p>
          <a:p>
            <a:pPr marL="0" indent="0">
              <a:buNone/>
            </a:pPr>
            <a:r>
              <a:rPr lang="en-US" sz="2400" dirty="0"/>
              <a:t>The party’s manifesto was drawn up at the party convention</a:t>
            </a:r>
          </a:p>
          <a:p>
            <a:pPr marL="0" indent="0">
              <a:buNone/>
            </a:pPr>
            <a:r>
              <a:rPr lang="en-US" sz="2400" dirty="0"/>
              <a:t>Give in (to sb): cease fighting or arguing; surrender</a:t>
            </a:r>
          </a:p>
          <a:p>
            <a:pPr marL="0" indent="0">
              <a:buNone/>
            </a:pPr>
            <a:r>
              <a:rPr lang="en-US" sz="2400" dirty="0"/>
              <a:t>The terrorist gave himself up</a:t>
            </a:r>
          </a:p>
          <a:p>
            <a:pPr marL="0" indent="0">
              <a:buNone/>
            </a:pPr>
            <a:r>
              <a:rPr lang="en-US" sz="2400" dirty="0"/>
              <a:t>Go back on: fail to keep one’s work; break a promise</a:t>
            </a:r>
          </a:p>
          <a:p>
            <a:pPr marL="0" indent="0">
              <a:buNone/>
            </a:pPr>
            <a:r>
              <a:rPr lang="en-US" sz="2400" dirty="0"/>
              <a:t>The Prime Minister went back on his word and refused to reduce taxes</a:t>
            </a:r>
          </a:p>
          <a:p>
            <a:pPr marL="0" indent="0">
              <a:buNone/>
            </a:pPr>
            <a:endParaRPr lang="en-US" dirty="0"/>
          </a:p>
        </p:txBody>
      </p:sp>
    </p:spTree>
    <p:extLst>
      <p:ext uri="{BB962C8B-B14F-4D97-AF65-F5344CB8AC3E}">
        <p14:creationId xmlns:p14="http://schemas.microsoft.com/office/powerpoint/2010/main" val="616752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382D4-7A91-42B3-9F11-AD108567C85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0407FCB-5799-46C9-B436-70C872520B3F}"/>
              </a:ext>
            </a:extLst>
          </p:cNvPr>
          <p:cNvSpPr>
            <a:spLocks noGrp="1"/>
          </p:cNvSpPr>
          <p:nvPr>
            <p:ph idx="1"/>
          </p:nvPr>
        </p:nvSpPr>
        <p:spPr/>
        <p:txBody>
          <a:bodyPr>
            <a:normAutofit/>
          </a:bodyPr>
          <a:lstStyle/>
          <a:p>
            <a:pPr algn="just"/>
            <a:r>
              <a:rPr lang="en-US" sz="2400" dirty="0"/>
              <a:t>Absolutism: The theory that any legislative government should have absolute power</a:t>
            </a:r>
          </a:p>
          <a:p>
            <a:pPr algn="just"/>
            <a:r>
              <a:rPr lang="en-US" sz="2400" dirty="0"/>
              <a:t>Act of Parliament: Bill which has been approved by Parliament and so becomes a law</a:t>
            </a:r>
          </a:p>
          <a:p>
            <a:pPr algn="just"/>
            <a:r>
              <a:rPr lang="en-US" sz="2400" dirty="0"/>
              <a:t>Ad hoc committee: A temporary committee set up to study a particular problem or case</a:t>
            </a:r>
          </a:p>
          <a:p>
            <a:pPr algn="just"/>
            <a:r>
              <a:rPr lang="en-US" sz="2400" dirty="0"/>
              <a:t>Administrative </a:t>
            </a:r>
            <a:r>
              <a:rPr lang="en-US" sz="2400" dirty="0" err="1"/>
              <a:t>deconcentration</a:t>
            </a:r>
            <a:r>
              <a:rPr lang="en-US" sz="2400" dirty="0"/>
              <a:t>: The implementation by regional institutions of policies decided by the central government</a:t>
            </a:r>
          </a:p>
          <a:p>
            <a:pPr algn="just"/>
            <a:r>
              <a:rPr lang="en-US" sz="2400" dirty="0"/>
              <a:t>Administrative elite: A small body of highly-educated and talented administrators at the top of the civil service who advise their political superior and who influence policy</a:t>
            </a:r>
          </a:p>
        </p:txBody>
      </p:sp>
    </p:spTree>
    <p:extLst>
      <p:ext uri="{BB962C8B-B14F-4D97-AF65-F5344CB8AC3E}">
        <p14:creationId xmlns:p14="http://schemas.microsoft.com/office/powerpoint/2010/main" val="178786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36046-EF27-4858-9116-24A41F92E4C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C31D662-B28D-4AAD-A1DC-CC9FD619EFCC}"/>
              </a:ext>
            </a:extLst>
          </p:cNvPr>
          <p:cNvSpPr>
            <a:spLocks noGrp="1"/>
          </p:cNvSpPr>
          <p:nvPr>
            <p:ph idx="1"/>
          </p:nvPr>
        </p:nvSpPr>
        <p:spPr/>
        <p:txBody>
          <a:bodyPr>
            <a:normAutofit/>
          </a:bodyPr>
          <a:lstStyle/>
          <a:p>
            <a:pPr algn="just"/>
            <a:r>
              <a:rPr lang="en-US" sz="2400" dirty="0"/>
              <a:t>Authoritarianism: A style of government in which rulers demand unquestioning obedience from the ruled, and have no regard for public opinion</a:t>
            </a:r>
          </a:p>
          <a:p>
            <a:pPr algn="just"/>
            <a:r>
              <a:rPr lang="en-US" sz="2400" dirty="0"/>
              <a:t>Bounded rationality: The idea that rationality is ‘bounded’ in policy making because it is too costly for decision makers to examine all possible alternatives before taking decisions. Only alternatives which are good enough are examined</a:t>
            </a:r>
          </a:p>
          <a:p>
            <a:pPr algn="just"/>
            <a:r>
              <a:rPr lang="en-US" sz="2400" dirty="0"/>
              <a:t>Carte blanche: Permission given by someone to another person to act in any way</a:t>
            </a:r>
          </a:p>
          <a:p>
            <a:pPr algn="just"/>
            <a:r>
              <a:rPr lang="en-US" sz="2400" dirty="0" err="1"/>
              <a:t>Clientilism</a:t>
            </a:r>
            <a:r>
              <a:rPr lang="en-US" sz="2400" dirty="0"/>
              <a:t>: A structure of relations through which government agencies provide rewards and services to the client groups they are </a:t>
            </a:r>
            <a:r>
              <a:rPr lang="en-US" sz="2400" dirty="0" err="1"/>
              <a:t>resposinble</a:t>
            </a:r>
            <a:r>
              <a:rPr lang="en-US" sz="2400" dirty="0"/>
              <a:t> for regulating</a:t>
            </a:r>
          </a:p>
          <a:p>
            <a:pPr algn="just"/>
            <a:r>
              <a:rPr lang="en-US" sz="2400" dirty="0"/>
              <a:t>Collective responsibility: Doctrine that all members of the cabinet are </a:t>
            </a:r>
            <a:r>
              <a:rPr lang="en-US" sz="2400" dirty="0" err="1"/>
              <a:t>resposinble</a:t>
            </a:r>
            <a:r>
              <a:rPr lang="en-US" sz="2400" dirty="0"/>
              <a:t> together for government policy, and are therefore obliged to support it </a:t>
            </a:r>
            <a:r>
              <a:rPr lang="en-US" sz="2400"/>
              <a:t>in public</a:t>
            </a:r>
            <a:endParaRPr lang="en-US" sz="2400" dirty="0"/>
          </a:p>
        </p:txBody>
      </p:sp>
    </p:spTree>
    <p:extLst>
      <p:ext uri="{BB962C8B-B14F-4D97-AF65-F5344CB8AC3E}">
        <p14:creationId xmlns:p14="http://schemas.microsoft.com/office/powerpoint/2010/main" val="4117465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D11AB-8EAE-456C-AF08-14A6EF7C9239}"/>
              </a:ext>
            </a:extLst>
          </p:cNvPr>
          <p:cNvSpPr>
            <a:spLocks noGrp="1"/>
          </p:cNvSpPr>
          <p:nvPr>
            <p:ph type="title"/>
          </p:nvPr>
        </p:nvSpPr>
        <p:spPr/>
        <p:txBody>
          <a:bodyPr/>
          <a:lstStyle/>
          <a:p>
            <a:r>
              <a:rPr lang="en-US" dirty="0"/>
              <a:t>Introducing an opinion or </a:t>
            </a:r>
            <a:r>
              <a:rPr lang="en-US" dirty="0" err="1"/>
              <a:t>qoutation</a:t>
            </a:r>
            <a:endParaRPr lang="en-US" dirty="0"/>
          </a:p>
        </p:txBody>
      </p:sp>
      <p:sp>
        <p:nvSpPr>
          <p:cNvPr id="3" name="Content Placeholder 2">
            <a:extLst>
              <a:ext uri="{FF2B5EF4-FFF2-40B4-BE49-F238E27FC236}">
                <a16:creationId xmlns:a16="http://schemas.microsoft.com/office/drawing/2014/main" id="{569179CE-BA11-49C3-BC87-0A36B1983A32}"/>
              </a:ext>
            </a:extLst>
          </p:cNvPr>
          <p:cNvSpPr>
            <a:spLocks noGrp="1"/>
          </p:cNvSpPr>
          <p:nvPr>
            <p:ph idx="1"/>
          </p:nvPr>
        </p:nvSpPr>
        <p:spPr/>
        <p:txBody>
          <a:bodyPr/>
          <a:lstStyle/>
          <a:p>
            <a:r>
              <a:rPr lang="en-US" dirty="0"/>
              <a:t>It has been argued that</a:t>
            </a:r>
          </a:p>
          <a:p>
            <a:r>
              <a:rPr lang="en-US" dirty="0"/>
              <a:t>As X point out/observes/remarks/argues</a:t>
            </a:r>
          </a:p>
          <a:p>
            <a:r>
              <a:rPr lang="en-US" dirty="0"/>
              <a:t>It is widely believed that</a:t>
            </a:r>
          </a:p>
          <a:p>
            <a:r>
              <a:rPr lang="en-US" dirty="0"/>
              <a:t>It is common knowledge that</a:t>
            </a:r>
          </a:p>
          <a:p>
            <a:r>
              <a:rPr lang="en-US" dirty="0"/>
              <a:t>It is essential that</a:t>
            </a:r>
          </a:p>
          <a:p>
            <a:r>
              <a:rPr lang="en-US" dirty="0"/>
              <a:t>Indeed</a:t>
            </a:r>
          </a:p>
          <a:p>
            <a:r>
              <a:rPr lang="en-US" dirty="0"/>
              <a:t>More importantly</a:t>
            </a:r>
          </a:p>
          <a:p>
            <a:r>
              <a:rPr lang="en-US" dirty="0"/>
              <a:t>Emphasis should be laid/put</a:t>
            </a:r>
            <a:r>
              <a:rPr lang="en-US"/>
              <a:t>/placed</a:t>
            </a:r>
            <a:endParaRPr lang="en-US" dirty="0"/>
          </a:p>
        </p:txBody>
      </p:sp>
    </p:spTree>
    <p:extLst>
      <p:ext uri="{BB962C8B-B14F-4D97-AF65-F5344CB8AC3E}">
        <p14:creationId xmlns:p14="http://schemas.microsoft.com/office/powerpoint/2010/main" val="18287398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643</Words>
  <Application>Microsoft Office PowerPoint</Application>
  <PresentationFormat>Widescreen</PresentationFormat>
  <Paragraphs>60</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Grammar and Political Sciences Glossary</vt:lpstr>
      <vt:lpstr>PowerPoint Presentation</vt:lpstr>
      <vt:lpstr>PowerPoint Presentation</vt:lpstr>
      <vt:lpstr>PowerPoint Presentation</vt:lpstr>
      <vt:lpstr>PowerPoint Presentation</vt:lpstr>
      <vt:lpstr>PowerPoint Presentation</vt:lpstr>
      <vt:lpstr>PowerPoint Presentation</vt:lpstr>
      <vt:lpstr>Introducing an opinion or qoutation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Grammar and British-American English</dc:title>
  <dc:creator>christos</dc:creator>
  <cp:lastModifiedBy>christos</cp:lastModifiedBy>
  <cp:revision>7</cp:revision>
  <dcterms:created xsi:type="dcterms:W3CDTF">2021-09-09T07:59:16Z</dcterms:created>
  <dcterms:modified xsi:type="dcterms:W3CDTF">2021-09-10T06:31:37Z</dcterms:modified>
</cp:coreProperties>
</file>