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80" autoAdjust="0"/>
  </p:normalViewPr>
  <p:slideViewPr>
    <p:cSldViewPr snapToGrid="0">
      <p:cViewPr varScale="1">
        <p:scale>
          <a:sx n="67" d="100"/>
          <a:sy n="67" d="100"/>
        </p:scale>
        <p:origin x="-82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CA65291A-9C67-4EA0-9FE0-4885ECAD9622}" type="datetimeFigureOut">
              <a:rPr lang="tr-TR" smtClean="0"/>
              <a:t>19.06.2018</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7C22B9-2E0D-4D83-931E-40FA492213F8}" type="slidenum">
              <a:rPr lang="tr-TR" smtClean="0"/>
              <a:t>‹#›</a:t>
            </a:fld>
            <a:endParaRPr lang="tr-TR"/>
          </a:p>
        </p:txBody>
      </p:sp>
    </p:spTree>
    <p:extLst>
      <p:ext uri="{BB962C8B-B14F-4D97-AF65-F5344CB8AC3E}">
        <p14:creationId xmlns:p14="http://schemas.microsoft.com/office/powerpoint/2010/main" val="2265089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A65291A-9C67-4EA0-9FE0-4885ECAD9622}" type="datetimeFigureOut">
              <a:rPr lang="tr-TR" smtClean="0"/>
              <a:t>19.06.2018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7C22B9-2E0D-4D83-931E-40FA492213F8}" type="slidenum">
              <a:rPr lang="tr-TR" smtClean="0"/>
              <a:t>‹#›</a:t>
            </a:fld>
            <a:endParaRPr lang="tr-TR"/>
          </a:p>
        </p:txBody>
      </p:sp>
    </p:spTree>
    <p:extLst>
      <p:ext uri="{BB962C8B-B14F-4D97-AF65-F5344CB8AC3E}">
        <p14:creationId xmlns:p14="http://schemas.microsoft.com/office/powerpoint/2010/main" val="146746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A65291A-9C67-4EA0-9FE0-4885ECAD9622}" type="datetimeFigureOut">
              <a:rPr lang="tr-TR" smtClean="0"/>
              <a:t>19.06.2018</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7C22B9-2E0D-4D83-931E-40FA492213F8}"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76598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CA65291A-9C67-4EA0-9FE0-4885ECAD9622}" type="datetimeFigureOut">
              <a:rPr lang="tr-TR" smtClean="0"/>
              <a:t>19.06.2018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7C22B9-2E0D-4D83-931E-40FA492213F8}" type="slidenum">
              <a:rPr lang="tr-TR" smtClean="0"/>
              <a:t>‹#›</a:t>
            </a:fld>
            <a:endParaRPr lang="tr-TR"/>
          </a:p>
        </p:txBody>
      </p:sp>
    </p:spTree>
    <p:extLst>
      <p:ext uri="{BB962C8B-B14F-4D97-AF65-F5344CB8AC3E}">
        <p14:creationId xmlns:p14="http://schemas.microsoft.com/office/powerpoint/2010/main" val="259968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CA65291A-9C67-4EA0-9FE0-4885ECAD9622}" type="datetimeFigureOut">
              <a:rPr lang="tr-TR" smtClean="0"/>
              <a:t>19.06.2018</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7C22B9-2E0D-4D83-931E-40FA492213F8}"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2465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CA65291A-9C67-4EA0-9FE0-4885ECAD9622}" type="datetimeFigureOut">
              <a:rPr lang="tr-TR" smtClean="0"/>
              <a:t>19.06.2018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7C22B9-2E0D-4D83-931E-40FA492213F8}" type="slidenum">
              <a:rPr lang="tr-TR" smtClean="0"/>
              <a:t>‹#›</a:t>
            </a:fld>
            <a:endParaRPr lang="tr-TR"/>
          </a:p>
        </p:txBody>
      </p:sp>
    </p:spTree>
    <p:extLst>
      <p:ext uri="{BB962C8B-B14F-4D97-AF65-F5344CB8AC3E}">
        <p14:creationId xmlns:p14="http://schemas.microsoft.com/office/powerpoint/2010/main" val="241123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A65291A-9C67-4EA0-9FE0-4885ECAD9622}" type="datetimeFigureOut">
              <a:rPr lang="tr-TR" smtClean="0"/>
              <a:t>19.06.2018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7C22B9-2E0D-4D83-931E-40FA492213F8}" type="slidenum">
              <a:rPr lang="tr-TR" smtClean="0"/>
              <a:t>‹#›</a:t>
            </a:fld>
            <a:endParaRPr lang="tr-TR"/>
          </a:p>
        </p:txBody>
      </p:sp>
    </p:spTree>
    <p:extLst>
      <p:ext uri="{BB962C8B-B14F-4D97-AF65-F5344CB8AC3E}">
        <p14:creationId xmlns:p14="http://schemas.microsoft.com/office/powerpoint/2010/main" val="118931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A65291A-9C67-4EA0-9FE0-4885ECAD9622}" type="datetimeFigureOut">
              <a:rPr lang="tr-TR" smtClean="0"/>
              <a:t>19.06.2018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7C22B9-2E0D-4D83-931E-40FA492213F8}" type="slidenum">
              <a:rPr lang="tr-TR" smtClean="0"/>
              <a:t>‹#›</a:t>
            </a:fld>
            <a:endParaRPr lang="tr-TR"/>
          </a:p>
        </p:txBody>
      </p:sp>
    </p:spTree>
    <p:extLst>
      <p:ext uri="{BB962C8B-B14F-4D97-AF65-F5344CB8AC3E}">
        <p14:creationId xmlns:p14="http://schemas.microsoft.com/office/powerpoint/2010/main" val="401197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A65291A-9C67-4EA0-9FE0-4885ECAD9622}" type="datetimeFigureOut">
              <a:rPr lang="tr-TR" smtClean="0"/>
              <a:t>19.06.2018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7C22B9-2E0D-4D83-931E-40FA492213F8}" type="slidenum">
              <a:rPr lang="tr-TR" smtClean="0"/>
              <a:t>‹#›</a:t>
            </a:fld>
            <a:endParaRPr lang="tr-TR"/>
          </a:p>
        </p:txBody>
      </p:sp>
    </p:spTree>
    <p:extLst>
      <p:ext uri="{BB962C8B-B14F-4D97-AF65-F5344CB8AC3E}">
        <p14:creationId xmlns:p14="http://schemas.microsoft.com/office/powerpoint/2010/main" val="302164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A65291A-9C67-4EA0-9FE0-4885ECAD9622}" type="datetimeFigureOut">
              <a:rPr lang="tr-TR" smtClean="0"/>
              <a:t>19.06.2018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7C22B9-2E0D-4D83-931E-40FA492213F8}" type="slidenum">
              <a:rPr lang="tr-TR" smtClean="0"/>
              <a:t>‹#›</a:t>
            </a:fld>
            <a:endParaRPr lang="tr-TR"/>
          </a:p>
        </p:txBody>
      </p:sp>
    </p:spTree>
    <p:extLst>
      <p:ext uri="{BB962C8B-B14F-4D97-AF65-F5344CB8AC3E}">
        <p14:creationId xmlns:p14="http://schemas.microsoft.com/office/powerpoint/2010/main" val="1474016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A65291A-9C67-4EA0-9FE0-4885ECAD9622}" type="datetimeFigureOut">
              <a:rPr lang="tr-TR" smtClean="0"/>
              <a:t>19.06.2018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7C22B9-2E0D-4D83-931E-40FA492213F8}" type="slidenum">
              <a:rPr lang="tr-TR" smtClean="0"/>
              <a:t>‹#›</a:t>
            </a:fld>
            <a:endParaRPr lang="tr-TR"/>
          </a:p>
        </p:txBody>
      </p:sp>
    </p:spTree>
    <p:extLst>
      <p:ext uri="{BB962C8B-B14F-4D97-AF65-F5344CB8AC3E}">
        <p14:creationId xmlns:p14="http://schemas.microsoft.com/office/powerpoint/2010/main" val="366745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A65291A-9C67-4EA0-9FE0-4885ECAD9622}" type="datetimeFigureOut">
              <a:rPr lang="tr-TR" smtClean="0"/>
              <a:t>19.06.2018</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7C22B9-2E0D-4D83-931E-40FA492213F8}" type="slidenum">
              <a:rPr lang="tr-TR" smtClean="0"/>
              <a:t>‹#›</a:t>
            </a:fld>
            <a:endParaRPr lang="tr-TR"/>
          </a:p>
        </p:txBody>
      </p:sp>
    </p:spTree>
    <p:extLst>
      <p:ext uri="{BB962C8B-B14F-4D97-AF65-F5344CB8AC3E}">
        <p14:creationId xmlns:p14="http://schemas.microsoft.com/office/powerpoint/2010/main" val="105362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A65291A-9C67-4EA0-9FE0-4885ECAD9622}" type="datetimeFigureOut">
              <a:rPr lang="tr-TR" smtClean="0"/>
              <a:t>19.06.2018</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7C22B9-2E0D-4D83-931E-40FA492213F8}" type="slidenum">
              <a:rPr lang="tr-TR" smtClean="0"/>
              <a:t>‹#›</a:t>
            </a:fld>
            <a:endParaRPr lang="tr-TR"/>
          </a:p>
        </p:txBody>
      </p:sp>
    </p:spTree>
    <p:extLst>
      <p:ext uri="{BB962C8B-B14F-4D97-AF65-F5344CB8AC3E}">
        <p14:creationId xmlns:p14="http://schemas.microsoft.com/office/powerpoint/2010/main" val="234973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5291A-9C67-4EA0-9FE0-4885ECAD9622}" type="datetimeFigureOut">
              <a:rPr lang="tr-TR" smtClean="0"/>
              <a:t>19.06.2018</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7C22B9-2E0D-4D83-931E-40FA492213F8}" type="slidenum">
              <a:rPr lang="tr-TR" smtClean="0"/>
              <a:t>‹#›</a:t>
            </a:fld>
            <a:endParaRPr lang="tr-TR"/>
          </a:p>
        </p:txBody>
      </p:sp>
    </p:spTree>
    <p:extLst>
      <p:ext uri="{BB962C8B-B14F-4D97-AF65-F5344CB8AC3E}">
        <p14:creationId xmlns:p14="http://schemas.microsoft.com/office/powerpoint/2010/main" val="3105730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A65291A-9C67-4EA0-9FE0-4885ECAD9622}" type="datetimeFigureOut">
              <a:rPr lang="tr-TR" smtClean="0"/>
              <a:t>19.06.2018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7C22B9-2E0D-4D83-931E-40FA492213F8}" type="slidenum">
              <a:rPr lang="tr-TR" smtClean="0"/>
              <a:t>‹#›</a:t>
            </a:fld>
            <a:endParaRPr lang="tr-TR"/>
          </a:p>
        </p:txBody>
      </p:sp>
    </p:spTree>
    <p:extLst>
      <p:ext uri="{BB962C8B-B14F-4D97-AF65-F5344CB8AC3E}">
        <p14:creationId xmlns:p14="http://schemas.microsoft.com/office/powerpoint/2010/main" val="209914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A65291A-9C67-4EA0-9FE0-4885ECAD9622}" type="datetimeFigureOut">
              <a:rPr lang="tr-TR" smtClean="0"/>
              <a:t>19.06.2018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7C22B9-2E0D-4D83-931E-40FA492213F8}" type="slidenum">
              <a:rPr lang="tr-TR" smtClean="0"/>
              <a:t>‹#›</a:t>
            </a:fld>
            <a:endParaRPr lang="tr-TR"/>
          </a:p>
        </p:txBody>
      </p:sp>
    </p:spTree>
    <p:extLst>
      <p:ext uri="{BB962C8B-B14F-4D97-AF65-F5344CB8AC3E}">
        <p14:creationId xmlns:p14="http://schemas.microsoft.com/office/powerpoint/2010/main" val="352507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A65291A-9C67-4EA0-9FE0-4885ECAD9622}" type="datetimeFigureOut">
              <a:rPr lang="tr-TR" smtClean="0"/>
              <a:t>19.06.2018</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7C22B9-2E0D-4D83-931E-40FA492213F8}" type="slidenum">
              <a:rPr lang="tr-TR" smtClean="0"/>
              <a:t>‹#›</a:t>
            </a:fld>
            <a:endParaRPr lang="tr-TR"/>
          </a:p>
        </p:txBody>
      </p:sp>
    </p:spTree>
    <p:extLst>
      <p:ext uri="{BB962C8B-B14F-4D97-AF65-F5344CB8AC3E}">
        <p14:creationId xmlns:p14="http://schemas.microsoft.com/office/powerpoint/2010/main" val="26330155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9600" dirty="0" smtClean="0"/>
              <a:t>RENK</a:t>
            </a:r>
            <a:endParaRPr lang="tr-TR" sz="9600" dirty="0"/>
          </a:p>
        </p:txBody>
      </p:sp>
      <p:pic>
        <p:nvPicPr>
          <p:cNvPr id="4" name="Resim 3"/>
          <p:cNvPicPr>
            <a:picLocks noChangeAspect="1"/>
          </p:cNvPicPr>
          <p:nvPr/>
        </p:nvPicPr>
        <p:blipFill>
          <a:blip r:embed="rId2"/>
          <a:stretch>
            <a:fillRect/>
          </a:stretch>
        </p:blipFill>
        <p:spPr>
          <a:xfrm>
            <a:off x="6018663" y="389103"/>
            <a:ext cx="5704764" cy="6052640"/>
          </a:xfrm>
          <a:prstGeom prst="rect">
            <a:avLst/>
          </a:prstGeom>
        </p:spPr>
      </p:pic>
    </p:spTree>
    <p:extLst>
      <p:ext uri="{BB962C8B-B14F-4D97-AF65-F5344CB8AC3E}">
        <p14:creationId xmlns:p14="http://schemas.microsoft.com/office/powerpoint/2010/main" val="3091212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t>SİYAH :</a:t>
            </a:r>
            <a:r>
              <a:rPr lang="tr-TR" dirty="0"/>
              <a:t>Duygusallığı ve hüznü simgeler. Gücü ve tutkuyu temsil eder. Bizde ve batıda siyah matemi temsil ederken, Japonya’da siyah mutluluktur. Siyah fonda kullanılırsa karamsarlığı çağrıştırır. Einstein konsantre olabilmek için perdeleri siyah, gün ışığı olmayan odaları tercih ederdi. </a:t>
            </a:r>
          </a:p>
        </p:txBody>
      </p:sp>
      <p:pic>
        <p:nvPicPr>
          <p:cNvPr id="2" name="Resim 1"/>
          <p:cNvPicPr>
            <a:picLocks noChangeAspect="1"/>
          </p:cNvPicPr>
          <p:nvPr/>
        </p:nvPicPr>
        <p:blipFill>
          <a:blip r:embed="rId2"/>
          <a:stretch>
            <a:fillRect/>
          </a:stretch>
        </p:blipFill>
        <p:spPr>
          <a:xfrm>
            <a:off x="3976255" y="3562066"/>
            <a:ext cx="5763489" cy="3129679"/>
          </a:xfrm>
          <a:prstGeom prst="rect">
            <a:avLst/>
          </a:prstGeom>
        </p:spPr>
      </p:pic>
    </p:spTree>
    <p:extLst>
      <p:ext uri="{BB962C8B-B14F-4D97-AF65-F5344CB8AC3E}">
        <p14:creationId xmlns:p14="http://schemas.microsoft.com/office/powerpoint/2010/main" val="662333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11791" y="-1"/>
            <a:ext cx="8915400" cy="6127845"/>
          </a:xfrm>
        </p:spPr>
        <p:txBody>
          <a:bodyPr/>
          <a:lstStyle/>
          <a:p>
            <a:r>
              <a:rPr lang="tr-TR" b="1" dirty="0"/>
              <a:t>MAVİ :</a:t>
            </a:r>
            <a:r>
              <a:rPr lang="tr-TR" dirty="0"/>
              <a:t>Vücudumuzda boğaz bölgesini yansıtan bir renktir. Mavi renk gökyüzünün ve geniş ufukların, denizin simgesidir. Sınırsızlığı ve uzak </a:t>
            </a:r>
            <a:r>
              <a:rPr lang="tr-TR" dirty="0" err="1"/>
              <a:t>bakışlılığı</a:t>
            </a:r>
            <a:r>
              <a:rPr lang="tr-TR" dirty="0"/>
              <a:t> simgeler. Huzuru temsil eder ve sakinleştirir. Araplar mavinin kan akışını yavaşlattığına inanır, nazar boncuğu o yüzden mavidir. Batıda intiharları azaltmak için köprü ayaklarını maviye boyarlar. Duvarları mavi olan okullarda çocukların daha az yaramazlık yaptığı saptanmıştır.</a:t>
            </a:r>
          </a:p>
        </p:txBody>
      </p:sp>
      <p:pic>
        <p:nvPicPr>
          <p:cNvPr id="2" name="Resim 1"/>
          <p:cNvPicPr>
            <a:picLocks noChangeAspect="1"/>
          </p:cNvPicPr>
          <p:nvPr/>
        </p:nvPicPr>
        <p:blipFill>
          <a:blip r:embed="rId2"/>
          <a:stretch>
            <a:fillRect/>
          </a:stretch>
        </p:blipFill>
        <p:spPr>
          <a:xfrm>
            <a:off x="3669091" y="2809009"/>
            <a:ext cx="6400800" cy="3203864"/>
          </a:xfrm>
          <a:prstGeom prst="rect">
            <a:avLst/>
          </a:prstGeom>
        </p:spPr>
      </p:pic>
    </p:spTree>
    <p:extLst>
      <p:ext uri="{BB962C8B-B14F-4D97-AF65-F5344CB8AC3E}">
        <p14:creationId xmlns:p14="http://schemas.microsoft.com/office/powerpoint/2010/main" val="1858838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0"/>
            <a:ext cx="8915400" cy="5911222"/>
          </a:xfrm>
        </p:spPr>
        <p:txBody>
          <a:bodyPr/>
          <a:lstStyle/>
          <a:p>
            <a:r>
              <a:rPr lang="tr-TR" b="1" dirty="0"/>
              <a:t>LACİVERT : </a:t>
            </a:r>
            <a:r>
              <a:rPr lang="tr-TR" dirty="0"/>
              <a:t>Kozmik renk olarak kabul edilir; sonsuzluğu, otoriteyi, verimliliği simgeler. O yüzden dünyadaki firmaların yarıdan fazlası logolarında laciverdi kullanır. Lacivert giyen kişiler kendilerini çok daha karizmatik ve inandırıcı hissederler. İnsanların üzerinde başarılı ve güçlü imajı bırakır.</a:t>
            </a:r>
          </a:p>
        </p:txBody>
      </p:sp>
      <p:pic>
        <p:nvPicPr>
          <p:cNvPr id="2" name="Resim 1"/>
          <p:cNvPicPr>
            <a:picLocks noChangeAspect="1"/>
          </p:cNvPicPr>
          <p:nvPr/>
        </p:nvPicPr>
        <p:blipFill>
          <a:blip r:embed="rId2"/>
          <a:stretch>
            <a:fillRect/>
          </a:stretch>
        </p:blipFill>
        <p:spPr>
          <a:xfrm>
            <a:off x="3934691" y="2590800"/>
            <a:ext cx="5902036" cy="2895600"/>
          </a:xfrm>
          <a:prstGeom prst="rect">
            <a:avLst/>
          </a:prstGeom>
        </p:spPr>
      </p:pic>
    </p:spTree>
    <p:extLst>
      <p:ext uri="{BB962C8B-B14F-4D97-AF65-F5344CB8AC3E}">
        <p14:creationId xmlns:p14="http://schemas.microsoft.com/office/powerpoint/2010/main" val="1685024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327546"/>
            <a:ext cx="8915400" cy="5583676"/>
          </a:xfrm>
        </p:spPr>
        <p:txBody>
          <a:bodyPr/>
          <a:lstStyle/>
          <a:p>
            <a:r>
              <a:rPr lang="tr-TR" b="1" dirty="0"/>
              <a:t>MOR :</a:t>
            </a:r>
            <a:r>
              <a:rPr lang="tr-TR" dirty="0"/>
              <a:t>Eskiden beri ihtişam ve lüksün son basamağı olarak düşünülür. Tarih , yüksek sınıfların, saray mensuplarının daima morla bezendiklerini kaydeder. </a:t>
            </a:r>
            <a:r>
              <a:rPr lang="tr-TR" dirty="0" err="1"/>
              <a:t>Nevrotik</a:t>
            </a:r>
            <a:r>
              <a:rPr lang="tr-TR" dirty="0"/>
              <a:t> duyguları açığa çıkardığından, insanların bilinçaltını korkuttuğu saptanmıştır. İntihar edenlerin beğendiği renktir.</a:t>
            </a:r>
          </a:p>
        </p:txBody>
      </p:sp>
      <p:pic>
        <p:nvPicPr>
          <p:cNvPr id="2" name="Resim 1"/>
          <p:cNvPicPr>
            <a:picLocks noChangeAspect="1"/>
          </p:cNvPicPr>
          <p:nvPr/>
        </p:nvPicPr>
        <p:blipFill>
          <a:blip r:embed="rId2"/>
          <a:stretch>
            <a:fillRect/>
          </a:stretch>
        </p:blipFill>
        <p:spPr>
          <a:xfrm>
            <a:off x="4070349" y="2463078"/>
            <a:ext cx="5953125" cy="3095625"/>
          </a:xfrm>
          <a:prstGeom prst="rect">
            <a:avLst/>
          </a:prstGeom>
        </p:spPr>
      </p:pic>
    </p:spTree>
    <p:extLst>
      <p:ext uri="{BB962C8B-B14F-4D97-AF65-F5344CB8AC3E}">
        <p14:creationId xmlns:p14="http://schemas.microsoft.com/office/powerpoint/2010/main" val="2932172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313899"/>
            <a:ext cx="8915400" cy="5597323"/>
          </a:xfrm>
        </p:spPr>
        <p:txBody>
          <a:bodyPr/>
          <a:lstStyle/>
          <a:p>
            <a:r>
              <a:rPr lang="tr-TR" b="1" dirty="0"/>
              <a:t>PEMBE :</a:t>
            </a:r>
            <a:r>
              <a:rPr lang="tr-TR" dirty="0"/>
              <a:t>Uyum ,neşe , şirinliğin ve sevginin simgesi. Rahat hissettiren ve dinlendiren bir renktir. Bu yüzden bazı büyük mağazalar tezgahtarlarına pembe üniforma giydirir ki, müşteriler kendilerini rahat hissetsin diye. Pembe aynı zamanda çocuk rengidir.</a:t>
            </a:r>
          </a:p>
        </p:txBody>
      </p:sp>
      <p:pic>
        <p:nvPicPr>
          <p:cNvPr id="4" name="Resim 3"/>
          <p:cNvPicPr>
            <a:picLocks noChangeAspect="1"/>
          </p:cNvPicPr>
          <p:nvPr/>
        </p:nvPicPr>
        <p:blipFill>
          <a:blip r:embed="rId2"/>
          <a:stretch>
            <a:fillRect/>
          </a:stretch>
        </p:blipFill>
        <p:spPr>
          <a:xfrm>
            <a:off x="4657724" y="2633662"/>
            <a:ext cx="5553729" cy="3071102"/>
          </a:xfrm>
          <a:prstGeom prst="rect">
            <a:avLst/>
          </a:prstGeom>
        </p:spPr>
      </p:pic>
    </p:spTree>
    <p:extLst>
      <p:ext uri="{BB962C8B-B14F-4D97-AF65-F5344CB8AC3E}">
        <p14:creationId xmlns:p14="http://schemas.microsoft.com/office/powerpoint/2010/main" val="2138031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11791" y="236561"/>
            <a:ext cx="8915400" cy="7392538"/>
          </a:xfrm>
        </p:spPr>
        <p:txBody>
          <a:bodyPr/>
          <a:lstStyle/>
          <a:p>
            <a:r>
              <a:rPr lang="tr-TR" b="1" dirty="0"/>
              <a:t>SARI :</a:t>
            </a:r>
            <a:r>
              <a:rPr lang="tr-TR" dirty="0"/>
              <a:t>Sarı zeka , incelik ve pratiklikle ilgilidir. Toplumsal yaşamı ve birlikte çalışmayı yansıtan bir anlamı vardır. Geçiciliğin ve dikkat çekiciliğin sembolüdür. Dikkat çekiciliğinden dolayı dünyada taksiler sarıdır. Sarı ayrıca hüzün ve özlemin rengidir. Sonbaharın tüm hüzünlü güzelliğinde onun her rengini izlemek mümkündür.</a:t>
            </a:r>
          </a:p>
        </p:txBody>
      </p:sp>
      <p:pic>
        <p:nvPicPr>
          <p:cNvPr id="5" name="Resim 4"/>
          <p:cNvPicPr>
            <a:picLocks noChangeAspect="1"/>
          </p:cNvPicPr>
          <p:nvPr/>
        </p:nvPicPr>
        <p:blipFill>
          <a:blip r:embed="rId2"/>
          <a:stretch>
            <a:fillRect/>
          </a:stretch>
        </p:blipFill>
        <p:spPr>
          <a:xfrm>
            <a:off x="4281055" y="2479964"/>
            <a:ext cx="5938957" cy="3374926"/>
          </a:xfrm>
          <a:prstGeom prst="rect">
            <a:avLst/>
          </a:prstGeom>
        </p:spPr>
      </p:pic>
    </p:spTree>
    <p:extLst>
      <p:ext uri="{BB962C8B-B14F-4D97-AF65-F5344CB8AC3E}">
        <p14:creationId xmlns:p14="http://schemas.microsoft.com/office/powerpoint/2010/main" val="2727759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109182"/>
            <a:ext cx="8915400" cy="5802040"/>
          </a:xfrm>
        </p:spPr>
        <p:txBody>
          <a:bodyPr/>
          <a:lstStyle/>
          <a:p>
            <a:r>
              <a:rPr lang="tr-TR" b="1" dirty="0" err="1"/>
              <a:t>BEYAZ:</a:t>
            </a:r>
            <a:r>
              <a:rPr lang="tr-TR" dirty="0" err="1"/>
              <a:t>Temizliği</a:t>
            </a:r>
            <a:r>
              <a:rPr lang="tr-TR" dirty="0"/>
              <a:t> ve saflığı temsil eder. İstikrarı, devamlılığı simgeler. Politikacılar beyazı pek severler, çünkü temiz, dürüst izlenimi vermek isterler…</a:t>
            </a:r>
          </a:p>
        </p:txBody>
      </p:sp>
      <p:pic>
        <p:nvPicPr>
          <p:cNvPr id="4" name="Resim 3"/>
          <p:cNvPicPr>
            <a:picLocks noChangeAspect="1"/>
          </p:cNvPicPr>
          <p:nvPr/>
        </p:nvPicPr>
        <p:blipFill>
          <a:blip r:embed="rId2"/>
          <a:stretch>
            <a:fillRect/>
          </a:stretch>
        </p:blipFill>
        <p:spPr>
          <a:xfrm>
            <a:off x="3726873" y="1648691"/>
            <a:ext cx="5701289" cy="3768436"/>
          </a:xfrm>
          <a:prstGeom prst="rect">
            <a:avLst/>
          </a:prstGeom>
        </p:spPr>
      </p:pic>
    </p:spTree>
    <p:extLst>
      <p:ext uri="{BB962C8B-B14F-4D97-AF65-F5344CB8AC3E}">
        <p14:creationId xmlns:p14="http://schemas.microsoft.com/office/powerpoint/2010/main" val="1989584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327546"/>
            <a:ext cx="8915400" cy="5583676"/>
          </a:xfrm>
        </p:spPr>
        <p:txBody>
          <a:bodyPr/>
          <a:lstStyle/>
          <a:p>
            <a:r>
              <a:rPr lang="tr-TR" b="1" dirty="0"/>
              <a:t>KAHVERENGİ :</a:t>
            </a:r>
            <a:r>
              <a:rPr lang="tr-TR" dirty="0"/>
              <a:t>Gerçekçiliğin, plan ve sistemin rengidir. Kansas </a:t>
            </a:r>
            <a:r>
              <a:rPr lang="tr-TR" dirty="0" err="1"/>
              <a:t>Ünv</a:t>
            </a:r>
            <a:r>
              <a:rPr lang="tr-TR" dirty="0"/>
              <a:t>.’de bir sergide, duvarların rengi değiştirilebilir hale getirilmiş. Fonda beyaz kullanıldığında insanlar sergide yavaş hareket etmiş. Fon kahverengiye döndüğünde ise insanlar müzede daha çok yeri daha az zamanda gezmişler. Kahverengi insanı hızlandırır. Bu yüzden fastfoodlar iç mekanda kahverengi kullanır. Kahverengi toprak rengidir. Kıyafetlerde pek tercih edilmez, çünkü kahverengi giyen insanlar kalabalıkta dikkat çekmezler</a:t>
            </a:r>
          </a:p>
        </p:txBody>
      </p:sp>
      <p:pic>
        <p:nvPicPr>
          <p:cNvPr id="4" name="Resim 3"/>
          <p:cNvPicPr>
            <a:picLocks noChangeAspect="1"/>
          </p:cNvPicPr>
          <p:nvPr/>
        </p:nvPicPr>
        <p:blipFill>
          <a:blip r:embed="rId2"/>
          <a:stretch>
            <a:fillRect/>
          </a:stretch>
        </p:blipFill>
        <p:spPr>
          <a:xfrm>
            <a:off x="4239491" y="3020292"/>
            <a:ext cx="5292436" cy="2773686"/>
          </a:xfrm>
          <a:prstGeom prst="rect">
            <a:avLst/>
          </a:prstGeom>
        </p:spPr>
      </p:pic>
    </p:spTree>
    <p:extLst>
      <p:ext uri="{BB962C8B-B14F-4D97-AF65-F5344CB8AC3E}">
        <p14:creationId xmlns:p14="http://schemas.microsoft.com/office/powerpoint/2010/main" val="2034860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TANIMI :</a:t>
            </a:r>
            <a:endParaRPr lang="tr-TR" dirty="0"/>
          </a:p>
        </p:txBody>
      </p:sp>
      <p:sp>
        <p:nvSpPr>
          <p:cNvPr id="3" name="İçerik Yer Tutucusu 2"/>
          <p:cNvSpPr>
            <a:spLocks noGrp="1"/>
          </p:cNvSpPr>
          <p:nvPr>
            <p:ph idx="1"/>
          </p:nvPr>
        </p:nvSpPr>
        <p:spPr>
          <a:xfrm>
            <a:off x="1154954" y="1680632"/>
            <a:ext cx="8825659" cy="4339168"/>
          </a:xfrm>
        </p:spPr>
        <p:txBody>
          <a:bodyPr/>
          <a:lstStyle/>
          <a:p>
            <a:r>
              <a:rPr lang="tr-TR" dirty="0"/>
              <a:t>Işığın cisimlere çarptıktan sonra gözümüzde bıraktığı etkiye renk denir. Işık bir cisme çarptığında cisim ışığın içindeki 7 renkten birisini emer diğerlerini yansıtır. Biz cismi yansıttığı renkte </a:t>
            </a:r>
            <a:r>
              <a:rPr lang="tr-TR" dirty="0" err="1"/>
              <a:t>görürüz.Bu</a:t>
            </a:r>
            <a:r>
              <a:rPr lang="tr-TR" dirty="0"/>
              <a:t> yüzden siyah ve beyaz renk olarak kabul </a:t>
            </a:r>
            <a:r>
              <a:rPr lang="tr-TR" dirty="0" err="1"/>
              <a:t>edilmez;siyah</a:t>
            </a:r>
            <a:r>
              <a:rPr lang="tr-TR" dirty="0"/>
              <a:t> 7 rengin hepsini emer beyaz ise hepsini yansıtır. Renklerin koyuluk açıklıkları(</a:t>
            </a:r>
            <a:r>
              <a:rPr lang="tr-TR" dirty="0" err="1"/>
              <a:t>Valör</a:t>
            </a:r>
            <a:r>
              <a:rPr lang="tr-TR" dirty="0"/>
              <a:t>) da ışıkla ilgilidir. Bu 7 renk; </a:t>
            </a:r>
            <a:r>
              <a:rPr lang="tr-TR" dirty="0" err="1"/>
              <a:t>Sarı,kırmızı</a:t>
            </a:r>
            <a:r>
              <a:rPr lang="tr-TR" dirty="0"/>
              <a:t> ,</a:t>
            </a:r>
            <a:r>
              <a:rPr lang="tr-TR" dirty="0" err="1"/>
              <a:t>turuncu,mavi,yeşil,mor,lacivert</a:t>
            </a:r>
            <a:r>
              <a:rPr lang="tr-TR" dirty="0" smtClean="0"/>
              <a:t>.</a:t>
            </a:r>
          </a:p>
          <a:p>
            <a:endParaRPr lang="tr-TR" dirty="0"/>
          </a:p>
        </p:txBody>
      </p:sp>
      <p:pic>
        <p:nvPicPr>
          <p:cNvPr id="4" name="Resim 3"/>
          <p:cNvPicPr>
            <a:picLocks noChangeAspect="1"/>
          </p:cNvPicPr>
          <p:nvPr/>
        </p:nvPicPr>
        <p:blipFill>
          <a:blip r:embed="rId2"/>
          <a:stretch>
            <a:fillRect/>
          </a:stretch>
        </p:blipFill>
        <p:spPr>
          <a:xfrm>
            <a:off x="1815152" y="3438408"/>
            <a:ext cx="7697337" cy="3110935"/>
          </a:xfrm>
          <a:prstGeom prst="rect">
            <a:avLst/>
          </a:prstGeom>
        </p:spPr>
      </p:pic>
    </p:spTree>
    <p:extLst>
      <p:ext uri="{BB962C8B-B14F-4D97-AF65-F5344CB8AC3E}">
        <p14:creationId xmlns:p14="http://schemas.microsoft.com/office/powerpoint/2010/main" val="1431116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4" y="109182"/>
            <a:ext cx="8825659" cy="6906905"/>
          </a:xfrm>
        </p:spPr>
        <p:txBody>
          <a:bodyPr>
            <a:normAutofit/>
          </a:bodyPr>
          <a:lstStyle/>
          <a:p>
            <a:pPr fontAlgn="base"/>
            <a:r>
              <a:rPr lang="tr-TR" b="1" dirty="0"/>
              <a:t>ANA RENK:</a:t>
            </a:r>
            <a:r>
              <a:rPr lang="tr-TR" dirty="0"/>
              <a:t> Bu renklerden </a:t>
            </a:r>
            <a:r>
              <a:rPr lang="tr-TR" dirty="0" err="1"/>
              <a:t>Mavi,Kırmızı,Sarı</a:t>
            </a:r>
            <a:r>
              <a:rPr lang="tr-TR" dirty="0"/>
              <a:t> ana renktir.</a:t>
            </a:r>
          </a:p>
          <a:p>
            <a:pPr fontAlgn="base"/>
            <a:r>
              <a:rPr lang="tr-TR" dirty="0"/>
              <a:t>Bu renkler karıştırılarak </a:t>
            </a:r>
            <a:r>
              <a:rPr lang="tr-TR" dirty="0" err="1"/>
              <a:t>bulunmaz.Bu</a:t>
            </a:r>
            <a:r>
              <a:rPr lang="tr-TR" dirty="0"/>
              <a:t> üç ana rengi değişik oranlarda birbirine karıştırarak doğadaki bir çok rengi bulabiliriz.</a:t>
            </a:r>
          </a:p>
          <a:p>
            <a:pPr fontAlgn="base"/>
            <a:r>
              <a:rPr lang="tr-TR" b="1" dirty="0"/>
              <a:t>ARA RENKLER</a:t>
            </a:r>
            <a:r>
              <a:rPr lang="tr-TR" dirty="0"/>
              <a:t>: Ana renkleri birbirine karıştırarak bulunan renklerdir.</a:t>
            </a:r>
          </a:p>
          <a:p>
            <a:pPr fontAlgn="base"/>
            <a:r>
              <a:rPr lang="tr-TR" dirty="0"/>
              <a:t>Sarı-kırmızı=Turuncu ,  Sarı-Mavi=yeşil,     mavi- kırmızı=mor.</a:t>
            </a:r>
          </a:p>
          <a:p>
            <a:pPr fontAlgn="base"/>
            <a:r>
              <a:rPr lang="tr-TR" dirty="0"/>
              <a:t>Yalnız </a:t>
            </a:r>
            <a:r>
              <a:rPr lang="tr-TR" dirty="0" err="1"/>
              <a:t>mor’u</a:t>
            </a:r>
            <a:r>
              <a:rPr lang="tr-TR" dirty="0"/>
              <a:t> bulmak için mavi ve kırmızı eşit oranda </a:t>
            </a:r>
            <a:r>
              <a:rPr lang="tr-TR" dirty="0" err="1"/>
              <a:t>karıştırılmalıdır.Kırmızısı</a:t>
            </a:r>
            <a:r>
              <a:rPr lang="tr-TR" dirty="0"/>
              <a:t> çok olursa Erguvan, mavisi çok olursa Lacivert bulunur.</a:t>
            </a:r>
          </a:p>
          <a:p>
            <a:pPr fontAlgn="base"/>
            <a:r>
              <a:rPr lang="tr-TR" b="1" dirty="0"/>
              <a:t>ZIT RENKLER (kontrast): </a:t>
            </a:r>
            <a:r>
              <a:rPr lang="tr-TR" dirty="0"/>
              <a:t>Zıt renkler birbirlerini tamamlarlar </a:t>
            </a:r>
            <a:r>
              <a:rPr lang="tr-TR" dirty="0" err="1"/>
              <a:t>yanyana</a:t>
            </a:r>
            <a:r>
              <a:rPr lang="tr-TR" dirty="0"/>
              <a:t> kullanıldıklarında birbirlerini değerlendirerek resme canlılık </a:t>
            </a:r>
            <a:r>
              <a:rPr lang="tr-TR" dirty="0" err="1"/>
              <a:t>katarlar.Bunun</a:t>
            </a:r>
            <a:r>
              <a:rPr lang="tr-TR" dirty="0"/>
              <a:t> doğada da örnekleri </a:t>
            </a:r>
            <a:r>
              <a:rPr lang="tr-TR" dirty="0" err="1"/>
              <a:t>çoktur.Yeşil</a:t>
            </a:r>
            <a:r>
              <a:rPr lang="tr-TR" dirty="0"/>
              <a:t> yaprakların arasında kırmızı </a:t>
            </a:r>
            <a:r>
              <a:rPr lang="tr-TR" dirty="0" err="1"/>
              <a:t>güller,yeşil</a:t>
            </a:r>
            <a:r>
              <a:rPr lang="tr-TR" dirty="0"/>
              <a:t> ağaçlar arasında kırmızı çatılı bir </a:t>
            </a:r>
            <a:r>
              <a:rPr lang="tr-TR" dirty="0" err="1"/>
              <a:t>ev,güneş</a:t>
            </a:r>
            <a:r>
              <a:rPr lang="tr-TR" dirty="0"/>
              <a:t> batarken mavinin içinde turuncu güneş </a:t>
            </a:r>
            <a:r>
              <a:rPr lang="tr-TR" dirty="0" err="1"/>
              <a:t>vs.Zıt</a:t>
            </a:r>
            <a:r>
              <a:rPr lang="tr-TR" dirty="0"/>
              <a:t> renklerden birisi diğerine karıştırılırsa karıştığı rengin parlaklığını kırar.</a:t>
            </a:r>
          </a:p>
          <a:p>
            <a:pPr fontAlgn="base"/>
            <a:r>
              <a:rPr lang="tr-TR" b="1" dirty="0"/>
              <a:t>KOMŞU RENKLER</a:t>
            </a:r>
            <a:r>
              <a:rPr lang="tr-TR" dirty="0"/>
              <a:t>: 2 ana renk birbirine karıştırdığımızda çıkan renkle komşu olurlar.</a:t>
            </a:r>
          </a:p>
          <a:p>
            <a:pPr fontAlgn="base"/>
            <a:r>
              <a:rPr lang="tr-TR" dirty="0"/>
              <a:t>Sarı-mavi-yeşil,</a:t>
            </a:r>
          </a:p>
          <a:p>
            <a:pPr fontAlgn="base"/>
            <a:r>
              <a:rPr lang="tr-TR" dirty="0"/>
              <a:t>sarı-kırmızı-turuncu,</a:t>
            </a:r>
          </a:p>
          <a:p>
            <a:pPr fontAlgn="base"/>
            <a:r>
              <a:rPr lang="tr-TR" dirty="0"/>
              <a:t>mavi-kırmızı-mor komşu renkler.</a:t>
            </a:r>
          </a:p>
          <a:p>
            <a:endParaRPr lang="tr-TR" dirty="0"/>
          </a:p>
        </p:txBody>
      </p:sp>
    </p:spTree>
    <p:extLst>
      <p:ext uri="{BB962C8B-B14F-4D97-AF65-F5344CB8AC3E}">
        <p14:creationId xmlns:p14="http://schemas.microsoft.com/office/powerpoint/2010/main" val="1160508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55845" y="0"/>
            <a:ext cx="10085244" cy="5911222"/>
          </a:xfrm>
        </p:spPr>
        <p:txBody>
          <a:bodyPr/>
          <a:lstStyle/>
          <a:p>
            <a:pPr algn="just" fontAlgn="base"/>
            <a:r>
              <a:rPr lang="tr-TR" b="1" dirty="0">
                <a:solidFill>
                  <a:srgbClr val="4E4D4D"/>
                </a:solidFill>
                <a:latin typeface="Arial" panose="020B0604020202020204" pitchFamily="34" charset="0"/>
              </a:rPr>
              <a:t>RENK ARMONİSİ(uyum)</a:t>
            </a:r>
            <a:r>
              <a:rPr lang="tr-TR" dirty="0">
                <a:solidFill>
                  <a:srgbClr val="4E4D4D"/>
                </a:solidFill>
                <a:latin typeface="Arial" panose="020B0604020202020204" pitchFamily="34" charset="0"/>
              </a:rPr>
              <a:t>: Renklerin değişik biçimlerde </a:t>
            </a:r>
            <a:r>
              <a:rPr lang="tr-TR" dirty="0" err="1">
                <a:solidFill>
                  <a:srgbClr val="4E4D4D"/>
                </a:solidFill>
                <a:latin typeface="Arial" panose="020B0604020202020204" pitchFamily="34" charset="0"/>
              </a:rPr>
              <a:t>yanyana</a:t>
            </a:r>
            <a:r>
              <a:rPr lang="tr-TR" dirty="0">
                <a:solidFill>
                  <a:srgbClr val="4E4D4D"/>
                </a:solidFill>
                <a:latin typeface="Arial" panose="020B0604020202020204" pitchFamily="34" charset="0"/>
              </a:rPr>
              <a:t> gelmesi değişik armoniler ortaya </a:t>
            </a:r>
            <a:r>
              <a:rPr lang="tr-TR" dirty="0" err="1">
                <a:solidFill>
                  <a:srgbClr val="4E4D4D"/>
                </a:solidFill>
                <a:latin typeface="Arial" panose="020B0604020202020204" pitchFamily="34" charset="0"/>
              </a:rPr>
              <a:t>çıkarır.Bu</a:t>
            </a:r>
            <a:r>
              <a:rPr lang="tr-TR" dirty="0">
                <a:solidFill>
                  <a:srgbClr val="4E4D4D"/>
                </a:solidFill>
                <a:latin typeface="Arial" panose="020B0604020202020204" pitchFamily="34" charset="0"/>
              </a:rPr>
              <a:t> düzenlemeler günlük yaşamımızda da karşımıza </a:t>
            </a:r>
            <a:r>
              <a:rPr lang="tr-TR" dirty="0" err="1">
                <a:solidFill>
                  <a:srgbClr val="4E4D4D"/>
                </a:solidFill>
                <a:latin typeface="Arial" panose="020B0604020202020204" pitchFamily="34" charset="0"/>
              </a:rPr>
              <a:t>çıkar,evimizi</a:t>
            </a:r>
            <a:r>
              <a:rPr lang="tr-TR" dirty="0">
                <a:solidFill>
                  <a:srgbClr val="4E4D4D"/>
                </a:solidFill>
                <a:latin typeface="Arial" panose="020B0604020202020204" pitchFamily="34" charset="0"/>
              </a:rPr>
              <a:t> boyarken, </a:t>
            </a:r>
            <a:r>
              <a:rPr lang="tr-TR" dirty="0" err="1">
                <a:solidFill>
                  <a:srgbClr val="4E4D4D"/>
                </a:solidFill>
                <a:latin typeface="Arial" panose="020B0604020202020204" pitchFamily="34" charset="0"/>
              </a:rPr>
              <a:t>giyinirken,bir</a:t>
            </a:r>
            <a:r>
              <a:rPr lang="tr-TR" dirty="0">
                <a:solidFill>
                  <a:srgbClr val="4E4D4D"/>
                </a:solidFill>
                <a:latin typeface="Arial" panose="020B0604020202020204" pitchFamily="34" charset="0"/>
              </a:rPr>
              <a:t> dekor </a:t>
            </a:r>
            <a:r>
              <a:rPr lang="tr-TR" dirty="0" err="1">
                <a:solidFill>
                  <a:srgbClr val="4E4D4D"/>
                </a:solidFill>
                <a:latin typeface="Arial" panose="020B0604020202020204" pitchFamily="34" charset="0"/>
              </a:rPr>
              <a:t>hazırlarken.Üç</a:t>
            </a:r>
            <a:r>
              <a:rPr lang="tr-TR" dirty="0">
                <a:solidFill>
                  <a:srgbClr val="4E4D4D"/>
                </a:solidFill>
                <a:latin typeface="Arial" panose="020B0604020202020204" pitchFamily="34" charset="0"/>
              </a:rPr>
              <a:t> çeşit renk uyumu vardır.</a:t>
            </a:r>
          </a:p>
          <a:p>
            <a:pPr algn="just" fontAlgn="base"/>
            <a:r>
              <a:rPr lang="tr-TR" b="1" dirty="0">
                <a:solidFill>
                  <a:srgbClr val="4E4D4D"/>
                </a:solidFill>
                <a:latin typeface="Arial" panose="020B0604020202020204" pitchFamily="34" charset="0"/>
              </a:rPr>
              <a:t>1-TON UYUMU: </a:t>
            </a:r>
            <a:r>
              <a:rPr lang="tr-TR" dirty="0">
                <a:solidFill>
                  <a:srgbClr val="4E4D4D"/>
                </a:solidFill>
                <a:latin typeface="Arial" panose="020B0604020202020204" pitchFamily="34" charset="0"/>
              </a:rPr>
              <a:t>Tek rengin tonlarıyla yapılan uyumlardır.</a:t>
            </a:r>
          </a:p>
          <a:p>
            <a:pPr algn="just" fontAlgn="base"/>
            <a:r>
              <a:rPr lang="tr-TR" b="1" dirty="0">
                <a:solidFill>
                  <a:srgbClr val="4E4D4D"/>
                </a:solidFill>
                <a:latin typeface="Arial" panose="020B0604020202020204" pitchFamily="34" charset="0"/>
              </a:rPr>
              <a:t>2-YAKIN RENKLER UYUMU</a:t>
            </a:r>
            <a:r>
              <a:rPr lang="tr-TR" dirty="0">
                <a:solidFill>
                  <a:srgbClr val="4E4D4D"/>
                </a:solidFill>
                <a:latin typeface="Arial" panose="020B0604020202020204" pitchFamily="34" charset="0"/>
              </a:rPr>
              <a:t>: Komşu renklerle yapılan uyumdur.</a:t>
            </a:r>
          </a:p>
          <a:p>
            <a:pPr algn="just" fontAlgn="base"/>
            <a:r>
              <a:rPr lang="tr-TR" b="1" dirty="0">
                <a:solidFill>
                  <a:srgbClr val="4E4D4D"/>
                </a:solidFill>
                <a:latin typeface="Arial" panose="020B0604020202020204" pitchFamily="34" charset="0"/>
              </a:rPr>
              <a:t>3-ZIT RENKLER UYUMU:</a:t>
            </a:r>
            <a:r>
              <a:rPr lang="tr-TR" dirty="0">
                <a:solidFill>
                  <a:srgbClr val="4E4D4D"/>
                </a:solidFill>
                <a:latin typeface="Arial" panose="020B0604020202020204" pitchFamily="34" charset="0"/>
              </a:rPr>
              <a:t> Birbirine zıt renklerle kurulan uyum. Daha önce de değindiğim gibi resim </a:t>
            </a:r>
            <a:r>
              <a:rPr lang="tr-TR" dirty="0" err="1">
                <a:solidFill>
                  <a:srgbClr val="4E4D4D"/>
                </a:solidFill>
                <a:latin typeface="Arial" panose="020B0604020202020204" pitchFamily="34" charset="0"/>
              </a:rPr>
              <a:t>çalışmalarnda</a:t>
            </a:r>
            <a:r>
              <a:rPr lang="tr-TR" dirty="0">
                <a:solidFill>
                  <a:srgbClr val="4E4D4D"/>
                </a:solidFill>
                <a:latin typeface="Arial" panose="020B0604020202020204" pitchFamily="34" charset="0"/>
              </a:rPr>
              <a:t> daima </a:t>
            </a:r>
            <a:r>
              <a:rPr lang="tr-TR" dirty="0" err="1">
                <a:solidFill>
                  <a:srgbClr val="4E4D4D"/>
                </a:solidFill>
                <a:latin typeface="Arial" panose="020B0604020202020204" pitchFamily="34" charset="0"/>
              </a:rPr>
              <a:t>benzerlikler,simetri</a:t>
            </a:r>
            <a:r>
              <a:rPr lang="tr-TR" dirty="0">
                <a:solidFill>
                  <a:srgbClr val="4E4D4D"/>
                </a:solidFill>
                <a:latin typeface="Arial" panose="020B0604020202020204" pitchFamily="34" charset="0"/>
              </a:rPr>
              <a:t> bozulur. Burada da zıt renklerden birisi daha çok kullanılır..</a:t>
            </a:r>
          </a:p>
          <a:p>
            <a:endParaRPr lang="tr-TR" dirty="0"/>
          </a:p>
        </p:txBody>
      </p:sp>
      <p:pic>
        <p:nvPicPr>
          <p:cNvPr id="4" name="Resim 3"/>
          <p:cNvPicPr>
            <a:picLocks noChangeAspect="1"/>
          </p:cNvPicPr>
          <p:nvPr/>
        </p:nvPicPr>
        <p:blipFill>
          <a:blip r:embed="rId2"/>
          <a:stretch>
            <a:fillRect/>
          </a:stretch>
        </p:blipFill>
        <p:spPr>
          <a:xfrm>
            <a:off x="2361063" y="2743200"/>
            <a:ext cx="8707271" cy="3794078"/>
          </a:xfrm>
          <a:prstGeom prst="rect">
            <a:avLst/>
          </a:prstGeom>
        </p:spPr>
      </p:pic>
    </p:spTree>
    <p:extLst>
      <p:ext uri="{BB962C8B-B14F-4D97-AF65-F5344CB8AC3E}">
        <p14:creationId xmlns:p14="http://schemas.microsoft.com/office/powerpoint/2010/main" val="2438134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0"/>
            <a:ext cx="8915400" cy="6858000"/>
          </a:xfrm>
        </p:spPr>
        <p:txBody>
          <a:bodyPr>
            <a:normAutofit/>
          </a:bodyPr>
          <a:lstStyle/>
          <a:p>
            <a:pPr algn="just" fontAlgn="base"/>
            <a:r>
              <a:rPr lang="tr-TR" b="1" dirty="0">
                <a:solidFill>
                  <a:srgbClr val="4E4D4D"/>
                </a:solidFill>
                <a:latin typeface="Arial" panose="020B0604020202020204" pitchFamily="34" charset="0"/>
              </a:rPr>
              <a:t>SICAK VE SOĞUK RENKLER :</a:t>
            </a:r>
            <a:r>
              <a:rPr lang="tr-TR" dirty="0">
                <a:solidFill>
                  <a:srgbClr val="4E4D4D"/>
                </a:solidFill>
                <a:latin typeface="Arial" panose="020B0604020202020204" pitchFamily="34" charset="0"/>
              </a:rPr>
              <a:t> Yapılan incelemeler sonucunda, bütün renkler üzerimizde bıraktıkları erki ve yarattıkları havaya göre başlıca iki grupta toplanırlar:</a:t>
            </a:r>
          </a:p>
          <a:p>
            <a:pPr algn="just" fontAlgn="base"/>
            <a:r>
              <a:rPr lang="tr-TR" b="1" dirty="0">
                <a:solidFill>
                  <a:srgbClr val="4E4D4D"/>
                </a:solidFill>
                <a:latin typeface="Arial" panose="020B0604020202020204" pitchFamily="34" charset="0"/>
              </a:rPr>
              <a:t>1. SICAK RENKLER:</a:t>
            </a:r>
            <a:r>
              <a:rPr lang="tr-TR" dirty="0">
                <a:solidFill>
                  <a:srgbClr val="4E4D4D"/>
                </a:solidFill>
                <a:latin typeface="Arial" panose="020B0604020202020204" pitchFamily="34" charset="0"/>
              </a:rPr>
              <a:t> Sıcak renkler, bize ateşi ve sıcaklığı hatırlatan ve yansıtan renklerdir. Bunların </a:t>
            </a:r>
            <a:r>
              <a:rPr lang="tr-TR" dirty="0" err="1">
                <a:solidFill>
                  <a:srgbClr val="4E4D4D"/>
                </a:solidFill>
                <a:latin typeface="Arial" panose="020B0604020202020204" pitchFamily="34" charset="0"/>
              </a:rPr>
              <a:t>başlıcaları</a:t>
            </a:r>
            <a:r>
              <a:rPr lang="tr-TR" dirty="0">
                <a:solidFill>
                  <a:srgbClr val="4E4D4D"/>
                </a:solidFill>
                <a:latin typeface="Arial" panose="020B0604020202020204" pitchFamily="34" charset="0"/>
              </a:rPr>
              <a:t>; kırmızı, sarı ve turuncudur. Ayrıca bu renklerin değişik tonlarda karışımından meydana çıkan: Altın sarısı, kayısı ve bal rengi, şarap kırmızısı, pembe, vişne çürüğü, zeytin yeşili, kahverengi gibi renkler de “sıcak renkler” </a:t>
            </a:r>
            <a:r>
              <a:rPr lang="tr-TR" dirty="0" err="1">
                <a:solidFill>
                  <a:srgbClr val="4E4D4D"/>
                </a:solidFill>
                <a:latin typeface="Arial" panose="020B0604020202020204" pitchFamily="34" charset="0"/>
              </a:rPr>
              <a:t>dendir</a:t>
            </a:r>
            <a:r>
              <a:rPr lang="tr-TR" dirty="0">
                <a:solidFill>
                  <a:srgbClr val="4E4D4D"/>
                </a:solidFill>
                <a:latin typeface="Arial" panose="020B0604020202020204" pitchFamily="34" charset="0"/>
              </a:rPr>
              <a:t>.</a:t>
            </a:r>
          </a:p>
          <a:p>
            <a:pPr algn="just" fontAlgn="base"/>
            <a:r>
              <a:rPr lang="tr-TR" b="1" dirty="0">
                <a:solidFill>
                  <a:srgbClr val="4E4D4D"/>
                </a:solidFill>
                <a:latin typeface="Arial" panose="020B0604020202020204" pitchFamily="34" charset="0"/>
              </a:rPr>
              <a:t>Sıcak Renklerin Özellikleri</a:t>
            </a:r>
            <a:endParaRPr lang="tr-TR" dirty="0">
              <a:solidFill>
                <a:srgbClr val="4E4D4D"/>
              </a:solidFill>
              <a:latin typeface="Arial" panose="020B0604020202020204" pitchFamily="34" charset="0"/>
            </a:endParaRPr>
          </a:p>
          <a:p>
            <a:pPr algn="just" fontAlgn="base"/>
            <a:r>
              <a:rPr lang="tr-TR" dirty="0">
                <a:solidFill>
                  <a:srgbClr val="4E4D4D"/>
                </a:solidFill>
                <a:latin typeface="Arial" panose="020B0604020202020204" pitchFamily="34" charset="0"/>
              </a:rPr>
              <a:t>Sıcak renkler; aktif olup canlı, tahrik edici ve gösterişli bir özelliğe sahiptirler. Bir oda dekorasyonu </a:t>
            </a:r>
            <a:r>
              <a:rPr lang="tr-TR" dirty="0" err="1">
                <a:solidFill>
                  <a:srgbClr val="4E4D4D"/>
                </a:solidFill>
                <a:latin typeface="Arial" panose="020B0604020202020204" pitchFamily="34" charset="0"/>
              </a:rPr>
              <a:t>na</a:t>
            </a:r>
            <a:r>
              <a:rPr lang="tr-TR" dirty="0">
                <a:solidFill>
                  <a:srgbClr val="4E4D4D"/>
                </a:solidFill>
                <a:latin typeface="Arial" panose="020B0604020202020204" pitchFamily="34" charset="0"/>
              </a:rPr>
              <a:t> canlılık ve çeşni verirler. Bir yeri aslından daha küçük gösterirler. Sıcak renkler, soğukta ve serin yerlerde kullanılırsa </a:t>
            </a:r>
            <a:r>
              <a:rPr lang="tr-TR" dirty="0" err="1">
                <a:solidFill>
                  <a:srgbClr val="4E4D4D"/>
                </a:solidFill>
                <a:latin typeface="Arial" panose="020B0604020202020204" pitchFamily="34" charset="0"/>
              </a:rPr>
              <a:t>sıcaklılık</a:t>
            </a:r>
            <a:r>
              <a:rPr lang="tr-TR" dirty="0">
                <a:solidFill>
                  <a:srgbClr val="4E4D4D"/>
                </a:solidFill>
                <a:latin typeface="Arial" panose="020B0604020202020204" pitchFamily="34" charset="0"/>
              </a:rPr>
              <a:t> ve canlılık verirler. Fakat sıcak ortamda kullanılırsa, bunaltıcı ve rahatsız edici bir etki yaratırlar.</a:t>
            </a:r>
          </a:p>
          <a:p>
            <a:endParaRPr lang="tr-TR" dirty="0"/>
          </a:p>
        </p:txBody>
      </p:sp>
      <p:pic>
        <p:nvPicPr>
          <p:cNvPr id="5" name="Resim 4"/>
          <p:cNvPicPr>
            <a:picLocks noChangeAspect="1"/>
          </p:cNvPicPr>
          <p:nvPr/>
        </p:nvPicPr>
        <p:blipFill>
          <a:blip r:embed="rId2"/>
          <a:stretch>
            <a:fillRect/>
          </a:stretch>
        </p:blipFill>
        <p:spPr>
          <a:xfrm>
            <a:off x="3057098" y="3957851"/>
            <a:ext cx="7451677" cy="2900149"/>
          </a:xfrm>
          <a:prstGeom prst="rect">
            <a:avLst/>
          </a:prstGeom>
        </p:spPr>
      </p:pic>
    </p:spTree>
    <p:extLst>
      <p:ext uri="{BB962C8B-B14F-4D97-AF65-F5344CB8AC3E}">
        <p14:creationId xmlns:p14="http://schemas.microsoft.com/office/powerpoint/2010/main" val="147186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0"/>
            <a:ext cx="8915400" cy="5911222"/>
          </a:xfrm>
        </p:spPr>
        <p:txBody>
          <a:bodyPr>
            <a:normAutofit lnSpcReduction="10000"/>
          </a:bodyPr>
          <a:lstStyle/>
          <a:p>
            <a:pPr algn="just" fontAlgn="base"/>
            <a:r>
              <a:rPr lang="tr-TR" b="1" dirty="0">
                <a:solidFill>
                  <a:srgbClr val="4E4D4D"/>
                </a:solidFill>
                <a:latin typeface="Arial" panose="020B0604020202020204" pitchFamily="34" charset="0"/>
              </a:rPr>
              <a:t>2. SOĞUK RENKLER:</a:t>
            </a:r>
            <a:r>
              <a:rPr lang="tr-TR" dirty="0">
                <a:solidFill>
                  <a:srgbClr val="4E4D4D"/>
                </a:solidFill>
                <a:latin typeface="Arial" panose="020B0604020202020204" pitchFamily="34" charset="0"/>
              </a:rPr>
              <a:t> Soğuk renkler bize soğukluğu ve serinliği hatırlatan renklerdir. Mavi, mor ve mavi ile yeşil tonu taşıyan renkler üzerimizde bir serinlik ve sakinlik hissi yarattıklarından bunlara “</a:t>
            </a:r>
            <a:r>
              <a:rPr lang="tr-TR" b="1" dirty="0">
                <a:solidFill>
                  <a:srgbClr val="4E4D4D"/>
                </a:solidFill>
                <a:latin typeface="Arial" panose="020B0604020202020204" pitchFamily="34" charset="0"/>
              </a:rPr>
              <a:t>Soğuk renkler</a:t>
            </a:r>
            <a:r>
              <a:rPr lang="tr-TR" dirty="0">
                <a:solidFill>
                  <a:srgbClr val="4E4D4D"/>
                </a:solidFill>
                <a:latin typeface="Arial" panose="020B0604020202020204" pitchFamily="34" charset="0"/>
              </a:rPr>
              <a:t>” denilmektedir. Bu cümleden olmak üzere; gök mavisi, deniz mavisi, çivit mavisi, Türk mavisi, nefti menekşe rengi ve leylak rengini sayabiliriz.</a:t>
            </a:r>
          </a:p>
          <a:p>
            <a:pPr algn="just" fontAlgn="base"/>
            <a:r>
              <a:rPr lang="tr-TR" dirty="0">
                <a:solidFill>
                  <a:srgbClr val="4E4D4D"/>
                </a:solidFill>
                <a:latin typeface="Arial" panose="020B0604020202020204" pitchFamily="34" charset="0"/>
              </a:rPr>
              <a:t>Sıcak ve soğuk renklerin sınırı, yeşil ile kırmızı-mor renklerden geçmektedir. Burada yeşil renk, kritik yerdedir. Bunun için, yeşil renk; yerine göre sıcaklık veya soğukluk etkisi yaratır: Şayet yeşil renkte, sarı renk ahengi üstünse “sıcak” mavi renk etkisi üstünse “soğuk” renk grubuna dahil olur. Bunun için, mor ile kırmızı arasındaki renkler de aynı özelliği gösterirler. Beyaz renkte de soğuk renklerin karakteri olduğundan bu da aynı gruba dahil olmaktadır.</a:t>
            </a:r>
          </a:p>
          <a:p>
            <a:pPr algn="just" fontAlgn="base"/>
            <a:r>
              <a:rPr lang="tr-TR" b="1" dirty="0">
                <a:solidFill>
                  <a:srgbClr val="4E4D4D"/>
                </a:solidFill>
                <a:latin typeface="Arial" panose="020B0604020202020204" pitchFamily="34" charset="0"/>
              </a:rPr>
              <a:t>Soğuk Renklerin Özellikleri</a:t>
            </a:r>
            <a:endParaRPr lang="tr-TR" dirty="0">
              <a:solidFill>
                <a:srgbClr val="4E4D4D"/>
              </a:solidFill>
              <a:latin typeface="Arial" panose="020B0604020202020204" pitchFamily="34" charset="0"/>
            </a:endParaRPr>
          </a:p>
          <a:p>
            <a:pPr algn="just" fontAlgn="base"/>
            <a:r>
              <a:rPr lang="tr-TR" dirty="0">
                <a:solidFill>
                  <a:srgbClr val="4E4D4D"/>
                </a:solidFill>
                <a:latin typeface="Arial" panose="020B0604020202020204" pitchFamily="34" charset="0"/>
              </a:rPr>
              <a:t>Soğuk renkler, insanın üzerinde hoş serin, dinlendirici ve tazelik verici etkileriyle göze çarparlar. Dolayısıyla istirahat ve sakinlik ihtiyacımızı karşılarlar. Bu renkler; bir yeri aslından daha büyük gösterirler. Yazın sıcakta kullanılırsa serinlik ve rahatlık hissi verirler. Fakat soğukta kullanıldığında üşütücü ve soğuk bir hava yaratırlar.</a:t>
            </a:r>
          </a:p>
          <a:p>
            <a:pPr algn="just" fontAlgn="base"/>
            <a:r>
              <a:rPr lang="tr-TR" dirty="0">
                <a:solidFill>
                  <a:srgbClr val="4E4D4D"/>
                </a:solidFill>
                <a:latin typeface="Arial" panose="020B0604020202020204" pitchFamily="34" charset="0"/>
              </a:rPr>
              <a:t>Odalarımızın ve mobilyaların, kullanılış durumları ile özellikleri, mevsimler göz önünde bulundurularak; her iki grupta bulunan renkleri kullanmak en uygunu, en doğrusudur. Sıcak ve soğuk renkler bir arada kullanılmayıp, ayrı olarak düşünülecek ise birbirine yakın olarak bulundurulmalıdır.</a:t>
            </a:r>
          </a:p>
          <a:p>
            <a:endParaRPr lang="tr-TR" dirty="0"/>
          </a:p>
        </p:txBody>
      </p:sp>
    </p:spTree>
    <p:extLst>
      <p:ext uri="{BB962C8B-B14F-4D97-AF65-F5344CB8AC3E}">
        <p14:creationId xmlns:p14="http://schemas.microsoft.com/office/powerpoint/2010/main" val="1712225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stretch>
            <a:fillRect/>
          </a:stretch>
        </p:blipFill>
        <p:spPr>
          <a:xfrm>
            <a:off x="2904075" y="382137"/>
            <a:ext cx="7072491" cy="6350808"/>
          </a:xfrm>
          <a:prstGeom prst="rect">
            <a:avLst/>
          </a:prstGeom>
        </p:spPr>
      </p:pic>
    </p:spTree>
    <p:extLst>
      <p:ext uri="{BB962C8B-B14F-4D97-AF65-F5344CB8AC3E}">
        <p14:creationId xmlns:p14="http://schemas.microsoft.com/office/powerpoint/2010/main" val="118832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0"/>
            <a:ext cx="8915400" cy="5911222"/>
          </a:xfrm>
        </p:spPr>
        <p:txBody>
          <a:bodyPr/>
          <a:lstStyle/>
          <a:p>
            <a:r>
              <a:rPr lang="tr-TR" b="1" dirty="0" err="1"/>
              <a:t>KIRMIZI:</a:t>
            </a:r>
            <a:r>
              <a:rPr lang="tr-TR" dirty="0" err="1"/>
              <a:t>Bu</a:t>
            </a:r>
            <a:r>
              <a:rPr lang="tr-TR" dirty="0"/>
              <a:t> renk canlılık ve dinamizmle ilgili bir renktir. Mutluluğu temsil eder. Kırmızı renk, fiziksel olarak; ataklığı, canlılığı ve duygusal bağlamda; bir işi sonuna kadar  </a:t>
            </a:r>
            <a:r>
              <a:rPr lang="tr-TR" dirty="0" smtClean="0"/>
              <a:t>süren </a:t>
            </a:r>
            <a:r>
              <a:rPr lang="tr-TR" dirty="0"/>
              <a:t>azmi ve kararlılığı </a:t>
            </a:r>
            <a:r>
              <a:rPr lang="tr-TR" dirty="0" err="1"/>
              <a:t>gösterir.İştah</a:t>
            </a:r>
            <a:r>
              <a:rPr lang="tr-TR" dirty="0"/>
              <a:t> açar. O yüzden dünyadaki gıda firmalarının çoğu logosunda kırmızıyı kullanır. Kırmızı tansiyonu yükseltir, kan akışını hızlandırır. Yanlış bir inanış vardır; boğaların kırmızıya saldırdığı sanılır. Oysa boğalar renk körüdür. Kırmızıya değil, kendilerine sallanan koyu renkli beze saldırır</a:t>
            </a:r>
          </a:p>
        </p:txBody>
      </p:sp>
      <p:pic>
        <p:nvPicPr>
          <p:cNvPr id="2" name="Resim 1"/>
          <p:cNvPicPr>
            <a:picLocks noChangeAspect="1"/>
          </p:cNvPicPr>
          <p:nvPr/>
        </p:nvPicPr>
        <p:blipFill>
          <a:blip r:embed="rId2"/>
          <a:stretch>
            <a:fillRect/>
          </a:stretch>
        </p:blipFill>
        <p:spPr>
          <a:xfrm>
            <a:off x="4294910" y="3043452"/>
            <a:ext cx="5627014" cy="2867770"/>
          </a:xfrm>
          <a:prstGeom prst="rect">
            <a:avLst/>
          </a:prstGeom>
        </p:spPr>
      </p:pic>
    </p:spTree>
    <p:extLst>
      <p:ext uri="{BB962C8B-B14F-4D97-AF65-F5344CB8AC3E}">
        <p14:creationId xmlns:p14="http://schemas.microsoft.com/office/powerpoint/2010/main" val="3082328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0"/>
            <a:ext cx="8915400" cy="5911222"/>
          </a:xfrm>
        </p:spPr>
        <p:txBody>
          <a:bodyPr/>
          <a:lstStyle/>
          <a:p>
            <a:r>
              <a:rPr lang="tr-TR" b="1" dirty="0"/>
              <a:t>YEŞİL :</a:t>
            </a:r>
            <a:r>
              <a:rPr lang="tr-TR" dirty="0"/>
              <a:t>Duygusal olarak bizi en çok etkileyen bir organımız olan kalp organının , bu rengin yaydığı enerji alanında olduğu düşünülür. Doğanın ve baharın rengidir. Güven veren renktir. O yüzden bankaların logolarında hakim renktir. Yeşil yaratıcılığı körükler. Bu yüzden büyük lokanta mutfaklarında yeşil tercih edilir. Hastanelerde de yeşil rahatlatıcı özelliği nedeniyle kullanılır. Yeşil alanda insanların daha az mide rahatsızlığı çektiği saptanmıştır.</a:t>
            </a:r>
          </a:p>
        </p:txBody>
      </p:sp>
      <p:pic>
        <p:nvPicPr>
          <p:cNvPr id="2" name="Resim 1"/>
          <p:cNvPicPr>
            <a:picLocks noChangeAspect="1"/>
          </p:cNvPicPr>
          <p:nvPr/>
        </p:nvPicPr>
        <p:blipFill>
          <a:blip r:embed="rId2"/>
          <a:stretch>
            <a:fillRect/>
          </a:stretch>
        </p:blipFill>
        <p:spPr>
          <a:xfrm>
            <a:off x="4045526" y="2530712"/>
            <a:ext cx="6137565" cy="3274343"/>
          </a:xfrm>
          <a:prstGeom prst="rect">
            <a:avLst/>
          </a:prstGeom>
        </p:spPr>
      </p:pic>
    </p:spTree>
    <p:extLst>
      <p:ext uri="{BB962C8B-B14F-4D97-AF65-F5344CB8AC3E}">
        <p14:creationId xmlns:p14="http://schemas.microsoft.com/office/powerpoint/2010/main" val="1854948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104</TotalTime>
  <Words>523</Words>
  <Application>Microsoft Office PowerPoint</Application>
  <PresentationFormat>Özel</PresentationFormat>
  <Paragraphs>36</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Duman</vt:lpstr>
      <vt:lpstr>RENK</vt:lpstr>
      <vt:lpstr>TANIMI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RENK</dc:title>
  <dc:creator>deniz gülboy</dc:creator>
  <cp:lastModifiedBy>hatice</cp:lastModifiedBy>
  <cp:revision>11</cp:revision>
  <dcterms:created xsi:type="dcterms:W3CDTF">2017-05-12T09:38:08Z</dcterms:created>
  <dcterms:modified xsi:type="dcterms:W3CDTF">2018-06-19T11:47:07Z</dcterms:modified>
</cp:coreProperties>
</file>